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8" r:id="rId9"/>
    <p:sldId id="263" r:id="rId10"/>
    <p:sldId id="264" r:id="rId11"/>
    <p:sldId id="265" r:id="rId12"/>
    <p:sldId id="266" r:id="rId13"/>
    <p:sldId id="267" r:id="rId1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7" d="100"/>
          <a:sy n="117" d="100"/>
        </p:scale>
        <p:origin x="2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919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E7E8C5-76AA-419A-DEF5-2841C253FCB5}"/>
              </a:ext>
            </a:extLst>
          </p:cNvPr>
          <p:cNvSpPr txBox="1"/>
          <p:nvPr userDrawn="1"/>
        </p:nvSpPr>
        <p:spPr>
          <a:xfrm>
            <a:off x="3657597" y="4924460"/>
            <a:ext cx="5398936" cy="215444"/>
          </a:xfrm>
          <a:prstGeom prst="rect">
            <a:avLst/>
          </a:prstGeom>
          <a:noFill/>
        </p:spPr>
        <p:txBody>
          <a:bodyPr wrap="square" rtlCol="0">
            <a:spAutoFit/>
          </a:bodyPr>
          <a:lstStyle/>
          <a:p>
            <a:r>
              <a:rPr lang="en-GB" sz="800" i="1" dirty="0">
                <a:latin typeface="Roboto" panose="02000000000000000000" pitchFamily="2" charset="0"/>
                <a:ea typeface="Roboto" panose="02000000000000000000" pitchFamily="2" charset="0"/>
                <a:cs typeface="Roboto" panose="02000000000000000000" pitchFamily="2" charset="0"/>
              </a:rPr>
              <a:t>Attenborough M 2003 Mathematics for Electrical Engineering and Computing 9 Vectors, pp.: 188-205, (</a:t>
            </a:r>
            <a:r>
              <a:rPr lang="en-GB" sz="800" i="1" dirty="0" err="1">
                <a:latin typeface="Roboto" panose="02000000000000000000" pitchFamily="2" charset="0"/>
                <a:ea typeface="Roboto" panose="02000000000000000000" pitchFamily="2" charset="0"/>
                <a:cs typeface="Roboto" panose="02000000000000000000" pitchFamily="2" charset="0"/>
              </a:rPr>
              <a:t>Newnes</a:t>
            </a:r>
            <a:r>
              <a:rPr lang="en-GB" sz="800" i="1" dirty="0">
                <a:latin typeface="Roboto" panose="02000000000000000000" pitchFamily="2" charset="0"/>
                <a:ea typeface="Roboto" panose="02000000000000000000" pitchFamily="2" charset="0"/>
                <a:cs typeface="Roboto" panose="02000000000000000000" pitchFamily="2" charset="0"/>
              </a:rPr>
              <a:t>)</a:t>
            </a:r>
            <a:endParaRPr lang="en-IE" sz="800" i="1" dirty="0">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35.emf"/></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3429000" cy="5143500"/>
          </a:xfrm>
          <a:prstGeom prst="rect">
            <a:avLst/>
          </a:prstGeom>
        </p:spPr>
      </p:pic>
      <p:sp>
        <p:nvSpPr>
          <p:cNvPr id="4" name="Text 0"/>
          <p:cNvSpPr/>
          <p:nvPr/>
        </p:nvSpPr>
        <p:spPr>
          <a:xfrm>
            <a:off x="3925186" y="1595007"/>
            <a:ext cx="4722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An Introduction to Vectors</a:t>
            </a:r>
            <a:endParaRPr lang="en-US" sz="2820" dirty="0"/>
          </a:p>
        </p:txBody>
      </p:sp>
      <p:sp>
        <p:nvSpPr>
          <p:cNvPr id="5" name="Text 1"/>
          <p:cNvSpPr/>
          <p:nvPr/>
        </p:nvSpPr>
        <p:spPr>
          <a:xfrm>
            <a:off x="3925186" y="2041179"/>
            <a:ext cx="4722628" cy="443023"/>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Representing Magnitude and Direction</a:t>
            </a:r>
          </a:p>
        </p:txBody>
      </p:sp>
      <p:sp>
        <p:nvSpPr>
          <p:cNvPr id="9" name="Text 1">
            <a:extLst>
              <a:ext uri="{FF2B5EF4-FFF2-40B4-BE49-F238E27FC236}">
                <a16:creationId xmlns:a16="http://schemas.microsoft.com/office/drawing/2014/main" id="{CF0B86E8-1506-00B8-E119-39F27CCD4A7B}"/>
              </a:ext>
            </a:extLst>
          </p:cNvPr>
          <p:cNvSpPr/>
          <p:nvPr/>
        </p:nvSpPr>
        <p:spPr>
          <a:xfrm>
            <a:off x="3925186" y="2735179"/>
            <a:ext cx="4722628" cy="30399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cs typeface="Heebo" pitchFamily="34" charset="-120"/>
              </a:rPr>
              <a:t>Speed                +                Direction</a:t>
            </a:r>
            <a:endParaRPr lang="en-US" sz="1410" dirty="0"/>
          </a:p>
        </p:txBody>
      </p:sp>
      <p:pic>
        <p:nvPicPr>
          <p:cNvPr id="11" name="Picture 10">
            <a:extLst>
              <a:ext uri="{FF2B5EF4-FFF2-40B4-BE49-F238E27FC236}">
                <a16:creationId xmlns:a16="http://schemas.microsoft.com/office/drawing/2014/main" id="{47254C7C-2AAB-30AC-67FA-0D3ECBEC0D8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70100" y="3039171"/>
            <a:ext cx="4632800" cy="1569124"/>
          </a:xfrm>
          <a:prstGeom prst="rect">
            <a:avLst/>
          </a:prstGeom>
        </p:spPr>
      </p:pic>
      <p:sp>
        <p:nvSpPr>
          <p:cNvPr id="12" name="TextBox 11">
            <a:extLst>
              <a:ext uri="{FF2B5EF4-FFF2-40B4-BE49-F238E27FC236}">
                <a16:creationId xmlns:a16="http://schemas.microsoft.com/office/drawing/2014/main" id="{B1DE54B8-3499-0D6E-770D-8E477AEADD3A}"/>
              </a:ext>
            </a:extLst>
          </p:cNvPr>
          <p:cNvSpPr txBox="1"/>
          <p:nvPr/>
        </p:nvSpPr>
        <p:spPr>
          <a:xfrm>
            <a:off x="5301916" y="4608295"/>
            <a:ext cx="2077452" cy="369332"/>
          </a:xfrm>
          <a:prstGeom prst="rect">
            <a:avLst/>
          </a:prstGeom>
          <a:noFill/>
        </p:spPr>
        <p:txBody>
          <a:bodyPr wrap="square" rtlCol="0">
            <a:spAutoFit/>
          </a:bodyPr>
          <a:lstStyle/>
          <a:p>
            <a:pPr algn="ctr"/>
            <a:r>
              <a:rPr lang="en-GB" b="1" dirty="0"/>
              <a:t>= Velocity</a:t>
            </a:r>
            <a:endParaRPr lang="en-IE" b="1" dirty="0"/>
          </a:p>
        </p:txBody>
      </p:sp>
      <p:sp>
        <p:nvSpPr>
          <p:cNvPr id="13" name="TextBox 12">
            <a:extLst>
              <a:ext uri="{FF2B5EF4-FFF2-40B4-BE49-F238E27FC236}">
                <a16:creationId xmlns:a16="http://schemas.microsoft.com/office/drawing/2014/main" id="{20F3268F-A3C8-70C1-389D-8DED9178D881}"/>
              </a:ext>
            </a:extLst>
          </p:cNvPr>
          <p:cNvSpPr txBox="1"/>
          <p:nvPr/>
        </p:nvSpPr>
        <p:spPr>
          <a:xfrm>
            <a:off x="5715002" y="2387084"/>
            <a:ext cx="977191" cy="369332"/>
          </a:xfrm>
          <a:prstGeom prst="rect">
            <a:avLst/>
          </a:prstGeom>
          <a:noFill/>
        </p:spPr>
        <p:txBody>
          <a:bodyPr wrap="none" rtlCol="0">
            <a:spAutoFit/>
          </a:bodyPr>
          <a:lstStyle/>
          <a:p>
            <a:r>
              <a:rPr lang="en-GB" i="1" dirty="0"/>
              <a:t>Example</a:t>
            </a:r>
            <a:endParaRPr lang="en-IE"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995818"/>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Scalars vs. Vectors</a:t>
            </a:r>
            <a:endParaRPr lang="en-US" sz="2820" dirty="0"/>
          </a:p>
        </p:txBody>
      </p:sp>
      <p:sp>
        <p:nvSpPr>
          <p:cNvPr id="3" name="Text 1"/>
          <p:cNvSpPr/>
          <p:nvPr/>
        </p:nvSpPr>
        <p:spPr>
          <a:xfrm>
            <a:off x="496186" y="1651492"/>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Some quantities can be described by a single number (magnitude), while others require both a magnitude and a direction.</a:t>
            </a:r>
            <a:endParaRPr lang="en-US" sz="1105" dirty="0"/>
          </a:p>
        </p:txBody>
      </p:sp>
      <p:sp>
        <p:nvSpPr>
          <p:cNvPr id="4" name="Text 2"/>
          <p:cNvSpPr/>
          <p:nvPr/>
        </p:nvSpPr>
        <p:spPr>
          <a:xfrm>
            <a:off x="496186" y="2165276"/>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Scalar Quantities</a:t>
            </a:r>
            <a:endParaRPr lang="en-US" sz="1410" dirty="0"/>
          </a:p>
        </p:txBody>
      </p:sp>
      <p:sp>
        <p:nvSpPr>
          <p:cNvPr id="5" name="Text 3"/>
          <p:cNvSpPr/>
          <p:nvPr/>
        </p:nvSpPr>
        <p:spPr>
          <a:xfrm>
            <a:off x="496186" y="2514280"/>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Represented by a simple number.</a:t>
            </a:r>
            <a:endParaRPr lang="en-US" sz="1105" dirty="0"/>
          </a:p>
        </p:txBody>
      </p:sp>
      <p:sp>
        <p:nvSpPr>
          <p:cNvPr id="6" name="Text 4"/>
          <p:cNvSpPr/>
          <p:nvPr/>
        </p:nvSpPr>
        <p:spPr>
          <a:xfrm>
            <a:off x="496186" y="2908448"/>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Time</a:t>
            </a:r>
            <a:endParaRPr lang="en-US" sz="1105" dirty="0"/>
          </a:p>
        </p:txBody>
      </p:sp>
      <p:sp>
        <p:nvSpPr>
          <p:cNvPr id="7" name="Text 5"/>
          <p:cNvSpPr/>
          <p:nvPr/>
        </p:nvSpPr>
        <p:spPr>
          <a:xfrm>
            <a:off x="496186" y="3192721"/>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Distance</a:t>
            </a:r>
            <a:endParaRPr lang="en-US" sz="1105" dirty="0"/>
          </a:p>
        </p:txBody>
      </p:sp>
      <p:sp>
        <p:nvSpPr>
          <p:cNvPr id="8" name="Text 6"/>
          <p:cNvSpPr/>
          <p:nvPr/>
        </p:nvSpPr>
        <p:spPr>
          <a:xfrm>
            <a:off x="496186" y="3476994"/>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Mass</a:t>
            </a:r>
            <a:endParaRPr lang="en-US" sz="1105" dirty="0"/>
          </a:p>
        </p:txBody>
      </p:sp>
      <p:sp>
        <p:nvSpPr>
          <p:cNvPr id="9" name="Text 7"/>
          <p:cNvSpPr/>
          <p:nvPr/>
        </p:nvSpPr>
        <p:spPr>
          <a:xfrm>
            <a:off x="4778252" y="2165276"/>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Vector Quantities</a:t>
            </a:r>
            <a:endParaRPr lang="en-US" sz="1410" dirty="0"/>
          </a:p>
        </p:txBody>
      </p:sp>
      <p:sp>
        <p:nvSpPr>
          <p:cNvPr id="10" name="Text 8"/>
          <p:cNvSpPr/>
          <p:nvPr/>
        </p:nvSpPr>
        <p:spPr>
          <a:xfrm>
            <a:off x="4778252" y="2514280"/>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Represented by magnitude and direction.</a:t>
            </a:r>
            <a:endParaRPr lang="en-US" sz="1105" dirty="0"/>
          </a:p>
        </p:txBody>
      </p:sp>
      <p:sp>
        <p:nvSpPr>
          <p:cNvPr id="11" name="Text 9"/>
          <p:cNvSpPr/>
          <p:nvPr/>
        </p:nvSpPr>
        <p:spPr>
          <a:xfrm>
            <a:off x="4778252" y="2908448"/>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Velocity</a:t>
            </a:r>
            <a:endParaRPr lang="en-US" sz="1105" dirty="0"/>
          </a:p>
        </p:txBody>
      </p:sp>
      <p:sp>
        <p:nvSpPr>
          <p:cNvPr id="12" name="Text 10"/>
          <p:cNvSpPr/>
          <p:nvPr/>
        </p:nvSpPr>
        <p:spPr>
          <a:xfrm>
            <a:off x="4778252" y="3192721"/>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Acceleration</a:t>
            </a:r>
            <a:endParaRPr lang="en-US" sz="1105" dirty="0"/>
          </a:p>
        </p:txBody>
      </p:sp>
      <p:sp>
        <p:nvSpPr>
          <p:cNvPr id="13" name="Text 11"/>
          <p:cNvSpPr/>
          <p:nvPr/>
        </p:nvSpPr>
        <p:spPr>
          <a:xfrm>
            <a:off x="4778252" y="3476994"/>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Force</a:t>
            </a:r>
            <a:endParaRPr lang="en-US" sz="1105" dirty="0"/>
          </a:p>
        </p:txBody>
      </p:sp>
      <p:sp>
        <p:nvSpPr>
          <p:cNvPr id="14" name="Text 12"/>
          <p:cNvSpPr/>
          <p:nvPr/>
        </p:nvSpPr>
        <p:spPr>
          <a:xfrm>
            <a:off x="4778252" y="3761267"/>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Displacement</a:t>
            </a:r>
            <a:endParaRPr lang="en-US" sz="110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976620"/>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Representing Vectors: A Simple Example</a:t>
            </a:r>
            <a:endParaRPr lang="en-US" sz="2820" dirty="0"/>
          </a:p>
        </p:txBody>
      </p:sp>
      <p:sp>
        <p:nvSpPr>
          <p:cNvPr id="4" name="Text 1"/>
          <p:cNvSpPr/>
          <p:nvPr/>
        </p:nvSpPr>
        <p:spPr>
          <a:xfrm>
            <a:off x="496186" y="1759787"/>
            <a:ext cx="3877438" cy="90721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Imagine moving across a tiled room. To get from the door to the cupboard, you might move four tiles to the right and two tiles up. This displacement can be represented by the vector (4, 2).</a:t>
            </a:r>
            <a:endParaRPr lang="en-US" sz="1105" dirty="0"/>
          </a:p>
        </p:txBody>
      </p:sp>
      <p:sp>
        <p:nvSpPr>
          <p:cNvPr id="5" name="Text 2"/>
          <p:cNvSpPr/>
          <p:nvPr/>
        </p:nvSpPr>
        <p:spPr>
          <a:xfrm>
            <a:off x="496186" y="2794492"/>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order is crucial; moving (4, 2) is different from moving </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(2, 4).</a:t>
            </a:r>
            <a:endParaRPr lang="en-US" sz="1105" dirty="0"/>
          </a:p>
        </p:txBody>
      </p:sp>
      <p:pic>
        <p:nvPicPr>
          <p:cNvPr id="9" name="Picture 8">
            <a:extLst>
              <a:ext uri="{FF2B5EF4-FFF2-40B4-BE49-F238E27FC236}">
                <a16:creationId xmlns:a16="http://schemas.microsoft.com/office/drawing/2014/main" id="{9707FC02-0A14-F930-4411-78D7443C0BA2}"/>
              </a:ext>
            </a:extLst>
          </p:cNvPr>
          <p:cNvPicPr>
            <a:picLocks noChangeAspect="1"/>
          </p:cNvPicPr>
          <p:nvPr/>
        </p:nvPicPr>
        <p:blipFill>
          <a:blip r:embed="rId3"/>
          <a:stretch>
            <a:fillRect/>
          </a:stretch>
        </p:blipFill>
        <p:spPr>
          <a:xfrm>
            <a:off x="4299603" y="1508659"/>
            <a:ext cx="3737172" cy="23166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1190625"/>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Magnitude and Direction</a:t>
            </a:r>
            <a:endParaRPr lang="en-US" sz="2820" dirty="0"/>
          </a:p>
        </p:txBody>
      </p:sp>
      <p:sp>
        <p:nvSpPr>
          <p:cNvPr id="4" name="Text 1"/>
          <p:cNvSpPr/>
          <p:nvPr/>
        </p:nvSpPr>
        <p:spPr>
          <a:xfrm>
            <a:off x="496186" y="1846299"/>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For the vector (4, 2), we can calculate its magnitude (length) and define its direction.</a:t>
            </a:r>
            <a:endParaRPr lang="en-US" sz="1105" dirty="0"/>
          </a:p>
        </p:txBody>
      </p:sp>
      <p:sp>
        <p:nvSpPr>
          <p:cNvPr id="5" name="Text 2"/>
          <p:cNvSpPr/>
          <p:nvPr/>
        </p:nvSpPr>
        <p:spPr>
          <a:xfrm>
            <a:off x="3353194" y="2360083"/>
            <a:ext cx="2452380"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Magnitude</a:t>
            </a:r>
            <a:endParaRPr lang="en-US" sz="1410" dirty="0"/>
          </a:p>
        </p:txBody>
      </p:sp>
      <p:sp>
        <p:nvSpPr>
          <p:cNvPr id="6" name="Text 3"/>
          <p:cNvSpPr/>
          <p:nvPr/>
        </p:nvSpPr>
        <p:spPr>
          <a:xfrm>
            <a:off x="3353194" y="2709087"/>
            <a:ext cx="2452380"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length of the vector, found using Pythagoras' theorem.</a:t>
            </a:r>
            <a:endParaRPr lang="en-US" sz="1105" dirty="0"/>
          </a:p>
        </p:txBody>
      </p:sp>
      <mc:AlternateContent xmlns:mc="http://schemas.openxmlformats.org/markup-compatibility/2006" xmlns:a14="http://schemas.microsoft.com/office/drawing/2010/main">
        <mc:Choice Requires="a14">
          <p:sp>
            <p:nvSpPr>
              <p:cNvPr id="7" name="Text 4"/>
              <p:cNvSpPr/>
              <p:nvPr/>
            </p:nvSpPr>
            <p:spPr>
              <a:xfrm>
                <a:off x="3009279" y="3224894"/>
                <a:ext cx="2796295" cy="292096"/>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Magnitude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 = √(4² + 2²) = √20 ≈ 4.47</m:t>
                    </m:r>
                  </m:oMath>
                </a14:m>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3009279" y="3224894"/>
                <a:ext cx="2796295" cy="292096"/>
              </a:xfrm>
              <a:prstGeom prst="rect">
                <a:avLst/>
              </a:prstGeom>
              <a:blipFill>
                <a:blip r:embed="rId3"/>
                <a:stretch>
                  <a:fillRect l="-3275" b="-14583"/>
                </a:stretch>
              </a:blipFill>
              <a:ln/>
            </p:spPr>
            <p:txBody>
              <a:bodyPr/>
              <a:lstStyle/>
              <a:p>
                <a:r>
                  <a:rPr lang="en-IE">
                    <a:noFill/>
                  </a:rPr>
                  <a:t> </a:t>
                </a:r>
              </a:p>
            </p:txBody>
          </p:sp>
        </mc:Fallback>
      </mc:AlternateContent>
      <p:sp>
        <p:nvSpPr>
          <p:cNvPr id="8" name="Text 5"/>
          <p:cNvSpPr/>
          <p:nvPr/>
        </p:nvSpPr>
        <p:spPr>
          <a:xfrm>
            <a:off x="6210202" y="2360083"/>
            <a:ext cx="2453241"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Direction</a:t>
            </a:r>
            <a:endParaRPr lang="en-US" sz="1410" dirty="0"/>
          </a:p>
        </p:txBody>
      </p:sp>
      <mc:AlternateContent xmlns:mc="http://schemas.openxmlformats.org/markup-compatibility/2006" xmlns:a14="http://schemas.microsoft.com/office/drawing/2010/main">
        <mc:Choice Requires="a14">
          <p:sp>
            <p:nvSpPr>
              <p:cNvPr id="9" name="Text 6"/>
              <p:cNvSpPr/>
              <p:nvPr/>
            </p:nvSpPr>
            <p:spPr>
              <a:xfrm>
                <a:off x="6210202" y="2709087"/>
                <a:ext cx="2453241" cy="105045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orientation of the vector, often described by the angle it makes with a reference axis.</a:t>
                </a:r>
                <a:endParaRPr lang="en-US" sz="1200" u="sng" dirty="0">
                  <a:solidFill>
                    <a:srgbClr val="000000"/>
                  </a:solidFill>
                  <a:latin typeface="Roboto" pitchFamily="34" charset="0"/>
                  <a:ea typeface="Roboto" pitchFamily="34" charset="-122"/>
                  <a:cs typeface="Roboto" pitchFamily="34" charset="-120"/>
                </a:endParaRPr>
              </a:p>
              <a:p>
                <a:pPr>
                  <a:lnSpc>
                    <a:spcPts val="1805"/>
                  </a:lnSpc>
                </a:pPr>
                <a14:m>
                  <m:oMathPara xmlns:m="http://schemas.openxmlformats.org/officeDocument/2006/math">
                    <m:oMathParaPr>
                      <m:jc m:val="centerGroup"/>
                    </m:oMathParaPr>
                    <m:oMath xmlns:m="http://schemas.openxmlformats.org/officeDocument/2006/math">
                      <m:r>
                        <a:rPr lang="en-IE" sz="1200" i="1" dirty="0" smtClean="0">
                          <a:latin typeface="Cambria Math" panose="02040503050406030204" pitchFamily="18" charset="0"/>
                        </a:rPr>
                        <m:t>𝜃</m:t>
                      </m:r>
                      <m:r>
                        <a:rPr lang="en-IE" sz="1200" i="1" dirty="0" smtClean="0">
                          <a:latin typeface="Cambria Math" panose="02040503050406030204" pitchFamily="18" charset="0"/>
                        </a:rPr>
                        <m:t> =</m:t>
                      </m:r>
                      <m:sSup>
                        <m:sSupPr>
                          <m:ctrlPr>
                            <a:rPr lang="en-IE" sz="1200" b="0" i="1" smtClean="0">
                              <a:latin typeface="Cambria Math" panose="02040503050406030204" pitchFamily="18" charset="0"/>
                            </a:rPr>
                          </m:ctrlPr>
                        </m:sSupPr>
                        <m:e>
                          <m:r>
                            <a:rPr lang="en-IE" sz="1200" b="0" i="1" smtClean="0">
                              <a:latin typeface="Cambria Math" panose="02040503050406030204" pitchFamily="18" charset="0"/>
                            </a:rPr>
                            <m:t>𝑡𝑎𝑛</m:t>
                          </m:r>
                        </m:e>
                        <m:sup>
                          <m:r>
                            <a:rPr lang="en-IE" sz="1200" b="0" i="1" smtClean="0">
                              <a:latin typeface="Cambria Math" panose="02040503050406030204" pitchFamily="18" charset="0"/>
                            </a:rPr>
                            <m:t>−1</m:t>
                          </m:r>
                        </m:sup>
                      </m:sSup>
                      <m:d>
                        <m:dPr>
                          <m:ctrlPr>
                            <a:rPr lang="en-IE" sz="1200" b="0" i="1" smtClean="0">
                              <a:latin typeface="Cambria Math" panose="02040503050406030204" pitchFamily="18" charset="0"/>
                            </a:rPr>
                          </m:ctrlPr>
                        </m:dPr>
                        <m:e>
                          <m:f>
                            <m:fPr>
                              <m:ctrlPr>
                                <a:rPr lang="en-IE" sz="1200" b="0" i="1" smtClean="0">
                                  <a:latin typeface="Cambria Math" panose="02040503050406030204" pitchFamily="18" charset="0"/>
                                </a:rPr>
                              </m:ctrlPr>
                            </m:fPr>
                            <m:num>
                              <m:r>
                                <a:rPr lang="en-IE" sz="1200" b="0" i="1" smtClean="0">
                                  <a:latin typeface="Cambria Math" panose="02040503050406030204" pitchFamily="18" charset="0"/>
                                </a:rPr>
                                <m:t>2</m:t>
                              </m:r>
                            </m:num>
                            <m:den>
                              <m:r>
                                <a:rPr lang="en-IE" sz="1200" b="0" i="1" smtClean="0">
                                  <a:latin typeface="Cambria Math" panose="02040503050406030204" pitchFamily="18" charset="0"/>
                                </a:rPr>
                                <m:t>4</m:t>
                              </m:r>
                            </m:den>
                          </m:f>
                        </m:e>
                      </m:d>
                      <m:r>
                        <a:rPr lang="en-US" sz="1200" i="1" dirty="0" smtClean="0">
                          <a:solidFill>
                            <a:srgbClr val="000000"/>
                          </a:solidFill>
                          <a:latin typeface="Cambria Math" panose="02040503050406030204" pitchFamily="18" charset="0"/>
                          <a:ea typeface="Cambria Math" panose="02040503050406030204" pitchFamily="18" charset="0"/>
                          <a:cs typeface="Roboto" pitchFamily="34" charset="-120"/>
                        </a:rPr>
                        <m:t>≈</m:t>
                      </m:r>
                      <m:r>
                        <a:rPr lang="en-US" sz="1200" i="1" dirty="0" smtClean="0">
                          <a:solidFill>
                            <a:srgbClr val="000000"/>
                          </a:solidFill>
                          <a:latin typeface="Cambria Math" panose="02040503050406030204" pitchFamily="18" charset="0"/>
                          <a:ea typeface="Roboto" pitchFamily="34" charset="-122"/>
                          <a:cs typeface="Roboto" pitchFamily="34" charset="-120"/>
                        </a:rPr>
                        <m:t>0.4636</m:t>
                      </m:r>
                    </m:oMath>
                  </m:oMathPara>
                </a14:m>
                <a:endParaRPr lang="en-US" sz="1200" dirty="0">
                  <a:solidFill>
                    <a:srgbClr val="000000"/>
                  </a:solidFill>
                  <a:latin typeface="Roboto" pitchFamily="34" charset="0"/>
                  <a:ea typeface="Roboto" pitchFamily="34" charset="-122"/>
                  <a:cs typeface="Roboto" pitchFamily="34" charset="-120"/>
                </a:endParaRPr>
              </a:p>
              <a:p>
                <a:pPr marL="0" indent="0">
                  <a:lnSpc>
                    <a:spcPts val="1805"/>
                  </a:lnSpc>
                  <a:buNone/>
                </a:pPr>
                <a:endParaRPr lang="en-US" sz="1105" dirty="0"/>
              </a:p>
            </p:txBody>
          </p:sp>
        </mc:Choice>
        <mc:Fallback xmlns="">
          <p:sp>
            <p:nvSpPr>
              <p:cNvPr id="9" name="Text 6"/>
              <p:cNvSpPr>
                <a:spLocks noRot="1" noChangeAspect="1" noMove="1" noResize="1" noEditPoints="1" noAdjustHandles="1" noChangeArrowheads="1" noChangeShapeType="1" noTextEdit="1"/>
              </p:cNvSpPr>
              <p:nvPr/>
            </p:nvSpPr>
            <p:spPr>
              <a:xfrm>
                <a:off x="6210202" y="2709087"/>
                <a:ext cx="2453241" cy="1050450"/>
              </a:xfrm>
              <a:prstGeom prst="rect">
                <a:avLst/>
              </a:prstGeom>
              <a:blipFill>
                <a:blip r:embed="rId4"/>
                <a:stretch>
                  <a:fillRect l="-3731" t="-4046" r="-1990"/>
                </a:stretch>
              </a:blipFill>
              <a:ln/>
            </p:spPr>
            <p:txBody>
              <a:bodyPr/>
              <a:lstStyle/>
              <a:p>
                <a:r>
                  <a:rPr lang="en-IE">
                    <a:noFill/>
                  </a:rPr>
                  <a:t> </a:t>
                </a:r>
              </a:p>
            </p:txBody>
          </p:sp>
        </mc:Fallback>
      </mc:AlternateContent>
      <p:pic>
        <p:nvPicPr>
          <p:cNvPr id="11" name="Picture 10">
            <a:extLst>
              <a:ext uri="{FF2B5EF4-FFF2-40B4-BE49-F238E27FC236}">
                <a16:creationId xmlns:a16="http://schemas.microsoft.com/office/drawing/2014/main" id="{EF1FA644-DFD4-8B9B-71D9-69F6BFB8DC2A}"/>
              </a:ext>
            </a:extLst>
          </p:cNvPr>
          <p:cNvPicPr>
            <a:picLocks noChangeAspect="1"/>
          </p:cNvPicPr>
          <p:nvPr/>
        </p:nvPicPr>
        <p:blipFill>
          <a:blip r:embed="rId5"/>
          <a:stretch>
            <a:fillRect/>
          </a:stretch>
        </p:blipFill>
        <p:spPr>
          <a:xfrm>
            <a:off x="680405" y="2339046"/>
            <a:ext cx="2328874" cy="142049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21350" y="2348478"/>
            <a:ext cx="2622698" cy="1497296"/>
          </a:xfrm>
          <a:prstGeom prst="roundRect">
            <a:avLst>
              <a:gd name="adj" fmla="val 3156"/>
            </a:avLst>
          </a:prstGeom>
          <a:solidFill>
            <a:srgbClr val="E0E3F6"/>
          </a:solidFill>
          <a:ln/>
        </p:spPr>
      </p:sp>
      <p:sp>
        <p:nvSpPr>
          <p:cNvPr id="3" name="Shape 1"/>
          <p:cNvSpPr/>
          <p:nvPr/>
        </p:nvSpPr>
        <p:spPr>
          <a:xfrm>
            <a:off x="3260651" y="2348478"/>
            <a:ext cx="2622698" cy="2452121"/>
          </a:xfrm>
          <a:prstGeom prst="roundRect">
            <a:avLst>
              <a:gd name="adj" fmla="val 3156"/>
            </a:avLst>
          </a:prstGeom>
          <a:solidFill>
            <a:srgbClr val="E0E3F6"/>
          </a:solidFill>
          <a:ln/>
        </p:spPr>
        <p:txBody>
          <a:bodyPr>
            <a:noAutofit/>
          </a:bodyPr>
          <a:lstStyle/>
          <a:p>
            <a:endParaRPr lang="en-IE"/>
          </a:p>
        </p:txBody>
      </p:sp>
      <p:sp>
        <p:nvSpPr>
          <p:cNvPr id="4" name="Shape 2"/>
          <p:cNvSpPr/>
          <p:nvPr/>
        </p:nvSpPr>
        <p:spPr>
          <a:xfrm>
            <a:off x="6025116" y="2344085"/>
            <a:ext cx="2622698" cy="1497296"/>
          </a:xfrm>
          <a:prstGeom prst="roundRect">
            <a:avLst>
              <a:gd name="adj" fmla="val 3156"/>
            </a:avLst>
          </a:prstGeom>
          <a:solidFill>
            <a:srgbClr val="E0E3F6"/>
          </a:solidFill>
          <a:ln/>
        </p:spPr>
      </p:sp>
      <p:sp>
        <p:nvSpPr>
          <p:cNvPr id="5" name="Text 3"/>
          <p:cNvSpPr/>
          <p:nvPr/>
        </p:nvSpPr>
        <p:spPr>
          <a:xfrm>
            <a:off x="496186" y="1302119"/>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Vector Dimensions and Notation</a:t>
            </a:r>
            <a:endParaRPr lang="en-US" sz="2820" dirty="0"/>
          </a:p>
        </p:txBody>
      </p:sp>
      <p:sp>
        <p:nvSpPr>
          <p:cNvPr id="6" name="Text 4"/>
          <p:cNvSpPr/>
          <p:nvPr/>
        </p:nvSpPr>
        <p:spPr>
          <a:xfrm>
            <a:off x="496186" y="1957794"/>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Vectors can be written as rows or columns. Their dimension is the number of elements they contain.</a:t>
            </a:r>
            <a:endParaRPr lang="en-US" sz="1105" dirty="0"/>
          </a:p>
        </p:txBody>
      </p:sp>
      <p:sp>
        <p:nvSpPr>
          <p:cNvPr id="7" name="Text 5"/>
          <p:cNvSpPr/>
          <p:nvPr/>
        </p:nvSpPr>
        <p:spPr>
          <a:xfrm>
            <a:off x="637953" y="2485853"/>
            <a:ext cx="2339163"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2D &amp; 3D Vectors</a:t>
            </a:r>
            <a:endParaRPr lang="en-US" sz="1410" dirty="0"/>
          </a:p>
        </p:txBody>
      </p:sp>
      <mc:AlternateContent xmlns:mc="http://schemas.openxmlformats.org/markup-compatibility/2006" xmlns:a14="http://schemas.microsoft.com/office/drawing/2010/main">
        <mc:Choice Requires="a14">
          <p:sp>
            <p:nvSpPr>
              <p:cNvPr id="8" name="Text 6"/>
              <p:cNvSpPr/>
              <p:nvPr/>
            </p:nvSpPr>
            <p:spPr>
              <a:xfrm>
                <a:off x="637953" y="2792400"/>
                <a:ext cx="2339163" cy="907213"/>
              </a:xfrm>
              <a:prstGeom prst="rect">
                <a:avLst/>
              </a:prstGeom>
              <a:noFill/>
              <a:ln/>
            </p:spPr>
            <p:txBody>
              <a:bodyPr wrap="square" lIns="0" tIns="0" rIns="0" bIns="0" rtlCol="0" anchor="ctr"/>
              <a:lstStyle/>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2D vectors like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represent movement on a flat surface. 3D vectors like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𝑧</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represent movement in space.</a:t>
                </a:r>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637953" y="2792400"/>
                <a:ext cx="2339163" cy="907213"/>
              </a:xfrm>
              <a:prstGeom prst="rect">
                <a:avLst/>
              </a:prstGeom>
              <a:blipFill>
                <a:blip r:embed="rId3"/>
                <a:stretch>
                  <a:fillRect l="-3916" b="-9396"/>
                </a:stretch>
              </a:blipFill>
              <a:ln/>
            </p:spPr>
            <p:txBody>
              <a:bodyPr/>
              <a:lstStyle/>
              <a:p>
                <a:r>
                  <a:rPr lang="en-IE">
                    <a:noFill/>
                  </a:rPr>
                  <a:t> </a:t>
                </a:r>
              </a:p>
            </p:txBody>
          </p:sp>
        </mc:Fallback>
      </mc:AlternateContent>
      <p:sp>
        <p:nvSpPr>
          <p:cNvPr id="9" name="Text 7"/>
          <p:cNvSpPr/>
          <p:nvPr/>
        </p:nvSpPr>
        <p:spPr>
          <a:xfrm>
            <a:off x="3402419" y="2485853"/>
            <a:ext cx="2339163"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Row and Column Notation</a:t>
            </a:r>
            <a:endParaRPr lang="en-US" sz="1410" dirty="0"/>
          </a:p>
        </p:txBody>
      </p:sp>
      <mc:AlternateContent xmlns:mc="http://schemas.openxmlformats.org/markup-compatibility/2006" xmlns:a14="http://schemas.microsoft.com/office/drawing/2010/main">
        <mc:Choice Requires="a14">
          <p:sp>
            <p:nvSpPr>
              <p:cNvPr id="10" name="Text 8"/>
              <p:cNvSpPr/>
              <p:nvPr/>
            </p:nvSpPr>
            <p:spPr>
              <a:xfrm>
                <a:off x="3402419" y="2792398"/>
                <a:ext cx="2480930" cy="1764361"/>
              </a:xfrm>
              <a:prstGeom prst="rect">
                <a:avLst/>
              </a:prstGeom>
              <a:noFill/>
              <a:ln/>
            </p:spPr>
            <p:txBody>
              <a:bodyPr wrap="square" lIns="0" tIns="0" rIns="0" bIns="0" rtlCol="0" anchor="t" anchorCtr="0"/>
              <a:lstStyle/>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A vector can be written as a row </a:t>
                </a:r>
              </a:p>
              <a:p>
                <a:pPr marL="0" indent="0" algn="l">
                  <a:lnSpc>
                    <a:spcPts val="1805"/>
                  </a:lnSpc>
                  <a:buNone/>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(1,−1,2) </m:t>
                    </m:r>
                  </m:oMath>
                </a14:m>
                <a:r>
                  <a:rPr lang="en-US" sz="1105" dirty="0">
                    <a:solidFill>
                      <a:srgbClr val="000000"/>
                    </a:solidFill>
                    <a:latin typeface="Roboto" pitchFamily="34" charset="0"/>
                    <a:ea typeface="Roboto" pitchFamily="34" charset="-122"/>
                    <a:cs typeface="Roboto" pitchFamily="34" charset="-120"/>
                  </a:rPr>
                  <a:t>or as a column </a:t>
                </a:r>
              </a:p>
              <a:p>
                <a:pPr marL="0" indent="0" algn="l">
                  <a:lnSpc>
                    <a:spcPts val="1805"/>
                  </a:lnSpc>
                  <a:buNone/>
                </a:pPr>
                <a:endParaRPr lang="en-US" sz="1105" dirty="0">
                  <a:solidFill>
                    <a:srgbClr val="000000"/>
                  </a:solidFill>
                  <a:latin typeface="Roboto" pitchFamily="34" charset="0"/>
                  <a:ea typeface="Roboto" pitchFamily="34" charset="-122"/>
                  <a:cs typeface="Roboto" pitchFamily="34" charset="-120"/>
                </a:endParaRPr>
              </a:p>
              <a:p>
                <a:pPr marL="0" indent="0" algn="l">
                  <a:lnSpc>
                    <a:spcPts val="1805"/>
                  </a:lnSpc>
                  <a:buNone/>
                </a:pPr>
                <a14:m>
                  <m:oMathPara xmlns:m="http://schemas.openxmlformats.org/officeDocument/2006/math">
                    <m:oMathParaPr>
                      <m:jc m:val="centerGroup"/>
                    </m:oMathParaPr>
                    <m:oMath xmlns:m="http://schemas.openxmlformats.org/officeDocument/2006/math">
                      <m:d>
                        <m:dPr>
                          <m:ctrlPr>
                            <a:rPr lang="en-IE" sz="1105" b="0" i="1" smtClean="0">
                              <a:solidFill>
                                <a:srgbClr val="000000"/>
                              </a:solidFill>
                              <a:latin typeface="Cambria Math" panose="02040503050406030204" pitchFamily="18" charset="0"/>
                              <a:ea typeface="Roboto" pitchFamily="34" charset="-122"/>
                              <a:cs typeface="Roboto" pitchFamily="34" charset="-120"/>
                            </a:rPr>
                          </m:ctrlPr>
                        </m:dPr>
                        <m:e>
                          <m:m>
                            <m:mPr>
                              <m:plcHide m:val="on"/>
                              <m:mcs>
                                <m:mc>
                                  <m:mcPr>
                                    <m:count m:val="1"/>
                                    <m:mcJc m:val="center"/>
                                  </m:mcPr>
                                </m:mc>
                              </m:mcs>
                              <m:ctrlPr>
                                <a:rPr lang="en-IE" sz="1105" b="0" i="1" smtClean="0">
                                  <a:solidFill>
                                    <a:srgbClr val="000000"/>
                                  </a:solidFill>
                                  <a:latin typeface="Cambria Math" panose="02040503050406030204" pitchFamily="18" charset="0"/>
                                  <a:ea typeface="Roboto" pitchFamily="34" charset="-122"/>
                                  <a:cs typeface="Roboto" pitchFamily="34" charset="-120"/>
                                </a:rPr>
                              </m:ctrlPr>
                            </m:mPr>
                            <m:mr>
                              <m:e>
                                <m:r>
                                  <a:rPr lang="en-IE" sz="1105" b="0" i="1" smtClean="0">
                                    <a:solidFill>
                                      <a:srgbClr val="000000"/>
                                    </a:solidFill>
                                    <a:latin typeface="Cambria Math" panose="02040503050406030204" pitchFamily="18" charset="0"/>
                                    <a:ea typeface="Roboto" pitchFamily="34" charset="-122"/>
                                    <a:cs typeface="Roboto" pitchFamily="34" charset="-120"/>
                                  </a:rPr>
                                  <m:t>1</m:t>
                                </m:r>
                              </m:e>
                            </m:mr>
                            <m:mr>
                              <m:e>
                                <m:r>
                                  <a:rPr lang="en-IE" sz="1105" b="0" i="1" smtClean="0">
                                    <a:solidFill>
                                      <a:srgbClr val="000000"/>
                                    </a:solidFill>
                                    <a:latin typeface="Cambria Math" panose="02040503050406030204" pitchFamily="18" charset="0"/>
                                    <a:ea typeface="Roboto" pitchFamily="34" charset="-122"/>
                                    <a:cs typeface="Roboto" pitchFamily="34" charset="-120"/>
                                  </a:rPr>
                                  <m:t>−1</m:t>
                                </m:r>
                              </m:e>
                            </m:mr>
                            <m:mr>
                              <m:e>
                                <m:r>
                                  <a:rPr lang="en-IE" sz="1105" b="0" i="1" smtClean="0">
                                    <a:solidFill>
                                      <a:srgbClr val="000000"/>
                                    </a:solidFill>
                                    <a:latin typeface="Cambria Math" panose="02040503050406030204" pitchFamily="18" charset="0"/>
                                    <a:ea typeface="Roboto" pitchFamily="34" charset="-122"/>
                                    <a:cs typeface="Roboto" pitchFamily="34" charset="-120"/>
                                  </a:rPr>
                                  <m:t>2</m:t>
                                </m:r>
                              </m:e>
                            </m:mr>
                          </m:m>
                        </m:e>
                      </m:d>
                    </m:oMath>
                  </m:oMathPara>
                </a14:m>
                <a:endParaRPr lang="en-IE" sz="1105" b="0" dirty="0">
                  <a:solidFill>
                    <a:srgbClr val="000000"/>
                  </a:solidFill>
                  <a:latin typeface="Roboto" pitchFamily="34" charset="0"/>
                  <a:ea typeface="Roboto" pitchFamily="34" charset="-122"/>
                  <a:cs typeface="Roboto" pitchFamily="34" charset="-120"/>
                </a:endParaRPr>
              </a:p>
              <a:p>
                <a:pPr marL="0" indent="0" algn="l">
                  <a:lnSpc>
                    <a:spcPts val="1805"/>
                  </a:lnSpc>
                  <a:buNone/>
                </a:pPr>
                <a:endParaRPr lang="en-US" sz="1105" dirty="0">
                  <a:solidFill>
                    <a:srgbClr val="000000"/>
                  </a:solidFill>
                  <a:latin typeface="Roboto" pitchFamily="34" charset="0"/>
                  <a:ea typeface="Roboto" pitchFamily="34" charset="-122"/>
                  <a:cs typeface="Roboto" pitchFamily="34" charset="-120"/>
                </a:endParaRP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The order of the numbers is always important.</a:t>
                </a:r>
                <a:endParaRPr lang="en-US" sz="1105" dirty="0"/>
              </a:p>
            </p:txBody>
          </p:sp>
        </mc:Choice>
        <mc:Fallback xmlns="">
          <p:sp>
            <p:nvSpPr>
              <p:cNvPr id="10" name="Text 8"/>
              <p:cNvSpPr>
                <a:spLocks noRot="1" noChangeAspect="1" noMove="1" noResize="1" noEditPoints="1" noAdjustHandles="1" noChangeArrowheads="1" noChangeShapeType="1" noTextEdit="1"/>
              </p:cNvSpPr>
              <p:nvPr/>
            </p:nvSpPr>
            <p:spPr>
              <a:xfrm>
                <a:off x="3402419" y="2792398"/>
                <a:ext cx="2480930" cy="1764361"/>
              </a:xfrm>
              <a:prstGeom prst="rect">
                <a:avLst/>
              </a:prstGeom>
              <a:blipFill>
                <a:blip r:embed="rId4"/>
                <a:stretch>
                  <a:fillRect l="-3440" t="-346"/>
                </a:stretch>
              </a:blipFill>
              <a:ln/>
            </p:spPr>
            <p:txBody>
              <a:bodyPr/>
              <a:lstStyle/>
              <a:p>
                <a:r>
                  <a:rPr lang="en-IE">
                    <a:noFill/>
                  </a:rPr>
                  <a:t> </a:t>
                </a:r>
              </a:p>
            </p:txBody>
          </p:sp>
        </mc:Fallback>
      </mc:AlternateContent>
      <p:sp>
        <p:nvSpPr>
          <p:cNvPr id="11" name="Text 9"/>
          <p:cNvSpPr/>
          <p:nvPr/>
        </p:nvSpPr>
        <p:spPr>
          <a:xfrm>
            <a:off x="6166884" y="2485853"/>
            <a:ext cx="2339163"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Symbolic Notation</a:t>
            </a:r>
            <a:endParaRPr lang="en-US" sz="1410" dirty="0"/>
          </a:p>
        </p:txBody>
      </p:sp>
      <mc:AlternateContent xmlns:mc="http://schemas.openxmlformats.org/markup-compatibility/2006" xmlns:a14="http://schemas.microsoft.com/office/drawing/2010/main">
        <mc:Choice Requires="a14">
          <p:sp>
            <p:nvSpPr>
              <p:cNvPr id="12" name="Text 10"/>
              <p:cNvSpPr/>
              <p:nvPr/>
            </p:nvSpPr>
            <p:spPr>
              <a:xfrm>
                <a:off x="6166884" y="2792400"/>
                <a:ext cx="2339163" cy="680410"/>
              </a:xfrm>
              <a:prstGeom prst="rect">
                <a:avLst/>
              </a:prstGeom>
              <a:noFill/>
              <a:ln/>
            </p:spPr>
            <p:txBody>
              <a:bodyPr wrap="square" lIns="0" tIns="0" rIns="0" bIns="0" rtlCol="0" anchor="ctr"/>
              <a:lstStyle/>
              <a:p>
                <a:pPr marL="0" indent="0" algn="l">
                  <a:lnSpc>
                    <a:spcPts val="1805"/>
                  </a:lnSpc>
                  <a:buNone/>
                </a:pPr>
                <a:endParaRPr lang="en-US" sz="1105" dirty="0">
                  <a:solidFill>
                    <a:srgbClr val="000000"/>
                  </a:solidFill>
                  <a:latin typeface="Roboto" pitchFamily="34" charset="0"/>
                  <a:ea typeface="Roboto" pitchFamily="34" charset="-122"/>
                  <a:cs typeface="Roboto" pitchFamily="34" charset="-120"/>
                </a:endParaRPr>
              </a:p>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In text, vectors are often represented by bold letters </a:t>
                </a:r>
                <a14:m>
                  <m:oMath xmlns:m="http://schemas.openxmlformats.org/officeDocument/2006/math">
                    <m:r>
                      <a:rPr lang="en-US" sz="1200" b="1" i="1" dirty="0" smtClean="0">
                        <a:solidFill>
                          <a:srgbClr val="000000"/>
                        </a:solidFill>
                        <a:latin typeface="Cambria Math" panose="02040503050406030204" pitchFamily="18" charset="0"/>
                        <a:ea typeface="Roboto" pitchFamily="34" charset="-122"/>
                        <a:cs typeface="Roboto" pitchFamily="34" charset="-120"/>
                      </a:rPr>
                      <m:t>𝒂</m:t>
                    </m:r>
                  </m:oMath>
                </a14:m>
                <a:r>
                  <a:rPr lang="en-US" sz="1105" dirty="0">
                    <a:solidFill>
                      <a:srgbClr val="000000"/>
                    </a:solidFill>
                    <a:latin typeface="Roboto" pitchFamily="34" charset="0"/>
                    <a:ea typeface="Roboto" pitchFamily="34" charset="-122"/>
                    <a:cs typeface="Roboto" pitchFamily="34" charset="-120"/>
                  </a:rPr>
                  <a:t>, underlined letters </a:t>
                </a:r>
                <a14:m>
                  <m:oMath xmlns:m="http://schemas.openxmlformats.org/officeDocument/2006/math">
                    <m:r>
                      <a:rPr lang="en-US" sz="1400" i="1" u="sng"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or with an arrow above  </a:t>
                </a:r>
              </a:p>
              <a:p>
                <a:pPr marL="0" indent="0" algn="l">
                  <a:lnSpc>
                    <a:spcPts val="1805"/>
                  </a:lnSpc>
                  <a:buNone/>
                </a:pPr>
                <a:r>
                  <a:rPr lang="en-GB" sz="1105" dirty="0">
                    <a:solidFill>
                      <a:srgbClr val="000000"/>
                    </a:solidFill>
                    <a:latin typeface="Roboto" pitchFamily="34" charset="0"/>
                    <a:ea typeface="Roboto" pitchFamily="34" charset="-122"/>
                    <a:cs typeface="Roboto" pitchFamily="34" charset="-120"/>
                  </a:rPr>
                  <a:t>where A and B are points at either end of the vector</a:t>
                </a:r>
                <a:r>
                  <a:rPr lang="en-US" sz="1105" dirty="0">
                    <a:solidFill>
                      <a:srgbClr val="000000"/>
                    </a:solidFill>
                    <a:latin typeface="Roboto" pitchFamily="34" charset="0"/>
                    <a:ea typeface="Roboto" pitchFamily="34" charset="-122"/>
                    <a:cs typeface="Roboto" pitchFamily="34" charset="-120"/>
                  </a:rPr>
                  <a:t> .</a:t>
                </a:r>
                <a:endParaRPr lang="en-US" sz="1105" dirty="0"/>
              </a:p>
            </p:txBody>
          </p:sp>
        </mc:Choice>
        <mc:Fallback xmlns="">
          <p:sp>
            <p:nvSpPr>
              <p:cNvPr id="12" name="Text 10"/>
              <p:cNvSpPr>
                <a:spLocks noRot="1" noChangeAspect="1" noMove="1" noResize="1" noEditPoints="1" noAdjustHandles="1" noChangeArrowheads="1" noChangeShapeType="1" noTextEdit="1"/>
              </p:cNvSpPr>
              <p:nvPr/>
            </p:nvSpPr>
            <p:spPr>
              <a:xfrm>
                <a:off x="6166884" y="2792400"/>
                <a:ext cx="2339163" cy="680410"/>
              </a:xfrm>
              <a:prstGeom prst="rect">
                <a:avLst/>
              </a:prstGeom>
              <a:blipFill>
                <a:blip r:embed="rId5"/>
                <a:stretch>
                  <a:fillRect l="-3916" t="-16071" r="-4961" b="-62500"/>
                </a:stretch>
              </a:blipFill>
              <a:ln/>
            </p:spPr>
            <p:txBody>
              <a:bodyPr/>
              <a:lstStyle/>
              <a:p>
                <a:r>
                  <a:rPr lang="en-IE">
                    <a:noFill/>
                  </a:rPr>
                  <a:t> </a:t>
                </a:r>
              </a:p>
            </p:txBody>
          </p:sp>
        </mc:Fallback>
      </mc:AlternateContent>
      <p:pic>
        <p:nvPicPr>
          <p:cNvPr id="20" name="Picture 19">
            <a:extLst>
              <a:ext uri="{FF2B5EF4-FFF2-40B4-BE49-F238E27FC236}">
                <a16:creationId xmlns:a16="http://schemas.microsoft.com/office/drawing/2014/main" id="{AC563C37-4298-AFE2-1818-D625AFD488D2}"/>
              </a:ext>
            </a:extLst>
          </p:cNvPr>
          <p:cNvPicPr>
            <a:picLocks noChangeAspect="1"/>
          </p:cNvPicPr>
          <p:nvPr/>
        </p:nvPicPr>
        <p:blipFill>
          <a:blip r:embed="rId6"/>
          <a:stretch>
            <a:fillRect/>
          </a:stretch>
        </p:blipFill>
        <p:spPr>
          <a:xfrm>
            <a:off x="7690172" y="3150353"/>
            <a:ext cx="247685" cy="2286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447823"/>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Vector Operations: Addition and Subtraction</a:t>
            </a:r>
            <a:endParaRPr lang="en-US" sz="2820" dirty="0"/>
          </a:p>
        </p:txBody>
      </p:sp>
      <p:sp>
        <p:nvSpPr>
          <p:cNvPr id="5" name="Text 1"/>
          <p:cNvSpPr/>
          <p:nvPr/>
        </p:nvSpPr>
        <p:spPr>
          <a:xfrm>
            <a:off x="496186" y="1230989"/>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Addition</a:t>
            </a:r>
            <a:endParaRPr lang="en-US" sz="1410" dirty="0"/>
          </a:p>
        </p:txBody>
      </p:sp>
      <p:sp>
        <p:nvSpPr>
          <p:cNvPr id="6" name="Text 2"/>
          <p:cNvSpPr/>
          <p:nvPr/>
        </p:nvSpPr>
        <p:spPr>
          <a:xfrm>
            <a:off x="496186" y="1579993"/>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add two vectors, add their corresponding components.</a:t>
            </a:r>
            <a:endParaRPr lang="en-US" sz="1105" dirty="0"/>
          </a:p>
        </p:txBody>
      </p:sp>
      <mc:AlternateContent xmlns:mc="http://schemas.openxmlformats.org/markup-compatibility/2006" xmlns:a14="http://schemas.microsoft.com/office/drawing/2010/main">
        <mc:Choice Requires="a14">
          <p:sp>
            <p:nvSpPr>
              <p:cNvPr id="7" name="Text 3"/>
              <p:cNvSpPr/>
              <p:nvPr/>
            </p:nvSpPr>
            <p:spPr>
              <a:xfrm>
                <a:off x="496186" y="1934289"/>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 3) + (4, 2) = (2+4, 3+2) = (6, 5)</m:t>
                      </m:r>
                    </m:oMath>
                  </m:oMathPara>
                </a14:m>
                <a:endParaRPr lang="en-US" sz="1105" dirty="0"/>
              </a:p>
            </p:txBody>
          </p:sp>
        </mc:Choice>
        <mc:Fallback xmlns="">
          <p:sp>
            <p:nvSpPr>
              <p:cNvPr id="7" name="Text 3"/>
              <p:cNvSpPr>
                <a:spLocks noRot="1" noChangeAspect="1" noMove="1" noResize="1" noEditPoints="1" noAdjustHandles="1" noChangeArrowheads="1" noChangeShapeType="1" noTextEdit="1"/>
              </p:cNvSpPr>
              <p:nvPr/>
            </p:nvSpPr>
            <p:spPr>
              <a:xfrm>
                <a:off x="496186" y="1934289"/>
                <a:ext cx="3877438" cy="226803"/>
              </a:xfrm>
              <a:prstGeom prst="rect">
                <a:avLst/>
              </a:prstGeom>
              <a:blipFill>
                <a:blip r:embed="rId3"/>
                <a:stretch>
                  <a:fillRect b="-15789"/>
                </a:stretch>
              </a:blipFill>
              <a:ln/>
            </p:spPr>
            <p:txBody>
              <a:bodyPr/>
              <a:lstStyle/>
              <a:p>
                <a:r>
                  <a:rPr lang="en-IE">
                    <a:noFill/>
                  </a:rPr>
                  <a:t> </a:t>
                </a:r>
              </a:p>
            </p:txBody>
          </p:sp>
        </mc:Fallback>
      </mc:AlternateContent>
      <p:sp>
        <p:nvSpPr>
          <p:cNvPr id="8" name="Text 4"/>
          <p:cNvSpPr/>
          <p:nvPr/>
        </p:nvSpPr>
        <p:spPr>
          <a:xfrm>
            <a:off x="4778252" y="1230989"/>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Subtraction</a:t>
            </a:r>
            <a:endParaRPr lang="en-US" sz="1410" dirty="0"/>
          </a:p>
        </p:txBody>
      </p:sp>
      <p:sp>
        <p:nvSpPr>
          <p:cNvPr id="9" name="Text 5"/>
          <p:cNvSpPr/>
          <p:nvPr/>
        </p:nvSpPr>
        <p:spPr>
          <a:xfrm>
            <a:off x="4778252" y="1579993"/>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To subtract a vector, subtract its corresponding components.</a:t>
            </a:r>
            <a:endParaRPr lang="en-US" sz="1105" dirty="0"/>
          </a:p>
        </p:txBody>
      </p:sp>
      <mc:AlternateContent xmlns:mc="http://schemas.openxmlformats.org/markup-compatibility/2006" xmlns:a14="http://schemas.microsoft.com/office/drawing/2010/main">
        <mc:Choice Requires="a14">
          <p:sp>
            <p:nvSpPr>
              <p:cNvPr id="10" name="Text 6"/>
              <p:cNvSpPr/>
              <p:nvPr/>
            </p:nvSpPr>
            <p:spPr>
              <a:xfrm>
                <a:off x="4778252" y="1934289"/>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 3) − (4, 2) = (2−4, 3−2) = (−2, 1)</m:t>
                      </m:r>
                    </m:oMath>
                  </m:oMathPara>
                </a14:m>
                <a:endParaRPr lang="en-US" sz="1105" dirty="0"/>
              </a:p>
            </p:txBody>
          </p:sp>
        </mc:Choice>
        <mc:Fallback xmlns="">
          <p:sp>
            <p:nvSpPr>
              <p:cNvPr id="10" name="Text 6"/>
              <p:cNvSpPr>
                <a:spLocks noRot="1" noChangeAspect="1" noMove="1" noResize="1" noEditPoints="1" noAdjustHandles="1" noChangeArrowheads="1" noChangeShapeType="1" noTextEdit="1"/>
              </p:cNvSpPr>
              <p:nvPr/>
            </p:nvSpPr>
            <p:spPr>
              <a:xfrm>
                <a:off x="4778252" y="1934289"/>
                <a:ext cx="3877438" cy="226803"/>
              </a:xfrm>
              <a:prstGeom prst="rect">
                <a:avLst/>
              </a:prstGeom>
              <a:blipFill>
                <a:blip r:embed="rId4"/>
                <a:stretch>
                  <a:fillRect b="-15789"/>
                </a:stretch>
              </a:blipFill>
              <a:ln/>
            </p:spPr>
            <p:txBody>
              <a:bodyPr/>
              <a:lstStyle/>
              <a:p>
                <a:r>
                  <a:rPr lang="en-IE">
                    <a:noFill/>
                  </a:rPr>
                  <a:t> </a:t>
                </a:r>
              </a:p>
            </p:txBody>
          </p:sp>
        </mc:Fallback>
      </mc:AlternateContent>
      <p:pic>
        <p:nvPicPr>
          <p:cNvPr id="3" name="Picture 2">
            <a:extLst>
              <a:ext uri="{FF2B5EF4-FFF2-40B4-BE49-F238E27FC236}">
                <a16:creationId xmlns:a16="http://schemas.microsoft.com/office/drawing/2014/main" id="{07208D02-38CE-17C3-7064-A3E10777301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6186" y="2193176"/>
            <a:ext cx="2912657" cy="2571750"/>
          </a:xfrm>
          <a:prstGeom prst="rect">
            <a:avLst/>
          </a:prstGeom>
        </p:spPr>
      </p:pic>
      <p:pic>
        <p:nvPicPr>
          <p:cNvPr id="13" name="Picture 12">
            <a:extLst>
              <a:ext uri="{FF2B5EF4-FFF2-40B4-BE49-F238E27FC236}">
                <a16:creationId xmlns:a16="http://schemas.microsoft.com/office/drawing/2014/main" id="{C08F5991-BC8D-8038-557E-F7FBA5052148}"/>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70378" y="2161092"/>
            <a:ext cx="2994148" cy="26437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264093"/>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Polar Coordinates</a:t>
            </a:r>
            <a:endParaRPr lang="en-US" sz="2820" dirty="0"/>
          </a:p>
        </p:txBody>
      </p:sp>
      <mc:AlternateContent xmlns:mc="http://schemas.openxmlformats.org/markup-compatibility/2006" xmlns:a14="http://schemas.microsoft.com/office/drawing/2010/main">
        <mc:Choice Requires="a14">
          <p:sp>
            <p:nvSpPr>
              <p:cNvPr id="3" name="Text 1"/>
              <p:cNvSpPr/>
              <p:nvPr/>
            </p:nvSpPr>
            <p:spPr>
              <a:xfrm>
                <a:off x="496186" y="1919767"/>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Instead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components, a 2D vector can be described by its length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𝑟</m:t>
                    </m:r>
                  </m:oMath>
                </a14:m>
                <a:r>
                  <a:rPr lang="en-US" sz="1105" dirty="0">
                    <a:solidFill>
                      <a:srgbClr val="000000"/>
                    </a:solidFill>
                    <a:latin typeface="Roboto" pitchFamily="34" charset="0"/>
                    <a:ea typeface="Roboto" pitchFamily="34" charset="-122"/>
                    <a:cs typeface="Roboto" pitchFamily="34" charset="-120"/>
                  </a:rPr>
                  <a:t>) and its angle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𝜃</m:t>
                    </m:r>
                  </m:oMath>
                </a14:m>
                <a:r>
                  <a:rPr lang="en-US" sz="1105" dirty="0">
                    <a:solidFill>
                      <a:srgbClr val="000000"/>
                    </a:solidFill>
                    <a:latin typeface="Roboto" pitchFamily="34" charset="0"/>
                    <a:ea typeface="Roboto" pitchFamily="34" charset="-122"/>
                    <a:cs typeface="Roboto" pitchFamily="34" charset="-120"/>
                  </a:rPr>
                  <a:t>) relative to the x-axis.</a:t>
                </a:r>
                <a:endParaRPr lang="en-US" sz="1105" dirty="0"/>
              </a:p>
            </p:txBody>
          </p:sp>
        </mc:Choice>
        <mc:Fallback xmlns="">
          <p:sp>
            <p:nvSpPr>
              <p:cNvPr id="3" name="Text 1"/>
              <p:cNvSpPr>
                <a:spLocks noRot="1" noChangeAspect="1" noMove="1" noResize="1" noEditPoints="1" noAdjustHandles="1" noChangeArrowheads="1" noChangeShapeType="1" noTextEdit="1"/>
              </p:cNvSpPr>
              <p:nvPr/>
            </p:nvSpPr>
            <p:spPr>
              <a:xfrm>
                <a:off x="496186" y="1919767"/>
                <a:ext cx="8151628" cy="226803"/>
              </a:xfrm>
              <a:prstGeom prst="rect">
                <a:avLst/>
              </a:prstGeom>
              <a:blipFill>
                <a:blip r:embed="rId3"/>
                <a:stretch>
                  <a:fillRect l="-1046"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 name="Text 2"/>
              <p:cNvSpPr/>
              <p:nvPr/>
            </p:nvSpPr>
            <p:spPr>
              <a:xfrm>
                <a:off x="496186" y="2433551"/>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From Rectangular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𝒚</m:t>
                    </m:r>
                    <m:r>
                      <a:rPr lang="en-US" sz="1410" b="1" i="1" dirty="0" smtClean="0">
                        <a:solidFill>
                          <a:srgbClr val="000000"/>
                        </a:solidFill>
                        <a:latin typeface="Cambria Math" panose="02040503050406030204" pitchFamily="18" charset="0"/>
                        <a:ea typeface="Heebo" pitchFamily="34" charset="-122"/>
                        <a:cs typeface="Heebo" pitchFamily="34" charset="-120"/>
                      </a:rPr>
                      <m:t>) </m:t>
                    </m:r>
                  </m:oMath>
                </a14:m>
                <a:r>
                  <a:rPr lang="en-US" sz="1410" b="1" dirty="0">
                    <a:solidFill>
                      <a:srgbClr val="000000"/>
                    </a:solidFill>
                    <a:latin typeface="Heebo" pitchFamily="34" charset="0"/>
                    <a:ea typeface="Heebo" pitchFamily="34" charset="-122"/>
                    <a:cs typeface="Heebo" pitchFamily="34" charset="-120"/>
                  </a:rPr>
                  <a:t>to Polar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𝒓</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𝜽</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endParaRPr lang="en-US" sz="1410" dirty="0"/>
              </a:p>
            </p:txBody>
          </p:sp>
        </mc:Choice>
        <mc:Fallback xmlns="">
          <p:sp>
            <p:nvSpPr>
              <p:cNvPr id="4" name="Text 2"/>
              <p:cNvSpPr>
                <a:spLocks noRot="1" noChangeAspect="1" noMove="1" noResize="1" noEditPoints="1" noAdjustHandles="1" noChangeArrowheads="1" noChangeShapeType="1" noTextEdit="1"/>
              </p:cNvSpPr>
              <p:nvPr/>
            </p:nvSpPr>
            <p:spPr>
              <a:xfrm>
                <a:off x="496186" y="2433551"/>
                <a:ext cx="3877438" cy="221512"/>
              </a:xfrm>
              <a:prstGeom prst="rect">
                <a:avLst/>
              </a:prstGeom>
              <a:blipFill>
                <a:blip r:embed="rId4"/>
                <a:stretch>
                  <a:fillRect l="-2830" t="-18919"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496186" y="2822427"/>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Magnitude: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 + </m:t>
                    </m:r>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²)</m:t>
                    </m:r>
                  </m:oMath>
                </a14:m>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496186" y="2822427"/>
                <a:ext cx="3877438" cy="226803"/>
              </a:xfrm>
              <a:prstGeom prst="rect">
                <a:avLst/>
              </a:prstGeom>
              <a:blipFill>
                <a:blip r:embed="rId5"/>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496186" y="3106701"/>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Angle: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𝜃</m:t>
                    </m:r>
                    <m:r>
                      <a:rPr lang="en-US" sz="1105" i="1" dirty="0" smtClean="0">
                        <a:solidFill>
                          <a:srgbClr val="000000"/>
                        </a:solidFill>
                        <a:latin typeface="Cambria Math" panose="02040503050406030204" pitchFamily="18" charset="0"/>
                        <a:ea typeface="Roboto" pitchFamily="34" charset="-122"/>
                        <a:cs typeface="Roboto" pitchFamily="34" charset="-120"/>
                      </a:rPr>
                      <m:t> = </m:t>
                    </m:r>
                    <m:sSup>
                      <m:sSupPr>
                        <m:ctrlPr>
                          <a:rPr lang="en-US" sz="1105" i="1" dirty="0" smtClean="0">
                            <a:solidFill>
                              <a:srgbClr val="000000"/>
                            </a:solidFill>
                            <a:latin typeface="Cambria Math" panose="02040503050406030204" pitchFamily="18" charset="0"/>
                            <a:ea typeface="Roboto" pitchFamily="34" charset="-122"/>
                            <a:cs typeface="Roboto" pitchFamily="34" charset="-120"/>
                          </a:rPr>
                        </m:ctrlPr>
                      </m:sSupPr>
                      <m:e>
                        <m:r>
                          <m:rPr>
                            <m:sty m:val="p"/>
                          </m:rPr>
                          <a:rPr lang="en-US" sz="1105" i="0" dirty="0" smtClean="0">
                            <a:solidFill>
                              <a:srgbClr val="000000"/>
                            </a:solidFill>
                            <a:latin typeface="Cambria Math" panose="02040503050406030204" pitchFamily="18" charset="0"/>
                            <a:ea typeface="Roboto" pitchFamily="34" charset="-122"/>
                            <a:cs typeface="Roboto" pitchFamily="34" charset="-120"/>
                          </a:rPr>
                          <m:t>tan</m:t>
                        </m:r>
                      </m:e>
                      <m:sup>
                        <m:r>
                          <a:rPr lang="en-US" sz="1105" i="1" dirty="0" smtClean="0">
                            <a:solidFill>
                              <a:srgbClr val="000000"/>
                            </a:solidFill>
                            <a:latin typeface="Cambria Math" panose="02040503050406030204" pitchFamily="18" charset="0"/>
                            <a:ea typeface="Roboto" pitchFamily="34" charset="-122"/>
                            <a:cs typeface="Roboto" pitchFamily="34" charset="-120"/>
                          </a:rPr>
                          <m:t>−1</m:t>
                        </m:r>
                      </m:sup>
                    </m:sSup>
                    <m:d>
                      <m:dPr>
                        <m:ctrlPr>
                          <a:rPr lang="en-US" sz="1105" i="1" dirty="0" smtClean="0">
                            <a:solidFill>
                              <a:srgbClr val="000000"/>
                            </a:solidFill>
                            <a:latin typeface="Cambria Math" panose="02040503050406030204" pitchFamily="18" charset="0"/>
                            <a:ea typeface="Roboto" pitchFamily="34" charset="-122"/>
                            <a:cs typeface="Roboto" pitchFamily="34" charset="-120"/>
                          </a:rPr>
                        </m:ctrlPr>
                      </m:dPr>
                      <m:e>
                        <m:f>
                          <m:fPr>
                            <m:ctrlPr>
                              <a:rPr lang="en-US" sz="1105" i="1" dirty="0" smtClean="0">
                                <a:solidFill>
                                  <a:srgbClr val="000000"/>
                                </a:solidFill>
                                <a:latin typeface="Cambria Math" panose="02040503050406030204" pitchFamily="18" charset="0"/>
                                <a:ea typeface="Roboto" pitchFamily="34" charset="-122"/>
                                <a:cs typeface="Roboto" pitchFamily="34" charset="-120"/>
                              </a:rPr>
                            </m:ctrlPr>
                          </m:fPr>
                          <m:num>
                            <m:r>
                              <a:rPr lang="en-US" sz="1105" i="1" dirty="0" smtClean="0">
                                <a:solidFill>
                                  <a:srgbClr val="000000"/>
                                </a:solidFill>
                                <a:latin typeface="Cambria Math" panose="02040503050406030204" pitchFamily="18" charset="0"/>
                                <a:ea typeface="Roboto" pitchFamily="34" charset="-122"/>
                                <a:cs typeface="Roboto" pitchFamily="34" charset="-120"/>
                              </a:rPr>
                              <m:t>𝑦</m:t>
                            </m:r>
                          </m:num>
                          <m:den>
                            <m:r>
                              <a:rPr lang="en-US" sz="1105" i="1" dirty="0" smtClean="0">
                                <a:solidFill>
                                  <a:srgbClr val="000000"/>
                                </a:solidFill>
                                <a:latin typeface="Cambria Math" panose="02040503050406030204" pitchFamily="18" charset="0"/>
                                <a:ea typeface="Roboto" pitchFamily="34" charset="-122"/>
                                <a:cs typeface="Roboto" pitchFamily="34" charset="-120"/>
                              </a:rPr>
                              <m:t>𝑥</m:t>
                            </m:r>
                          </m:den>
                        </m:f>
                      </m:e>
                    </m:d>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IE" sz="1105" b="0"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(adjusting for quadrant)</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96186" y="3106701"/>
                <a:ext cx="3877438" cy="226803"/>
              </a:xfrm>
              <a:prstGeom prst="rect">
                <a:avLst/>
              </a:prstGeom>
              <a:blipFill>
                <a:blip r:embed="rId6"/>
                <a:stretch>
                  <a:fillRect l="-2044" t="-10811" b="-24324"/>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4778252" y="2433551"/>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From Polar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𝒓</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𝜽</m:t>
                    </m:r>
                    <m:r>
                      <a:rPr lang="en-US" sz="1410" b="1" i="1" dirty="0" smtClean="0">
                        <a:solidFill>
                          <a:srgbClr val="000000"/>
                        </a:solidFill>
                        <a:latin typeface="Cambria Math" panose="02040503050406030204" pitchFamily="18" charset="0"/>
                        <a:ea typeface="Heebo" pitchFamily="34" charset="-122"/>
                        <a:cs typeface="Heebo" pitchFamily="34" charset="-120"/>
                      </a:rPr>
                      <m:t>) </m:t>
                    </m:r>
                  </m:oMath>
                </a14:m>
                <a:r>
                  <a:rPr lang="en-US" sz="1410" b="1" dirty="0">
                    <a:solidFill>
                      <a:srgbClr val="000000"/>
                    </a:solidFill>
                    <a:latin typeface="Heebo" pitchFamily="34" charset="0"/>
                    <a:ea typeface="Heebo" pitchFamily="34" charset="-122"/>
                    <a:cs typeface="Heebo" pitchFamily="34" charset="-120"/>
                  </a:rPr>
                  <a:t>to Rectangular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r>
                      <a:rPr lang="en-US" sz="1410" b="1" i="1" dirty="0" smtClean="0">
                        <a:solidFill>
                          <a:srgbClr val="000000"/>
                        </a:solidFill>
                        <a:latin typeface="Cambria Math" panose="02040503050406030204" pitchFamily="18" charset="0"/>
                        <a:ea typeface="Heebo" pitchFamily="34" charset="-122"/>
                        <a:cs typeface="Heebo" pitchFamily="34" charset="-120"/>
                      </a:rPr>
                      <m:t>𝒚</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endParaRPr lang="en-US" sz="1410" dirty="0"/>
              </a:p>
            </p:txBody>
          </p:sp>
        </mc:Choice>
        <mc:Fallback xmlns="">
          <p:sp>
            <p:nvSpPr>
              <p:cNvPr id="7" name="Text 5"/>
              <p:cNvSpPr>
                <a:spLocks noRot="1" noChangeAspect="1" noMove="1" noResize="1" noEditPoints="1" noAdjustHandles="1" noChangeArrowheads="1" noChangeShapeType="1" noTextEdit="1"/>
              </p:cNvSpPr>
              <p:nvPr/>
            </p:nvSpPr>
            <p:spPr>
              <a:xfrm>
                <a:off x="4778252" y="2433551"/>
                <a:ext cx="3877438" cy="221512"/>
              </a:xfrm>
              <a:prstGeom prst="rect">
                <a:avLst/>
              </a:prstGeom>
              <a:blipFill>
                <a:blip r:embed="rId7"/>
                <a:stretch>
                  <a:fillRect l="-2830" t="-18919"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6"/>
              <p:cNvSpPr/>
              <p:nvPr/>
            </p:nvSpPr>
            <p:spPr>
              <a:xfrm>
                <a:off x="4778252" y="2822427"/>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-component: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cos</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𝜃</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4778252" y="2822427"/>
                <a:ext cx="3877438" cy="226803"/>
              </a:xfrm>
              <a:prstGeom prst="rect">
                <a:avLst/>
              </a:prstGeom>
              <a:blipFill>
                <a:blip r:embed="rId8"/>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7"/>
              <p:cNvSpPr/>
              <p:nvPr/>
            </p:nvSpPr>
            <p:spPr>
              <a:xfrm>
                <a:off x="4778252" y="3106701"/>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oMath>
                </a14:m>
                <a:r>
                  <a:rPr lang="en-US" sz="1105" dirty="0">
                    <a:solidFill>
                      <a:srgbClr val="000000"/>
                    </a:solidFill>
                    <a:latin typeface="Roboto" pitchFamily="34" charset="0"/>
                    <a:ea typeface="Roboto" pitchFamily="34" charset="-122"/>
                    <a:cs typeface="Roboto" pitchFamily="34" charset="-120"/>
                  </a:rPr>
                  <a:t>-component: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𝑟</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sin</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𝜃</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4778252" y="3106701"/>
                <a:ext cx="3877438" cy="226803"/>
              </a:xfrm>
              <a:prstGeom prst="rect">
                <a:avLst/>
              </a:prstGeom>
              <a:blipFill>
                <a:blip r:embed="rId9"/>
                <a:stretch>
                  <a:fillRect l="-2044" b="-35135"/>
                </a:stretch>
              </a:blipFill>
              <a:ln/>
            </p:spPr>
            <p:txBody>
              <a:bodyPr/>
              <a:lstStyle/>
              <a:p>
                <a:r>
                  <a:rPr lang="en-IE">
                    <a:noFill/>
                  </a:rPr>
                  <a:t> </a:t>
                </a:r>
              </a:p>
            </p:txBody>
          </p:sp>
        </mc:Fallback>
      </mc:AlternateContent>
      <p:sp>
        <p:nvSpPr>
          <p:cNvPr id="10" name="Text 8"/>
          <p:cNvSpPr/>
          <p:nvPr/>
        </p:nvSpPr>
        <p:spPr>
          <a:xfrm>
            <a:off x="496186" y="3652481"/>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Note: To add vectors in polar form, first convert them to rectangular form, add the components, then convert back.</a:t>
            </a:r>
            <a:endParaRPr lang="en-US" sz="110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54D8E71-2992-2008-883D-25D6197EFA5B}"/>
                  </a:ext>
                </a:extLst>
              </p:cNvPr>
              <p:cNvSpPr txBox="1"/>
              <p:nvPr/>
            </p:nvSpPr>
            <p:spPr>
              <a:xfrm>
                <a:off x="303680" y="994957"/>
                <a:ext cx="8270825" cy="523220"/>
              </a:xfrm>
              <a:prstGeom prst="rect">
                <a:avLst/>
              </a:prstGeom>
              <a:noFill/>
            </p:spPr>
            <p:txBody>
              <a:bodyPr wrap="square">
                <a:spAutoFit/>
              </a:bodyPr>
              <a:lstStyle/>
              <a:p>
                <a:pPr algn="l"/>
                <a:r>
                  <a:rPr lang="en-GB" sz="1400" b="0" i="0" u="none" strike="noStrike" baseline="0" dirty="0">
                    <a:latin typeface="Times-Roman"/>
                  </a:rPr>
                  <a:t>Waves of a fixed frequency can be represented by </a:t>
                </a:r>
                <a:r>
                  <a:rPr lang="en-GB" sz="1400" b="0" i="0" u="none" strike="noStrike" baseline="0">
                    <a:latin typeface="Times-Roman"/>
                  </a:rPr>
                  <a:t>phasors giving the </a:t>
                </a:r>
                <a:r>
                  <a:rPr lang="en-GB" sz="1400" b="0" i="0" u="none" strike="noStrike" baseline="0" dirty="0">
                    <a:latin typeface="Times-Roman"/>
                  </a:rPr>
                  <a:t>amplitude and phase. </a:t>
                </a:r>
              </a:p>
              <a:p>
                <a:pPr algn="l"/>
                <a14:m>
                  <m:oMath xmlns:m="http://schemas.openxmlformats.org/officeDocument/2006/math">
                    <m:r>
                      <a:rPr lang="en-GB" sz="1400" b="0" i="1" u="none" strike="noStrike" baseline="0" dirty="0" smtClean="0">
                        <a:latin typeface="Cambria Math" panose="02040503050406030204" pitchFamily="18" charset="0"/>
                      </a:rPr>
                      <m:t>𝑓</m:t>
                    </m:r>
                    <m:r>
                      <a:rPr lang="en-GB" sz="1400" b="0" i="1" u="none" strike="noStrike" baseline="0" dirty="0" smtClean="0">
                        <a:latin typeface="Cambria Math" panose="02040503050406030204" pitchFamily="18" charset="0"/>
                      </a:rPr>
                      <m:t> (</m:t>
                    </m:r>
                    <m:r>
                      <a:rPr lang="en-GB" sz="1400" b="0" i="1" u="none" strike="noStrike" baseline="0" dirty="0" smtClean="0">
                        <a:latin typeface="Cambria Math" panose="02040503050406030204" pitchFamily="18" charset="0"/>
                      </a:rPr>
                      <m:t>𝑡</m:t>
                    </m:r>
                    <m:r>
                      <a:rPr lang="en-GB" sz="1400" b="0" i="1" u="none" strike="noStrike" baseline="0" dirty="0" smtClean="0">
                        <a:latin typeface="Cambria Math" panose="02040503050406030204" pitchFamily="18" charset="0"/>
                      </a:rPr>
                      <m:t>) = </m:t>
                    </m:r>
                    <m:r>
                      <a:rPr lang="en-GB" sz="1400" b="0" i="1" u="none" strike="noStrike" baseline="0" dirty="0" err="1">
                        <a:latin typeface="Cambria Math" panose="02040503050406030204" pitchFamily="18" charset="0"/>
                      </a:rPr>
                      <m:t>𝐴𝑐𝑜𝑠</m:t>
                    </m:r>
                    <m:r>
                      <a:rPr lang="en-GB" sz="1400" b="0" i="1" u="none" strike="noStrike" baseline="0" dirty="0">
                        <a:latin typeface="Cambria Math" panose="02040503050406030204" pitchFamily="18" charset="0"/>
                      </a:rPr>
                      <m:t>(</m:t>
                    </m:r>
                    <m:r>
                      <a:rPr lang="en-GB" sz="1400" b="0" i="1" u="none" strike="noStrike" baseline="0" dirty="0" err="1">
                        <a:latin typeface="Cambria Math" panose="02040503050406030204" pitchFamily="18" charset="0"/>
                      </a:rPr>
                      <m:t>𝜔</m:t>
                    </m:r>
                    <m:r>
                      <a:rPr lang="en-GB" sz="1400" b="0" i="1" u="none" strike="noStrike" baseline="0" dirty="0" err="1">
                        <a:latin typeface="Cambria Math" panose="02040503050406030204" pitchFamily="18" charset="0"/>
                      </a:rPr>
                      <m:t>𝑡</m:t>
                    </m:r>
                    <m:r>
                      <a:rPr lang="en-GB" sz="1400" b="0" i="1" u="none" strike="noStrike" baseline="0" dirty="0">
                        <a:latin typeface="Cambria Math" panose="02040503050406030204" pitchFamily="18" charset="0"/>
                      </a:rPr>
                      <m:t> + </m:t>
                    </m:r>
                    <m:r>
                      <a:rPr lang="en-GB" sz="1400" b="0" i="1" u="none" strike="noStrike" baseline="0" dirty="0">
                        <a:latin typeface="Cambria Math" panose="02040503050406030204" pitchFamily="18" charset="0"/>
                      </a:rPr>
                      <m:t>𝜑</m:t>
                    </m:r>
                    <m:r>
                      <a:rPr lang="en-GB" sz="1400" b="0" i="1" u="none" strike="noStrike" baseline="0" dirty="0">
                        <a:latin typeface="Cambria Math" panose="02040503050406030204" pitchFamily="18" charset="0"/>
                      </a:rPr>
                      <m:t>) </m:t>
                    </m:r>
                  </m:oMath>
                </a14:m>
                <a:r>
                  <a:rPr lang="en-GB" sz="1400" b="0" i="0" u="none" strike="noStrike" baseline="0" dirty="0">
                    <a:latin typeface="Times-Roman"/>
                  </a:rPr>
                  <a:t>can be represented by its amplitude and phase </a:t>
                </a:r>
                <a14:m>
                  <m:oMath xmlns:m="http://schemas.openxmlformats.org/officeDocument/2006/math">
                    <m:r>
                      <a:rPr lang="en-GB" sz="1400" b="0" i="1" u="none" strike="noStrike" baseline="0" dirty="0" smtClean="0">
                        <a:latin typeface="Cambria Math" panose="02040503050406030204" pitchFamily="18" charset="0"/>
                      </a:rPr>
                      <m:t>𝐴</m:t>
                    </m:r>
                    <m:r>
                      <a:rPr lang="en-GB" sz="1400" b="0" i="1" u="none" strike="noStrike" baseline="0" dirty="0" smtClean="0">
                        <a:latin typeface="Cambria Math" panose="02040503050406030204" pitchFamily="18" charset="0"/>
                      </a:rPr>
                      <m:t>∠</m:t>
                    </m:r>
                    <m:r>
                      <a:rPr lang="en-GB" sz="1400" b="0" i="1" u="none" strike="noStrike" baseline="0" dirty="0" smtClean="0">
                        <a:latin typeface="Cambria Math" panose="02040503050406030204" pitchFamily="18" charset="0"/>
                      </a:rPr>
                      <m:t>𝜑</m:t>
                    </m:r>
                  </m:oMath>
                </a14:m>
                <a:r>
                  <a:rPr lang="en-GB" sz="1400" b="0" i="0" u="none" strike="noStrike" baseline="0" dirty="0">
                    <a:latin typeface="Times-Roman"/>
                  </a:rPr>
                  <a:t>. </a:t>
                </a:r>
              </a:p>
            </p:txBody>
          </p:sp>
        </mc:Choice>
        <mc:Fallback xmlns="">
          <p:sp>
            <p:nvSpPr>
              <p:cNvPr id="3" name="TextBox 2">
                <a:extLst>
                  <a:ext uri="{FF2B5EF4-FFF2-40B4-BE49-F238E27FC236}">
                    <a16:creationId xmlns:a16="http://schemas.microsoft.com/office/drawing/2014/main" id="{C54D8E71-2992-2008-883D-25D6197EFA5B}"/>
                  </a:ext>
                </a:extLst>
              </p:cNvPr>
              <p:cNvSpPr txBox="1">
                <a:spLocks noRot="1" noChangeAspect="1" noMove="1" noResize="1" noEditPoints="1" noAdjustHandles="1" noChangeArrowheads="1" noChangeShapeType="1" noTextEdit="1"/>
              </p:cNvSpPr>
              <p:nvPr/>
            </p:nvSpPr>
            <p:spPr>
              <a:xfrm>
                <a:off x="303680" y="994957"/>
                <a:ext cx="8270825" cy="523220"/>
              </a:xfrm>
              <a:prstGeom prst="rect">
                <a:avLst/>
              </a:prstGeom>
              <a:blipFill>
                <a:blip r:embed="rId2"/>
                <a:stretch>
                  <a:fillRect l="-221" t="-2326" b="-11628"/>
                </a:stretch>
              </a:blipFill>
            </p:spPr>
            <p:txBody>
              <a:bodyPr/>
              <a:lstStyle/>
              <a:p>
                <a:r>
                  <a:rPr lang="en-IE">
                    <a:noFill/>
                  </a:rPr>
                  <a:t> </a:t>
                </a:r>
              </a:p>
            </p:txBody>
          </p:sp>
        </mc:Fallback>
      </mc:AlternateContent>
      <p:sp>
        <p:nvSpPr>
          <p:cNvPr id="4" name="Text 0">
            <a:extLst>
              <a:ext uri="{FF2B5EF4-FFF2-40B4-BE49-F238E27FC236}">
                <a16:creationId xmlns:a16="http://schemas.microsoft.com/office/drawing/2014/main" id="{004A73FC-44C2-6E16-D7EC-F3D2FB9A1AF3}"/>
              </a:ext>
            </a:extLst>
          </p:cNvPr>
          <p:cNvSpPr/>
          <p:nvPr/>
        </p:nvSpPr>
        <p:spPr>
          <a:xfrm>
            <a:off x="363277" y="336884"/>
            <a:ext cx="8635224" cy="866274"/>
          </a:xfrm>
          <a:prstGeom prst="rect">
            <a:avLst/>
          </a:prstGeom>
          <a:noFill/>
          <a:ln/>
        </p:spPr>
        <p:txBody>
          <a:bodyPr wrap="square" lIns="0" tIns="0" rIns="0" bIns="0" rtlCol="0" anchor="ctr"/>
          <a:lstStyle/>
          <a:p>
            <a:pPr marL="0" indent="0">
              <a:lnSpc>
                <a:spcPts val="3525"/>
              </a:lnSpc>
              <a:buNone/>
            </a:pPr>
            <a:r>
              <a:rPr lang="en-GB" sz="2400" b="1" dirty="0">
                <a:solidFill>
                  <a:srgbClr val="000000"/>
                </a:solidFill>
                <a:latin typeface="Heebo" pitchFamily="34" charset="0"/>
                <a:ea typeface="Heebo" pitchFamily="34" charset="-122"/>
                <a:cs typeface="Heebo" pitchFamily="34" charset="-120"/>
              </a:rPr>
              <a:t>Application of Vectors to Represent Waves (phasors)</a:t>
            </a:r>
            <a:endParaRPr lang="en-US" sz="24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FDF3B7F-5281-5F81-1378-4E02A90EBEF9}"/>
                  </a:ext>
                </a:extLst>
              </p:cNvPr>
              <p:cNvSpPr txBox="1"/>
              <p:nvPr/>
            </p:nvSpPr>
            <p:spPr>
              <a:xfrm>
                <a:off x="303680" y="3741412"/>
                <a:ext cx="8694821" cy="1015663"/>
              </a:xfrm>
              <a:prstGeom prst="rect">
                <a:avLst/>
              </a:prstGeom>
              <a:noFill/>
            </p:spPr>
            <p:txBody>
              <a:bodyPr wrap="square">
                <a:spAutoFit/>
              </a:bodyPr>
              <a:lstStyle/>
              <a:p>
                <a:r>
                  <a:rPr lang="en-GB" sz="1400" b="0" i="0" u="none" strike="noStrike" baseline="0" dirty="0">
                    <a:latin typeface="Times-Roman"/>
                  </a:rPr>
                  <a:t>Converting </a:t>
                </a:r>
                <a14:m>
                  <m:oMath xmlns:m="http://schemas.openxmlformats.org/officeDocument/2006/math">
                    <m:r>
                      <a:rPr lang="en-GB" sz="1400" i="1" dirty="0" smtClean="0">
                        <a:latin typeface="Cambria Math" panose="02040503050406030204" pitchFamily="18" charset="0"/>
                      </a:rPr>
                      <m:t>𝑓</m:t>
                    </m:r>
                    <m:r>
                      <a:rPr lang="en-GB" sz="1400" i="1" dirty="0" smtClean="0">
                        <a:latin typeface="Cambria Math" panose="02040503050406030204" pitchFamily="18" charset="0"/>
                      </a:rPr>
                      <m:t> (</m:t>
                    </m:r>
                    <m:r>
                      <a:rPr lang="en-GB" sz="1400" i="1" dirty="0" smtClean="0">
                        <a:latin typeface="Cambria Math" panose="02040503050406030204" pitchFamily="18" charset="0"/>
                      </a:rPr>
                      <m:t>𝑡</m:t>
                    </m:r>
                    <m:r>
                      <a:rPr lang="en-GB" sz="1400" i="1" dirty="0" smtClean="0">
                        <a:latin typeface="Cambria Math" panose="02040503050406030204" pitchFamily="18" charset="0"/>
                      </a:rPr>
                      <m:t>) = </m:t>
                    </m:r>
                    <m:r>
                      <a:rPr lang="en-GB" sz="1400" i="1" dirty="0" err="1">
                        <a:latin typeface="Cambria Math" panose="02040503050406030204" pitchFamily="18" charset="0"/>
                      </a:rPr>
                      <m:t>𝐴𝑐𝑜𝑠</m:t>
                    </m:r>
                    <m:r>
                      <a:rPr lang="en-GB" sz="1400" i="1" dirty="0">
                        <a:latin typeface="Cambria Math" panose="02040503050406030204" pitchFamily="18" charset="0"/>
                      </a:rPr>
                      <m:t>(</m:t>
                    </m:r>
                    <m:r>
                      <a:rPr lang="en-GB" sz="1400" i="1" dirty="0" err="1">
                        <a:latin typeface="Cambria Math" panose="02040503050406030204" pitchFamily="18" charset="0"/>
                      </a:rPr>
                      <m:t>𝜔</m:t>
                    </m:r>
                    <m:r>
                      <a:rPr lang="en-GB" sz="1400" i="1" dirty="0" err="1">
                        <a:latin typeface="Cambria Math" panose="02040503050406030204" pitchFamily="18" charset="0"/>
                      </a:rPr>
                      <m:t>𝑡</m:t>
                    </m:r>
                    <m:r>
                      <a:rPr lang="en-GB" sz="1400" i="1" dirty="0">
                        <a:latin typeface="Cambria Math" panose="02040503050406030204" pitchFamily="18" charset="0"/>
                      </a:rPr>
                      <m:t> + </m:t>
                    </m:r>
                    <m:r>
                      <a:rPr lang="en-GB" sz="1400" i="1" dirty="0">
                        <a:latin typeface="Cambria Math" panose="02040503050406030204" pitchFamily="18" charset="0"/>
                      </a:rPr>
                      <m:t>𝜑</m:t>
                    </m:r>
                    <m:r>
                      <a:rPr lang="en-GB" sz="1400" i="1" dirty="0">
                        <a:latin typeface="Cambria Math" panose="02040503050406030204" pitchFamily="18" charset="0"/>
                      </a:rPr>
                      <m:t>)</m:t>
                    </m:r>
                  </m:oMath>
                </a14:m>
                <a:r>
                  <a:rPr lang="en-GB" sz="1400" i="1" dirty="0">
                    <a:latin typeface="MTMI"/>
                  </a:rPr>
                  <a:t> </a:t>
                </a:r>
                <a:r>
                  <a:rPr lang="en-GB" sz="1400" b="0" i="0" u="none" strike="noStrike" baseline="0" dirty="0">
                    <a:latin typeface="Times-Roman"/>
                  </a:rPr>
                  <a:t>to rectangular form gives </a:t>
                </a:r>
                <a14:m>
                  <m:oMath xmlns:m="http://schemas.openxmlformats.org/officeDocument/2006/math">
                    <m:r>
                      <a:rPr lang="en-GB" sz="1400" b="0" i="1" u="none" strike="noStrike" baseline="0" dirty="0" smtClean="0">
                        <a:latin typeface="Cambria Math" panose="02040503050406030204" pitchFamily="18" charset="0"/>
                      </a:rPr>
                      <m:t>(</m:t>
                    </m:r>
                    <m:r>
                      <a:rPr lang="en-GB" sz="1400" b="0" i="1" u="none" strike="noStrike" baseline="0" dirty="0" err="1">
                        <a:latin typeface="Cambria Math" panose="02040503050406030204" pitchFamily="18" charset="0"/>
                      </a:rPr>
                      <m:t>𝑐</m:t>
                    </m:r>
                    <m:r>
                      <a:rPr lang="en-GB" sz="1400" b="0" i="1" u="none" strike="noStrike" baseline="0" dirty="0" err="1">
                        <a:latin typeface="Cambria Math" panose="02040503050406030204" pitchFamily="18" charset="0"/>
                      </a:rPr>
                      <m:t>,</m:t>
                    </m:r>
                    <m:r>
                      <a:rPr lang="en-GB" sz="1400" b="0" i="1" u="none" strike="noStrike" baseline="0" dirty="0" err="1">
                        <a:latin typeface="Cambria Math" panose="02040503050406030204" pitchFamily="18" charset="0"/>
                      </a:rPr>
                      <m:t>𝑑</m:t>
                    </m:r>
                    <m:r>
                      <a:rPr lang="en-GB" sz="1400" b="0" i="1" u="none" strike="noStrike" baseline="0" dirty="0">
                        <a:latin typeface="Cambria Math" panose="02040503050406030204" pitchFamily="18" charset="0"/>
                      </a:rPr>
                      <m:t>) </m:t>
                    </m:r>
                  </m:oMath>
                </a14:m>
                <a:r>
                  <a:rPr lang="en-GB" sz="1400" b="0" i="0" u="none" strike="noStrike" baseline="0" dirty="0">
                    <a:latin typeface="Times-Roman"/>
                  </a:rPr>
                  <a:t>where</a:t>
                </a:r>
                <a:r>
                  <a:rPr lang="en-GB" sz="1400" dirty="0">
                    <a:latin typeface="Times-Roman"/>
                  </a:rPr>
                  <a:t> </a:t>
                </a:r>
                <a14:m>
                  <m:oMath xmlns:m="http://schemas.openxmlformats.org/officeDocument/2006/math">
                    <m:r>
                      <a:rPr lang="en-IE" sz="1400" b="0" i="1" u="none" strike="noStrike" baseline="0" dirty="0" smtClean="0">
                        <a:latin typeface="Cambria Math" panose="02040503050406030204" pitchFamily="18" charset="0"/>
                      </a:rPr>
                      <m:t>𝑓</m:t>
                    </m:r>
                    <m:r>
                      <a:rPr lang="en-IE" sz="1400" b="0" i="1" u="none" strike="noStrike" baseline="0" dirty="0" smtClean="0">
                        <a:latin typeface="Cambria Math" panose="02040503050406030204" pitchFamily="18" charset="0"/>
                      </a:rPr>
                      <m:t> (</m:t>
                    </m:r>
                    <m:r>
                      <a:rPr lang="en-IE" sz="1400" b="0" i="1" u="none" strike="noStrike" baseline="0" dirty="0" smtClean="0">
                        <a:latin typeface="Cambria Math" panose="02040503050406030204" pitchFamily="18" charset="0"/>
                      </a:rPr>
                      <m:t>𝑡</m:t>
                    </m:r>
                    <m:r>
                      <a:rPr lang="en-IE" sz="1400" b="0" i="1" u="none" strike="noStrike" baseline="0" dirty="0" smtClean="0">
                        <a:latin typeface="Cambria Math" panose="02040503050406030204" pitchFamily="18" charset="0"/>
                      </a:rPr>
                      <m:t>) = </m:t>
                    </m:r>
                    <m:r>
                      <a:rPr lang="en-IE" sz="1400" b="0" i="1" u="none" strike="noStrike" baseline="0" dirty="0" smtClean="0">
                        <a:latin typeface="Cambria Math" panose="02040503050406030204" pitchFamily="18" charset="0"/>
                      </a:rPr>
                      <m:t>𝑐</m:t>
                    </m:r>
                    <m:r>
                      <a:rPr lang="en-IE" sz="1400" b="0" i="1" u="none" strike="noStrike" baseline="0" dirty="0" smtClean="0">
                        <a:latin typeface="Cambria Math" panose="02040503050406030204" pitchFamily="18" charset="0"/>
                      </a:rPr>
                      <m:t> </m:t>
                    </m:r>
                    <m:r>
                      <m:rPr>
                        <m:sty m:val="p"/>
                      </m:rPr>
                      <a:rPr lang="en-IE" sz="1400" b="0" i="1" u="none" strike="noStrike" baseline="0" dirty="0" smtClean="0">
                        <a:latin typeface="Cambria Math" panose="02040503050406030204" pitchFamily="18" charset="0"/>
                      </a:rPr>
                      <m:t>cos</m:t>
                    </m:r>
                    <m:r>
                      <a:rPr lang="en-IE" sz="1400" b="0" i="1" u="none" strike="noStrike" baseline="0" dirty="0" smtClean="0">
                        <a:latin typeface="Cambria Math" panose="02040503050406030204" pitchFamily="18" charset="0"/>
                      </a:rPr>
                      <m:t>⁡(</m:t>
                    </m:r>
                    <m:r>
                      <a:rPr lang="el-GR" sz="1400" b="0" i="1" u="none" strike="noStrike" baseline="0" dirty="0">
                        <a:latin typeface="Cambria Math" panose="02040503050406030204" pitchFamily="18" charset="0"/>
                      </a:rPr>
                      <m:t>𝜔</m:t>
                    </m:r>
                    <m:r>
                      <a:rPr lang="en-IE" sz="1400" b="0" i="1" u="none" strike="noStrike" baseline="0" dirty="0">
                        <a:latin typeface="Cambria Math" panose="02040503050406030204" pitchFamily="18" charset="0"/>
                      </a:rPr>
                      <m:t>𝑡</m:t>
                    </m:r>
                    <m:r>
                      <a:rPr lang="en-IE" sz="1400" b="0" i="1" u="none" strike="noStrike" baseline="0" dirty="0">
                        <a:latin typeface="Cambria Math" panose="02040503050406030204" pitchFamily="18" charset="0"/>
                      </a:rPr>
                      <m:t>) − </m:t>
                    </m:r>
                    <m:r>
                      <a:rPr lang="en-IE" sz="1400" b="0" i="1" u="none" strike="noStrike" baseline="0" dirty="0">
                        <a:latin typeface="Cambria Math" panose="02040503050406030204" pitchFamily="18" charset="0"/>
                      </a:rPr>
                      <m:t>𝑑</m:t>
                    </m:r>
                    <m:r>
                      <a:rPr lang="en-IE" sz="1400" b="0" i="1" u="none" strike="noStrike" baseline="0" dirty="0">
                        <a:latin typeface="Cambria Math" panose="02040503050406030204" pitchFamily="18" charset="0"/>
                      </a:rPr>
                      <m:t> </m:t>
                    </m:r>
                    <m:r>
                      <m:rPr>
                        <m:sty m:val="p"/>
                      </m:rPr>
                      <a:rPr lang="en-IE" sz="1400" b="0" i="1" u="none" strike="noStrike" baseline="0" dirty="0">
                        <a:latin typeface="Cambria Math" panose="02040503050406030204" pitchFamily="18" charset="0"/>
                      </a:rPr>
                      <m:t>sin</m:t>
                    </m:r>
                    <m:r>
                      <a:rPr lang="en-IE" sz="1400" b="0" i="1" u="none" strike="noStrike" baseline="0" dirty="0">
                        <a:latin typeface="Cambria Math" panose="02040503050406030204" pitchFamily="18" charset="0"/>
                      </a:rPr>
                      <m:t>⁡(</m:t>
                    </m:r>
                    <m:r>
                      <a:rPr lang="el-GR" sz="1400" b="0" i="1" u="none" strike="noStrike" baseline="0" dirty="0">
                        <a:latin typeface="Cambria Math" panose="02040503050406030204" pitchFamily="18" charset="0"/>
                      </a:rPr>
                      <m:t>𝜔</m:t>
                    </m:r>
                    <m:r>
                      <a:rPr lang="en-IE" sz="1400" b="0" i="1" u="none" strike="noStrike" baseline="0" dirty="0">
                        <a:latin typeface="Cambria Math" panose="02040503050406030204" pitchFamily="18" charset="0"/>
                      </a:rPr>
                      <m:t>𝑡</m:t>
                    </m:r>
                    <m:r>
                      <a:rPr lang="en-IE" sz="1400" b="0" i="1" u="none" strike="noStrike" baseline="0" dirty="0">
                        <a:latin typeface="Cambria Math" panose="02040503050406030204" pitchFamily="18" charset="0"/>
                      </a:rPr>
                      <m:t>)</m:t>
                    </m:r>
                  </m:oMath>
                </a14:m>
                <a:r>
                  <a:rPr lang="en-IE" sz="1400" b="0" i="0" u="none" strike="noStrike" baseline="0" dirty="0">
                    <a:latin typeface="Times-Roman"/>
                  </a:rPr>
                  <a:t>.</a:t>
                </a:r>
                <a:endParaRPr lang="en-GB" sz="1400" b="0" i="0" u="none" strike="noStrike" baseline="0" dirty="0">
                  <a:latin typeface="Times-Roman"/>
                </a:endParaRPr>
              </a:p>
              <a:p>
                <a:pPr algn="l"/>
                <a:endParaRPr lang="en-GB" sz="1400" b="0" i="0" u="none" strike="noStrike" baseline="0" dirty="0">
                  <a:latin typeface="Times-Roman"/>
                </a:endParaRPr>
              </a:p>
              <a:p>
                <a:pPr algn="l"/>
                <a:r>
                  <a:rPr lang="en-GB" sz="1400" b="0" i="0" u="none" strike="noStrike" baseline="0" dirty="0">
                    <a:latin typeface="Times-Roman"/>
                  </a:rPr>
                  <a:t>Using ideas of conversion from polar to rectangular form and vector addition, waves of the same frequency can be easily combined</a:t>
                </a:r>
                <a:r>
                  <a:rPr lang="en-GB" sz="1800" b="0" i="0" u="none" strike="noStrike" baseline="0" dirty="0">
                    <a:latin typeface="Times-Roman"/>
                  </a:rPr>
                  <a:t>.</a:t>
                </a:r>
                <a:endParaRPr lang="en-IE" dirty="0"/>
              </a:p>
            </p:txBody>
          </p:sp>
        </mc:Choice>
        <mc:Fallback xmlns="">
          <p:sp>
            <p:nvSpPr>
              <p:cNvPr id="8" name="TextBox 7">
                <a:extLst>
                  <a:ext uri="{FF2B5EF4-FFF2-40B4-BE49-F238E27FC236}">
                    <a16:creationId xmlns:a16="http://schemas.microsoft.com/office/drawing/2014/main" id="{BFDF3B7F-5281-5F81-1378-4E02A90EBEF9}"/>
                  </a:ext>
                </a:extLst>
              </p:cNvPr>
              <p:cNvSpPr txBox="1">
                <a:spLocks noRot="1" noChangeAspect="1" noMove="1" noResize="1" noEditPoints="1" noAdjustHandles="1" noChangeArrowheads="1" noChangeShapeType="1" noTextEdit="1"/>
              </p:cNvSpPr>
              <p:nvPr/>
            </p:nvSpPr>
            <p:spPr>
              <a:xfrm>
                <a:off x="303680" y="3741412"/>
                <a:ext cx="8694821" cy="1015663"/>
              </a:xfrm>
              <a:prstGeom prst="rect">
                <a:avLst/>
              </a:prstGeom>
              <a:blipFill>
                <a:blip r:embed="rId3"/>
                <a:stretch>
                  <a:fillRect l="-210" t="-1807" b="-8434"/>
                </a:stretch>
              </a:blipFill>
            </p:spPr>
            <p:txBody>
              <a:bodyPr/>
              <a:lstStyle/>
              <a:p>
                <a:r>
                  <a:rPr lang="en-IE">
                    <a:noFill/>
                  </a:rPr>
                  <a:t> </a:t>
                </a:r>
              </a:p>
            </p:txBody>
          </p:sp>
        </mc:Fallback>
      </mc:AlternateContent>
      <p:pic>
        <p:nvPicPr>
          <p:cNvPr id="10" name="Picture 9">
            <a:extLst>
              <a:ext uri="{FF2B5EF4-FFF2-40B4-BE49-F238E27FC236}">
                <a16:creationId xmlns:a16="http://schemas.microsoft.com/office/drawing/2014/main" id="{2B28C761-B1D6-2684-00E0-78EF425A06F6}"/>
              </a:ext>
            </a:extLst>
          </p:cNvPr>
          <p:cNvPicPr>
            <a:picLocks noChangeAspect="1"/>
          </p:cNvPicPr>
          <p:nvPr/>
        </p:nvPicPr>
        <p:blipFill>
          <a:blip r:embed="rId4" cstate="print">
            <a:extLst>
              <a:ext uri="{28A0092B-C50C-407E-A947-70E740481C1C}">
                <a14:useLocalDpi xmlns:a14="http://schemas.microsoft.com/office/drawing/2010/main"/>
              </a:ext>
            </a:extLst>
          </a:blip>
          <a:srcRect l="8000" b="15723"/>
          <a:stretch>
            <a:fillRect/>
          </a:stretch>
        </p:blipFill>
        <p:spPr>
          <a:xfrm>
            <a:off x="232611" y="1909480"/>
            <a:ext cx="3380650" cy="1705822"/>
          </a:xfrm>
          <a:prstGeom prst="rect">
            <a:avLst/>
          </a:prstGeom>
        </p:spPr>
      </p:pic>
      <p:pic>
        <p:nvPicPr>
          <p:cNvPr id="12" name="Picture 11">
            <a:extLst>
              <a:ext uri="{FF2B5EF4-FFF2-40B4-BE49-F238E27FC236}">
                <a16:creationId xmlns:a16="http://schemas.microsoft.com/office/drawing/2014/main" id="{281BBCCC-DA1F-283F-7E3A-EC808BB0B0C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090737" y="1943370"/>
            <a:ext cx="3558936" cy="1420016"/>
          </a:xfrm>
          <a:prstGeom prst="rect">
            <a:avLst/>
          </a:prstGeom>
        </p:spPr>
      </p:pic>
      <p:sp>
        <p:nvSpPr>
          <p:cNvPr id="14" name="TextBox 13">
            <a:extLst>
              <a:ext uri="{FF2B5EF4-FFF2-40B4-BE49-F238E27FC236}">
                <a16:creationId xmlns:a16="http://schemas.microsoft.com/office/drawing/2014/main" id="{6D6BEF48-D960-2AE0-D008-F06C02FDB3CE}"/>
              </a:ext>
            </a:extLst>
          </p:cNvPr>
          <p:cNvSpPr txBox="1"/>
          <p:nvPr/>
        </p:nvSpPr>
        <p:spPr>
          <a:xfrm>
            <a:off x="4011902" y="1926284"/>
            <a:ext cx="3637771" cy="285784"/>
          </a:xfrm>
          <a:prstGeom prst="rect">
            <a:avLst/>
          </a:prstGeom>
          <a:noFill/>
        </p:spPr>
        <p:txBody>
          <a:bodyPr wrap="square">
            <a:spAutoFit/>
          </a:bodyPr>
          <a:lstStyle/>
          <a:p>
            <a:pPr algn="l">
              <a:lnSpc>
                <a:spcPts val="1500"/>
              </a:lnSpc>
              <a:spcBef>
                <a:spcPts val="2250"/>
              </a:spcBef>
              <a:spcAft>
                <a:spcPts val="750"/>
              </a:spcAft>
              <a:buNone/>
            </a:pPr>
            <a:r>
              <a:rPr lang="en-GB" sz="1400" b="1" i="0" dirty="0">
                <a:solidFill>
                  <a:srgbClr val="404041"/>
                </a:solidFill>
                <a:effectLst/>
                <a:latin typeface="Roboto" panose="02000000000000000000" pitchFamily="2" charset="0"/>
                <a:ea typeface="Roboto" panose="02000000000000000000" pitchFamily="2" charset="0"/>
                <a:cs typeface="Roboto" panose="02000000000000000000" pitchFamily="2" charset="0"/>
              </a:rPr>
              <a:t>Phasor Diagram of a Sinusoidal Waveform</a:t>
            </a:r>
          </a:p>
        </p:txBody>
      </p:sp>
      <p:sp>
        <p:nvSpPr>
          <p:cNvPr id="5" name="TextBox 4">
            <a:extLst>
              <a:ext uri="{FF2B5EF4-FFF2-40B4-BE49-F238E27FC236}">
                <a16:creationId xmlns:a16="http://schemas.microsoft.com/office/drawing/2014/main" id="{08519701-CF3D-1830-0504-3DB1E5B9C1AE}"/>
              </a:ext>
            </a:extLst>
          </p:cNvPr>
          <p:cNvSpPr txBox="1"/>
          <p:nvPr/>
        </p:nvSpPr>
        <p:spPr>
          <a:xfrm>
            <a:off x="3970421" y="3338303"/>
            <a:ext cx="4604084" cy="276999"/>
          </a:xfrm>
          <a:prstGeom prst="rect">
            <a:avLst/>
          </a:prstGeom>
          <a:noFill/>
        </p:spPr>
        <p:txBody>
          <a:bodyPr wrap="square">
            <a:spAutoFit/>
          </a:bodyPr>
          <a:lstStyle/>
          <a:p>
            <a:r>
              <a:rPr lang="en-GB" sz="1200" b="0" i="0" dirty="0">
                <a:solidFill>
                  <a:srgbClr val="414042"/>
                </a:solidFill>
                <a:effectLst/>
                <a:latin typeface="Roboto" panose="02000000000000000000" pitchFamily="2" charset="0"/>
                <a:ea typeface="Roboto" panose="02000000000000000000" pitchFamily="2" charset="0"/>
                <a:cs typeface="Roboto" panose="02000000000000000000" pitchFamily="2" charset="0"/>
              </a:rPr>
              <a:t>The current phasor lags the voltage phasor by the angle (Φ)</a:t>
            </a:r>
            <a:endParaRPr lang="en-IE" sz="1200" dirty="0">
              <a:latin typeface="Roboto" panose="02000000000000000000" pitchFamily="2"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4FC4472E-EAFD-58F4-A4C4-1C378A2FDDCB}"/>
              </a:ext>
            </a:extLst>
          </p:cNvPr>
          <p:cNvSpPr txBox="1"/>
          <p:nvPr/>
        </p:nvSpPr>
        <p:spPr>
          <a:xfrm>
            <a:off x="2534653" y="1518177"/>
            <a:ext cx="3489158" cy="369332"/>
          </a:xfrm>
          <a:prstGeom prst="rect">
            <a:avLst/>
          </a:prstGeom>
          <a:noFill/>
        </p:spPr>
        <p:txBody>
          <a:bodyPr wrap="square" rtlCol="0">
            <a:spAutoFit/>
          </a:bodyPr>
          <a:lstStyle/>
          <a:p>
            <a:pPr algn="ctr"/>
            <a:r>
              <a:rPr lang="en-GB" b="1" dirty="0">
                <a:latin typeface="Roboto" panose="02000000000000000000" pitchFamily="2" charset="0"/>
                <a:ea typeface="Roboto" panose="02000000000000000000" pitchFamily="2" charset="0"/>
                <a:cs typeface="Roboto" panose="02000000000000000000" pitchFamily="2" charset="0"/>
              </a:rPr>
              <a:t>Electrical Circuits Example</a:t>
            </a:r>
            <a:endParaRPr lang="en-IE" b="1"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94579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424566"/>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Scalar Multiplication and Unit Vectors</a:t>
            </a:r>
            <a:endParaRPr lang="en-US" sz="2820" dirty="0"/>
          </a:p>
        </p:txBody>
      </p:sp>
      <p:sp>
        <p:nvSpPr>
          <p:cNvPr id="3" name="Text 1"/>
          <p:cNvSpPr/>
          <p:nvPr/>
        </p:nvSpPr>
        <p:spPr>
          <a:xfrm>
            <a:off x="496186" y="2207733"/>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Scalar Multiplication</a:t>
            </a:r>
            <a:endParaRPr lang="en-US" sz="1410" dirty="0"/>
          </a:p>
        </p:txBody>
      </p:sp>
      <mc:AlternateContent xmlns:mc="http://schemas.openxmlformats.org/markup-compatibility/2006" xmlns:a14="http://schemas.microsoft.com/office/drawing/2010/main">
        <mc:Choice Requires="a14">
          <p:sp>
            <p:nvSpPr>
              <p:cNvPr id="4" name="Text 2"/>
              <p:cNvSpPr/>
              <p:nvPr/>
            </p:nvSpPr>
            <p:spPr>
              <a:xfrm>
                <a:off x="496186" y="2556736"/>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Multiplying a vector by a scalar changes its length but not its direction. For example,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3</m:t>
                    </m:r>
                    <m:r>
                      <a:rPr lang="en-US" sz="1105" b="1" i="1" dirty="0">
                        <a:solidFill>
                          <a:srgbClr val="000000"/>
                        </a:solidFill>
                        <a:latin typeface="Cambria Math" panose="02040503050406030204" pitchFamily="18" charset="0"/>
                        <a:ea typeface="Roboto" pitchFamily="34" charset="-122"/>
                        <a:cs typeface="Roboto" pitchFamily="34" charset="-120"/>
                      </a:rPr>
                      <m:t>𝒂</m:t>
                    </m:r>
                  </m:oMath>
                </a14:m>
                <a:r>
                  <a:rPr lang="en-US" sz="1105" dirty="0">
                    <a:solidFill>
                      <a:srgbClr val="000000"/>
                    </a:solidFill>
                    <a:latin typeface="Roboto" pitchFamily="34" charset="0"/>
                    <a:ea typeface="Roboto" pitchFamily="34" charset="-122"/>
                    <a:cs typeface="Roboto" pitchFamily="34" charset="-120"/>
                  </a:rPr>
                  <a:t> is three times as long as </a:t>
                </a:r>
                <a14:m>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𝒂</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496186" y="2556736"/>
                <a:ext cx="3877438" cy="453607"/>
              </a:xfrm>
              <a:prstGeom prst="rect">
                <a:avLst/>
              </a:prstGeom>
              <a:blipFill>
                <a:blip r:embed="rId3"/>
                <a:stretch>
                  <a:fillRect l="-2201" r="-314" b="-17333"/>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504692" y="3137835"/>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3 (1, −2) = (3, −6)</m:t>
                      </m:r>
                    </m:oMath>
                  </m:oMathPara>
                </a14:m>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504692" y="3137835"/>
                <a:ext cx="3877438" cy="226803"/>
              </a:xfrm>
              <a:prstGeom prst="rect">
                <a:avLst/>
              </a:prstGeom>
              <a:blipFill>
                <a:blip r:embed="rId4"/>
                <a:stretch>
                  <a:fillRect b="-18919"/>
                </a:stretch>
              </a:blipFill>
              <a:ln/>
            </p:spPr>
            <p:txBody>
              <a:bodyPr/>
              <a:lstStyle/>
              <a:p>
                <a:r>
                  <a:rPr lang="en-IE">
                    <a:noFill/>
                  </a:rPr>
                  <a:t> </a:t>
                </a:r>
              </a:p>
            </p:txBody>
          </p:sp>
        </mc:Fallback>
      </mc:AlternateContent>
      <p:sp>
        <p:nvSpPr>
          <p:cNvPr id="6" name="Text 4"/>
          <p:cNvSpPr/>
          <p:nvPr/>
        </p:nvSpPr>
        <p:spPr>
          <a:xfrm>
            <a:off x="4778252" y="2207733"/>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Unit Vectors</a:t>
            </a:r>
            <a:endParaRPr lang="en-US" sz="1410" dirty="0"/>
          </a:p>
        </p:txBody>
      </p:sp>
      <p:sp>
        <p:nvSpPr>
          <p:cNvPr id="7" name="Text 5"/>
          <p:cNvSpPr/>
          <p:nvPr/>
        </p:nvSpPr>
        <p:spPr>
          <a:xfrm>
            <a:off x="4778252" y="2556736"/>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unit vector has a length of 1 and is used to specify a direction. To find the unit vector (</a:t>
            </a:r>
            <a:r>
              <a:rPr lang="en-US" sz="1105" b="1" dirty="0">
                <a:solidFill>
                  <a:srgbClr val="000000"/>
                </a:solidFill>
                <a:latin typeface="Roboto" pitchFamily="34" charset="0"/>
                <a:ea typeface="Roboto" pitchFamily="34" charset="-122"/>
                <a:cs typeface="Roboto" pitchFamily="34" charset="-120"/>
              </a:rPr>
              <a:t>r̂</a:t>
            </a:r>
            <a:r>
              <a:rPr lang="en-US" sz="1105" dirty="0">
                <a:solidFill>
                  <a:srgbClr val="000000"/>
                </a:solidFill>
                <a:latin typeface="Roboto" pitchFamily="34" charset="0"/>
                <a:ea typeface="Roboto" pitchFamily="34" charset="-122"/>
                <a:cs typeface="Roboto" pitchFamily="34" charset="-120"/>
              </a:rPr>
              <a:t>) for a vector (</a:t>
            </a:r>
            <a:r>
              <a:rPr lang="en-US" sz="1105" b="1" dirty="0">
                <a:solidFill>
                  <a:srgbClr val="000000"/>
                </a:solidFill>
                <a:latin typeface="Roboto" pitchFamily="34" charset="0"/>
                <a:ea typeface="Roboto" pitchFamily="34" charset="-122"/>
                <a:cs typeface="Roboto" pitchFamily="34" charset="-120"/>
              </a:rPr>
              <a:t>r</a:t>
            </a:r>
            <a:r>
              <a:rPr lang="en-US" sz="1105" dirty="0">
                <a:solidFill>
                  <a:srgbClr val="000000"/>
                </a:solidFill>
                <a:latin typeface="Roboto" pitchFamily="34" charset="0"/>
                <a:ea typeface="Roboto" pitchFamily="34" charset="-122"/>
                <a:cs typeface="Roboto" pitchFamily="34" charset="-120"/>
              </a:rPr>
              <a:t>), divide </a:t>
            </a:r>
            <a:r>
              <a:rPr lang="en-US" sz="1105" b="1" dirty="0">
                <a:solidFill>
                  <a:srgbClr val="000000"/>
                </a:solidFill>
                <a:latin typeface="Roboto" pitchFamily="34" charset="0"/>
                <a:ea typeface="Roboto" pitchFamily="34" charset="-122"/>
                <a:cs typeface="Roboto" pitchFamily="34" charset="-120"/>
              </a:rPr>
              <a:t>r</a:t>
            </a:r>
            <a:r>
              <a:rPr lang="en-US" sz="1105" dirty="0">
                <a:solidFill>
                  <a:srgbClr val="000000"/>
                </a:solidFill>
                <a:latin typeface="Roboto" pitchFamily="34" charset="0"/>
                <a:ea typeface="Roboto" pitchFamily="34" charset="-122"/>
                <a:cs typeface="Roboto" pitchFamily="34" charset="-120"/>
              </a:rPr>
              <a:t> by its own magnitude.</a:t>
            </a:r>
            <a:endParaRPr lang="en-US" sz="1105" dirty="0"/>
          </a:p>
        </p:txBody>
      </p:sp>
      <mc:AlternateContent xmlns:mc="http://schemas.openxmlformats.org/markup-compatibility/2006" xmlns:a14="http://schemas.microsoft.com/office/drawing/2010/main">
        <mc:Choice Requires="a14">
          <p:sp>
            <p:nvSpPr>
              <p:cNvPr id="8" name="Text 6"/>
              <p:cNvSpPr/>
              <p:nvPr/>
            </p:nvSpPr>
            <p:spPr>
              <a:xfrm>
                <a:off x="4778252" y="3364639"/>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acc>
                        <m:accPr>
                          <m:chr m:val="̂"/>
                          <m:ctrlPr>
                            <a:rPr lang="en-US" sz="1400" b="1" i="1" dirty="0" smtClean="0">
                              <a:solidFill>
                                <a:srgbClr val="000000"/>
                              </a:solidFill>
                              <a:latin typeface="Cambria Math" panose="02040503050406030204" pitchFamily="18" charset="0"/>
                              <a:ea typeface="Roboto" pitchFamily="34" charset="-122"/>
                              <a:cs typeface="Roboto" pitchFamily="34" charset="-120"/>
                            </a:rPr>
                          </m:ctrlPr>
                        </m:accPr>
                        <m:e>
                          <m:r>
                            <a:rPr lang="en-US" sz="1400" b="1" i="1" dirty="0" smtClean="0">
                              <a:solidFill>
                                <a:srgbClr val="000000"/>
                              </a:solidFill>
                              <a:latin typeface="Cambria Math" panose="02040503050406030204" pitchFamily="18" charset="0"/>
                              <a:ea typeface="Roboto" pitchFamily="34" charset="-122"/>
                              <a:cs typeface="Roboto" pitchFamily="34" charset="-120"/>
                            </a:rPr>
                            <m:t>𝒓</m:t>
                          </m:r>
                        </m:e>
                      </m:acc>
                      <m:r>
                        <a:rPr lang="en-US" sz="1400" i="1" dirty="0">
                          <a:solidFill>
                            <a:srgbClr val="000000"/>
                          </a:solidFill>
                          <a:latin typeface="Cambria Math" panose="02040503050406030204" pitchFamily="18" charset="0"/>
                          <a:ea typeface="Roboto" pitchFamily="34" charset="-122"/>
                          <a:cs typeface="Roboto" pitchFamily="34" charset="-120"/>
                        </a:rPr>
                        <m:t>=</m:t>
                      </m:r>
                      <m:f>
                        <m:fPr>
                          <m:ctrlPr>
                            <a:rPr lang="en-IE" sz="1400" b="1" i="1" dirty="0" smtClean="0">
                              <a:solidFill>
                                <a:srgbClr val="000000"/>
                              </a:solidFill>
                              <a:latin typeface="Cambria Math" panose="02040503050406030204" pitchFamily="18" charset="0"/>
                              <a:ea typeface="Roboto" pitchFamily="34" charset="-122"/>
                              <a:cs typeface="Roboto" pitchFamily="34" charset="-120"/>
                            </a:rPr>
                          </m:ctrlPr>
                        </m:fPr>
                        <m:num>
                          <m:r>
                            <a:rPr lang="en-IE" sz="1400" b="1" i="1" dirty="0" smtClean="0">
                              <a:solidFill>
                                <a:srgbClr val="000000"/>
                              </a:solidFill>
                              <a:latin typeface="Cambria Math" panose="02040503050406030204" pitchFamily="18" charset="0"/>
                              <a:ea typeface="Roboto" pitchFamily="34" charset="-122"/>
                              <a:cs typeface="Roboto" pitchFamily="34" charset="-120"/>
                            </a:rPr>
                            <m:t>𝒓</m:t>
                          </m:r>
                        </m:num>
                        <m:den>
                          <m:d>
                            <m:dPr>
                              <m:begChr m:val="|"/>
                              <m:endChr m:val="|"/>
                              <m:ctrlPr>
                                <a:rPr lang="en-IE" sz="1400" b="1" i="1" dirty="0" smtClean="0">
                                  <a:solidFill>
                                    <a:srgbClr val="000000"/>
                                  </a:solidFill>
                                  <a:latin typeface="Cambria Math" panose="02040503050406030204" pitchFamily="18" charset="0"/>
                                  <a:ea typeface="Roboto" pitchFamily="34" charset="-122"/>
                                  <a:cs typeface="Roboto" pitchFamily="34" charset="-120"/>
                                </a:rPr>
                              </m:ctrlPr>
                            </m:dPr>
                            <m:e>
                              <m:r>
                                <a:rPr lang="en-IE" sz="1400" b="1" i="1" dirty="0" smtClean="0">
                                  <a:solidFill>
                                    <a:srgbClr val="000000"/>
                                  </a:solidFill>
                                  <a:latin typeface="Cambria Math" panose="02040503050406030204" pitchFamily="18" charset="0"/>
                                  <a:ea typeface="Roboto" pitchFamily="34" charset="-122"/>
                                  <a:cs typeface="Roboto" pitchFamily="34" charset="-120"/>
                                </a:rPr>
                                <m:t>𝒓</m:t>
                              </m:r>
                            </m:e>
                          </m:d>
                        </m:den>
                      </m:f>
                      <m:r>
                        <a:rPr lang="en-IE" sz="1400" b="1" i="1" dirty="0" smtClean="0">
                          <a:solidFill>
                            <a:srgbClr val="000000"/>
                          </a:solidFill>
                          <a:latin typeface="Cambria Math" panose="02040503050406030204" pitchFamily="18" charset="0"/>
                          <a:ea typeface="Roboto" pitchFamily="34" charset="-122"/>
                          <a:cs typeface="Roboto" pitchFamily="34" charset="-120"/>
                        </a:rPr>
                        <m:t>  </m:t>
                      </m:r>
                    </m:oMath>
                  </m:oMathPara>
                </a14:m>
                <a:endParaRPr lang="en-US" sz="1400" dirty="0"/>
              </a:p>
            </p:txBody>
          </p:sp>
        </mc:Choice>
        <mc:Fallback xmlns="">
          <p:sp>
            <p:nvSpPr>
              <p:cNvPr id="8" name="Text 6"/>
              <p:cNvSpPr>
                <a:spLocks noRot="1" noChangeAspect="1" noMove="1" noResize="1" noEditPoints="1" noAdjustHandles="1" noChangeArrowheads="1" noChangeShapeType="1" noTextEdit="1"/>
              </p:cNvSpPr>
              <p:nvPr/>
            </p:nvSpPr>
            <p:spPr>
              <a:xfrm>
                <a:off x="4778252" y="3364639"/>
                <a:ext cx="3877438" cy="226803"/>
              </a:xfrm>
              <a:prstGeom prst="rect">
                <a:avLst/>
              </a:prstGeom>
              <a:blipFill>
                <a:blip r:embed="rId5"/>
                <a:stretch>
                  <a:fillRect t="-54054" b="-24324"/>
                </a:stretch>
              </a:blipFill>
              <a:ln/>
            </p:spPr>
            <p:txBody>
              <a:bodyPr/>
              <a:lstStyle/>
              <a:p>
                <a:r>
                  <a:rPr lang="en-IE">
                    <a:noFill/>
                  </a:rPr>
                  <a:t> </a:t>
                </a:r>
              </a:p>
            </p:txBody>
          </p:sp>
        </mc:Fallback>
      </mc:AlternateContent>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344822"/>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The Scalar (Dot) Product</a:t>
            </a:r>
            <a:endParaRPr lang="en-US" sz="2820" dirty="0"/>
          </a:p>
        </p:txBody>
      </p:sp>
      <p:sp>
        <p:nvSpPr>
          <p:cNvPr id="3" name="Text 1"/>
          <p:cNvSpPr/>
          <p:nvPr/>
        </p:nvSpPr>
        <p:spPr>
          <a:xfrm>
            <a:off x="496186" y="2000496"/>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scalar product (or dot product) of two vectors results in a single number (a scalar).</a:t>
            </a:r>
            <a:endParaRPr lang="en-US" sz="1105" dirty="0"/>
          </a:p>
        </p:txBody>
      </p:sp>
      <p:sp>
        <p:nvSpPr>
          <p:cNvPr id="4" name="Text 2"/>
          <p:cNvSpPr/>
          <p:nvPr/>
        </p:nvSpPr>
        <p:spPr>
          <a:xfrm>
            <a:off x="496186" y="2514280"/>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Calculation</a:t>
            </a:r>
            <a:endParaRPr lang="en-US" sz="1410" dirty="0"/>
          </a:p>
        </p:txBody>
      </p:sp>
      <mc:AlternateContent xmlns:mc="http://schemas.openxmlformats.org/markup-compatibility/2006" xmlns:a14="http://schemas.microsoft.com/office/drawing/2010/main">
        <mc:Choice Requires="a14">
          <p:sp>
            <p:nvSpPr>
              <p:cNvPr id="5" name="Text 3"/>
              <p:cNvSpPr/>
              <p:nvPr/>
            </p:nvSpPr>
            <p:spPr>
              <a:xfrm>
                <a:off x="496186" y="2709087"/>
                <a:ext cx="3877438" cy="746902"/>
              </a:xfrm>
              <a:prstGeom prst="rect">
                <a:avLst/>
              </a:prstGeom>
              <a:noFill/>
              <a:ln/>
            </p:spPr>
            <p:txBody>
              <a:bodyPr wrap="square" lIns="0" tIns="0" rIns="0" bIns="0" rtlCol="0" anchor="ctr"/>
              <a:lstStyle/>
              <a:p>
                <a:pPr algn="ctr">
                  <a:lnSpc>
                    <a:spcPts val="1805"/>
                  </a:lnSpc>
                </a:pPr>
                <a14:m>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𝒂</m:t>
                    </m:r>
                    <m:r>
                      <a:rPr lang="en-US" sz="1105" b="1" i="1" dirty="0" smtClean="0">
                        <a:solidFill>
                          <a:srgbClr val="000000"/>
                        </a:solidFill>
                        <a:latin typeface="Cambria Math" panose="02040503050406030204" pitchFamily="18" charset="0"/>
                        <a:ea typeface="Roboto" pitchFamily="34" charset="-122"/>
                        <a:cs typeface="Roboto" pitchFamily="34" charset="-120"/>
                      </a:rPr>
                      <m:t>= (</m:t>
                    </m:r>
                    <m:r>
                      <a:rPr lang="en-US" sz="1105" i="1" dirty="0" err="1" smtClean="0">
                        <a:solidFill>
                          <a:srgbClr val="000000"/>
                        </a:solidFill>
                        <a:latin typeface="Cambria Math" panose="02040503050406030204" pitchFamily="18" charset="0"/>
                        <a:ea typeface="Roboto" pitchFamily="34" charset="-122"/>
                        <a:cs typeface="Roboto" pitchFamily="34" charset="-120"/>
                      </a:rPr>
                      <m:t>𝑎</m:t>
                    </m:r>
                    <m:r>
                      <a:rPr lang="en-US" sz="1105" i="1" dirty="0" err="1" smtClean="0">
                        <a:solidFill>
                          <a:srgbClr val="000000"/>
                        </a:solidFill>
                        <a:latin typeface="Cambria Math" panose="02040503050406030204" pitchFamily="18" charset="0"/>
                        <a:ea typeface="Roboto" pitchFamily="34" charset="-122"/>
                        <a:cs typeface="Roboto" pitchFamily="34" charset="-120"/>
                      </a:rPr>
                      <m:t>₁,</m:t>
                    </m:r>
                    <m:r>
                      <a:rPr lang="en-US" sz="1105" i="1" dirty="0" err="1"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₂) , </m:t>
                    </m:r>
                    <m:r>
                      <a:rPr lang="en-US" sz="1105" b="1" i="1" dirty="0" smtClean="0">
                        <a:solidFill>
                          <a:srgbClr val="000000"/>
                        </a:solidFill>
                        <a:latin typeface="Cambria Math" panose="02040503050406030204" pitchFamily="18" charset="0"/>
                        <a:ea typeface="Roboto" pitchFamily="34" charset="-122"/>
                        <a:cs typeface="Roboto" pitchFamily="34" charset="-120"/>
                      </a:rPr>
                      <m:t>𝒃</m:t>
                    </m:r>
                    <m:r>
                      <a:rPr lang="en-US" sz="1105" i="1" dirty="0" smtClean="0">
                        <a:solidFill>
                          <a:srgbClr val="000000"/>
                        </a:solidFill>
                        <a:latin typeface="Cambria Math" panose="02040503050406030204" pitchFamily="18" charset="0"/>
                        <a:ea typeface="Roboto" pitchFamily="34" charset="-122"/>
                        <a:cs typeface="Roboto" pitchFamily="34" charset="-120"/>
                      </a:rPr>
                      <m:t> = </m:t>
                    </m:r>
                  </m:oMath>
                </a14:m>
                <a:r>
                  <a:rPr lang="en-US" sz="1105" i="0" dirty="0">
                    <a:solidFill>
                      <a:srgbClr val="000000"/>
                    </a:solidFill>
                    <a:latin typeface="+mj-lt"/>
                    <a:ea typeface="Roboto" pitchFamily="34" charset="-122"/>
                  </a:rPr>
                  <a:t>(</a:t>
                </a:r>
                <a14:m>
                  <m:oMath xmlns:m="http://schemas.openxmlformats.org/officeDocument/2006/math">
                    <m:r>
                      <a:rPr lang="en-IE" sz="1105" b="0" i="1" dirty="0" smtClean="0">
                        <a:solidFill>
                          <a:srgbClr val="000000"/>
                        </a:solidFill>
                        <a:latin typeface="Cambria Math" panose="02040503050406030204" pitchFamily="18" charset="0"/>
                        <a:ea typeface="Roboto" pitchFamily="34" charset="-122"/>
                        <a:cs typeface="Roboto" pitchFamily="34" charset="-120"/>
                      </a:rPr>
                      <m:t>𝑏</m:t>
                    </m:r>
                    <m:r>
                      <a:rPr lang="en-US" sz="1105" i="1" dirty="0">
                        <a:solidFill>
                          <a:srgbClr val="000000"/>
                        </a:solidFill>
                        <a:latin typeface="Cambria Math" panose="02040503050406030204" pitchFamily="18" charset="0"/>
                        <a:ea typeface="Roboto" pitchFamily="34" charset="-122"/>
                        <a:cs typeface="Roboto" pitchFamily="34" charset="-120"/>
                      </a:rPr>
                      <m:t>₁,</m:t>
                    </m:r>
                    <m:r>
                      <a:rPr lang="en-IE" sz="1105" b="0" i="1" dirty="0" smtClean="0">
                        <a:solidFill>
                          <a:srgbClr val="000000"/>
                        </a:solidFill>
                        <a:latin typeface="Cambria Math" panose="02040503050406030204" pitchFamily="18" charset="0"/>
                        <a:ea typeface="Roboto" pitchFamily="34" charset="-122"/>
                        <a:cs typeface="Roboto" pitchFamily="34" charset="-120"/>
                      </a:rPr>
                      <m:t>𝑏</m:t>
                    </m:r>
                    <m:r>
                      <a:rPr lang="en-US" sz="1105" i="1" dirty="0">
                        <a:solidFill>
                          <a:srgbClr val="000000"/>
                        </a:solidFill>
                        <a:latin typeface="Cambria Math" panose="02040503050406030204" pitchFamily="18" charset="0"/>
                        <a:ea typeface="Roboto" pitchFamily="34" charset="-122"/>
                        <a:cs typeface="Roboto" pitchFamily="34" charset="-120"/>
                      </a:rPr>
                      <m:t>₂</m:t>
                    </m:r>
                  </m:oMath>
                </a14:m>
                <a:r>
                  <a:rPr lang="en-US" sz="1105" i="0" dirty="0">
                    <a:solidFill>
                      <a:srgbClr val="000000"/>
                    </a:solidFill>
                    <a:latin typeface="+mj-lt"/>
                    <a:ea typeface="Roboto" pitchFamily="34" charset="-122"/>
                    <a:cs typeface="Roboto" pitchFamily="34" charset="-120"/>
                  </a:rPr>
                  <a:t> )</a:t>
                </a:r>
                <a:endParaRPr lang="en-IE" sz="1105" dirty="0">
                  <a:solidFill>
                    <a:srgbClr val="000000"/>
                  </a:solidFill>
                  <a:latin typeface="Roboto" pitchFamily="34" charset="0"/>
                  <a:ea typeface="Roboto" pitchFamily="34" charset="-122"/>
                  <a:cs typeface="Roboto" pitchFamily="34" charset="-120"/>
                </a:endParaRPr>
              </a:p>
              <a:p>
                <a:pPr>
                  <a:lnSpc>
                    <a:spcPts val="1805"/>
                  </a:lnSpc>
                </a:pPr>
                <a14:m>
                  <m:oMathPara xmlns:m="http://schemas.openxmlformats.org/officeDocument/2006/math">
                    <m:oMathParaPr>
                      <m:jc m:val="centerGroup"/>
                    </m:oMathParaPr>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𝒂</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b="1" i="1" dirty="0" smtClean="0">
                          <a:solidFill>
                            <a:srgbClr val="000000"/>
                          </a:solidFill>
                          <a:latin typeface="Cambria Math" panose="02040503050406030204" pitchFamily="18" charset="0"/>
                          <a:ea typeface="Roboto" pitchFamily="34" charset="-122"/>
                          <a:cs typeface="Roboto" pitchFamily="34" charset="-120"/>
                        </a:rPr>
                        <m:t>𝒃</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₁</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₁ + </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₂</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IE" sz="1105" b="0" i="1" baseline="-25000" dirty="0" smtClean="0">
                          <a:solidFill>
                            <a:srgbClr val="000000"/>
                          </a:solidFill>
                          <a:latin typeface="Cambria Math" panose="02040503050406030204" pitchFamily="18" charset="0"/>
                          <a:ea typeface="Roboto" pitchFamily="34" charset="-122"/>
                          <a:cs typeface="Roboto" pitchFamily="34" charset="-120"/>
                        </a:rPr>
                        <m:t>2</m:t>
                      </m:r>
                    </m:oMath>
                  </m:oMathPara>
                </a14:m>
                <a:endParaRPr lang="en-US" sz="1105" b="1" baseline="-25000" dirty="0">
                  <a:solidFill>
                    <a:srgbClr val="000000"/>
                  </a:solidFill>
                  <a:latin typeface="Roboto" pitchFamily="34" charset="0"/>
                  <a:ea typeface="Roboto" pitchFamily="34" charset="-122"/>
                  <a:cs typeface="Roboto" pitchFamily="34" charset="-120"/>
                </a:endParaRPr>
              </a:p>
              <a:p>
                <a:pPr marL="0" indent="0">
                  <a:lnSpc>
                    <a:spcPts val="1805"/>
                  </a:lnSpc>
                  <a:buNone/>
                </a:pPr>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496186" y="2709087"/>
                <a:ext cx="3877438" cy="746902"/>
              </a:xfrm>
              <a:prstGeom prst="rect">
                <a:avLst/>
              </a:prstGeom>
              <a:blipFill>
                <a:blip r:embed="rId3"/>
                <a:stretch>
                  <a:fillRect/>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549526" y="3455989"/>
                <a:ext cx="3877438" cy="354295"/>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Example: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(2, 3) ⋅ (1, 2) = (2)(1) + (3)(2) = 8</m:t>
                    </m:r>
                  </m:oMath>
                </a14:m>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549526" y="3455989"/>
                <a:ext cx="3877438" cy="354295"/>
              </a:xfrm>
              <a:prstGeom prst="rect">
                <a:avLst/>
              </a:prstGeom>
              <a:blipFill>
                <a:blip r:embed="rId4"/>
                <a:stretch>
                  <a:fillRect l="-2201" b="-3448"/>
                </a:stretch>
              </a:blipFill>
              <a:ln/>
            </p:spPr>
            <p:txBody>
              <a:bodyPr/>
              <a:lstStyle/>
              <a:p>
                <a:r>
                  <a:rPr lang="en-IE">
                    <a:noFill/>
                  </a:rPr>
                  <a:t> </a:t>
                </a:r>
              </a:p>
            </p:txBody>
          </p:sp>
        </mc:Fallback>
      </mc:AlternateContent>
      <p:sp>
        <p:nvSpPr>
          <p:cNvPr id="7" name="Text 5"/>
          <p:cNvSpPr/>
          <p:nvPr/>
        </p:nvSpPr>
        <p:spPr>
          <a:xfrm>
            <a:off x="4778252" y="2514280"/>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Geometric Meaning</a:t>
            </a:r>
            <a:endParaRPr lang="en-US" sz="1410" dirty="0"/>
          </a:p>
        </p:txBody>
      </p:sp>
      <mc:AlternateContent xmlns:mc="http://schemas.openxmlformats.org/markup-compatibility/2006" xmlns:a14="http://schemas.microsoft.com/office/drawing/2010/main">
        <mc:Choice Requires="a14">
          <p:sp>
            <p:nvSpPr>
              <p:cNvPr id="8" name="Text 6"/>
              <p:cNvSpPr/>
              <p:nvPr/>
            </p:nvSpPr>
            <p:spPr>
              <a:xfrm>
                <a:off x="4778252" y="2863284"/>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𝒂</m:t>
                      </m:r>
                      <m:r>
                        <a:rPr lang="en-US" sz="1105" b="1" i="1" dirty="0" smtClean="0">
                          <a:solidFill>
                            <a:srgbClr val="000000"/>
                          </a:solidFill>
                          <a:latin typeface="Cambria Math" panose="02040503050406030204" pitchFamily="18" charset="0"/>
                          <a:ea typeface="Roboto" pitchFamily="34" charset="-122"/>
                          <a:cs typeface="Roboto" pitchFamily="34" charset="-120"/>
                        </a:rPr>
                        <m:t> </m:t>
                      </m:r>
                      <m:r>
                        <a:rPr lang="en-US" sz="1105" i="1" dirty="0">
                          <a:solidFill>
                            <a:srgbClr val="000000"/>
                          </a:solidFill>
                          <a:latin typeface="Cambria Math" panose="02040503050406030204" pitchFamily="18" charset="0"/>
                          <a:ea typeface="Roboto" pitchFamily="34" charset="-122"/>
                          <a:cs typeface="Roboto" pitchFamily="34" charset="-120"/>
                        </a:rPr>
                        <m:t>⋅</m:t>
                      </m:r>
                      <m:r>
                        <a:rPr lang="en-US" sz="1105" b="1" i="1" dirty="0">
                          <a:solidFill>
                            <a:srgbClr val="000000"/>
                          </a:solidFill>
                          <a:latin typeface="Cambria Math" panose="02040503050406030204" pitchFamily="18" charset="0"/>
                          <a:ea typeface="Roboto" pitchFamily="34" charset="-122"/>
                          <a:cs typeface="Roboto" pitchFamily="34" charset="-120"/>
                        </a:rPr>
                        <m:t> </m:t>
                      </m:r>
                      <m:r>
                        <a:rPr lang="en-US" sz="1105" b="1" i="1" dirty="0">
                          <a:solidFill>
                            <a:srgbClr val="000000"/>
                          </a:solidFill>
                          <a:latin typeface="Cambria Math" panose="02040503050406030204" pitchFamily="18" charset="0"/>
                          <a:ea typeface="Roboto" pitchFamily="34" charset="-122"/>
                          <a:cs typeface="Roboto" pitchFamily="34" charset="-120"/>
                        </a:rPr>
                        <m:t>𝒃</m:t>
                      </m:r>
                      <m:r>
                        <a:rPr lang="en-US" sz="1105" b="1" i="1" dirty="0">
                          <a:solidFill>
                            <a:srgbClr val="000000"/>
                          </a:solidFill>
                          <a:latin typeface="Cambria Math" panose="02040503050406030204" pitchFamily="18" charset="0"/>
                          <a:ea typeface="Roboto" pitchFamily="34" charset="-122"/>
                          <a:cs typeface="Roboto" pitchFamily="34" charset="-120"/>
                        </a:rPr>
                        <m:t> </m:t>
                      </m:r>
                      <m:r>
                        <a:rPr lang="en-US" sz="1105" i="1" dirty="0">
                          <a:solidFill>
                            <a:srgbClr val="000000"/>
                          </a:solidFill>
                          <a:latin typeface="Cambria Math" panose="02040503050406030204" pitchFamily="18" charset="0"/>
                          <a:ea typeface="Roboto" pitchFamily="34" charset="-122"/>
                          <a:cs typeface="Roboto" pitchFamily="34" charset="-120"/>
                        </a:rPr>
                        <m:t>= |</m:t>
                      </m:r>
                      <m:r>
                        <a:rPr lang="en-US" sz="1105" i="1" dirty="0">
                          <a:solidFill>
                            <a:srgbClr val="000000"/>
                          </a:solidFill>
                          <a:latin typeface="Cambria Math" panose="02040503050406030204" pitchFamily="18" charset="0"/>
                          <a:ea typeface="Roboto" pitchFamily="34" charset="-122"/>
                          <a:cs typeface="Roboto" pitchFamily="34" charset="-120"/>
                        </a:rPr>
                        <m:t>𝑎</m:t>
                      </m:r>
                      <m:r>
                        <a:rPr lang="en-US" sz="1105" i="1" dirty="0">
                          <a:solidFill>
                            <a:srgbClr val="000000"/>
                          </a:solidFill>
                          <a:latin typeface="Cambria Math" panose="02040503050406030204" pitchFamily="18" charset="0"/>
                          <a:ea typeface="Roboto" pitchFamily="34" charset="-122"/>
                          <a:cs typeface="Roboto" pitchFamily="34" charset="-120"/>
                        </a:rPr>
                        <m:t>| |</m:t>
                      </m:r>
                      <m:r>
                        <a:rPr lang="en-US" sz="1105" i="1" dirty="0">
                          <a:solidFill>
                            <a:srgbClr val="000000"/>
                          </a:solidFill>
                          <a:latin typeface="Cambria Math" panose="02040503050406030204" pitchFamily="18" charset="0"/>
                          <a:ea typeface="Roboto" pitchFamily="34" charset="-122"/>
                          <a:cs typeface="Roboto" pitchFamily="34" charset="-120"/>
                        </a:rPr>
                        <m:t>𝑏</m:t>
                      </m:r>
                      <m:r>
                        <a:rPr lang="en-US" sz="1105" i="1" dirty="0">
                          <a:solidFill>
                            <a:srgbClr val="000000"/>
                          </a:solidFill>
                          <a:latin typeface="Cambria Math" panose="02040503050406030204" pitchFamily="18" charset="0"/>
                          <a:ea typeface="Roboto" pitchFamily="34" charset="-122"/>
                          <a:cs typeface="Roboto" pitchFamily="34" charset="-120"/>
                        </a:rPr>
                        <m:t>| </m:t>
                      </m:r>
                      <m:r>
                        <m:rPr>
                          <m:sty m:val="p"/>
                        </m:rPr>
                        <a:rPr lang="en-US" sz="1105" i="1" dirty="0">
                          <a:solidFill>
                            <a:srgbClr val="000000"/>
                          </a:solidFill>
                          <a:latin typeface="Cambria Math" panose="02040503050406030204" pitchFamily="18" charset="0"/>
                          <a:ea typeface="Roboto" pitchFamily="34" charset="-122"/>
                          <a:cs typeface="Roboto" pitchFamily="34" charset="-120"/>
                        </a:rPr>
                        <m:t>cos</m:t>
                      </m:r>
                      <m:r>
                        <a:rPr lang="en-US" sz="1105" i="1" dirty="0">
                          <a:solidFill>
                            <a:srgbClr val="000000"/>
                          </a:solidFill>
                          <a:latin typeface="Cambria Math" panose="02040503050406030204" pitchFamily="18" charset="0"/>
                          <a:ea typeface="Roboto" pitchFamily="34" charset="-122"/>
                          <a:cs typeface="Roboto" pitchFamily="34" charset="-120"/>
                        </a:rPr>
                        <m:t>⁡(</m:t>
                      </m:r>
                      <m:r>
                        <a:rPr lang="en-US" sz="1105" i="1" dirty="0">
                          <a:solidFill>
                            <a:srgbClr val="000000"/>
                          </a:solidFill>
                          <a:latin typeface="Cambria Math" panose="02040503050406030204" pitchFamily="18" charset="0"/>
                          <a:ea typeface="Roboto" pitchFamily="34" charset="-122"/>
                          <a:cs typeface="Roboto" pitchFamily="34" charset="-120"/>
                        </a:rPr>
                        <m:t>𝜃</m:t>
                      </m:r>
                      <m:r>
                        <a:rPr lang="en-US" sz="1105" i="1" dirty="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4778252" y="2863284"/>
                <a:ext cx="3877438" cy="226803"/>
              </a:xfrm>
              <a:prstGeom prst="rect">
                <a:avLst/>
              </a:prstGeom>
              <a:blipFill>
                <a:blip r:embed="rId5"/>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7"/>
              <p:cNvSpPr/>
              <p:nvPr/>
            </p:nvSpPr>
            <p:spPr>
              <a:xfrm>
                <a:off x="4778252" y="3217579"/>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This is useful for finding the angle (θ) between two vectors. </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If </a:t>
                </a:r>
                <a14:m>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𝒂</m:t>
                    </m:r>
                    <m:r>
                      <a:rPr lang="en-US" sz="1105" b="1" i="1" dirty="0" smtClean="0">
                        <a:solidFill>
                          <a:srgbClr val="000000"/>
                        </a:solidFill>
                        <a:latin typeface="Cambria Math" panose="02040503050406030204" pitchFamily="18" charset="0"/>
                        <a:ea typeface="Roboto" pitchFamily="34" charset="-122"/>
                        <a:cs typeface="Roboto" pitchFamily="34" charset="-120"/>
                      </a:rPr>
                      <m:t> ⋅ </m:t>
                    </m:r>
                    <m:r>
                      <a:rPr lang="en-US" sz="1105" b="1" i="1" dirty="0" smtClean="0">
                        <a:solidFill>
                          <a:srgbClr val="000000"/>
                        </a:solidFill>
                        <a:latin typeface="Cambria Math" panose="02040503050406030204" pitchFamily="18" charset="0"/>
                        <a:ea typeface="Roboto" pitchFamily="34" charset="-122"/>
                        <a:cs typeface="Roboto" pitchFamily="34" charset="-120"/>
                      </a:rPr>
                      <m:t>𝒃</m:t>
                    </m:r>
                    <m:r>
                      <a:rPr lang="en-US" sz="1105" b="1" i="1" dirty="0" smtClean="0">
                        <a:solidFill>
                          <a:srgbClr val="000000"/>
                        </a:solidFill>
                        <a:latin typeface="Cambria Math" panose="02040503050406030204" pitchFamily="18" charset="0"/>
                        <a:ea typeface="Roboto" pitchFamily="34" charset="-122"/>
                        <a:cs typeface="Roboto" pitchFamily="34" charset="-120"/>
                      </a:rPr>
                      <m:t> </m:t>
                    </m:r>
                    <m:r>
                      <a:rPr lang="en-US" sz="1105" i="1" dirty="0">
                        <a:solidFill>
                          <a:srgbClr val="000000"/>
                        </a:solidFill>
                        <a:latin typeface="Cambria Math" panose="02040503050406030204" pitchFamily="18" charset="0"/>
                        <a:ea typeface="Roboto" pitchFamily="34" charset="-122"/>
                        <a:cs typeface="Roboto" pitchFamily="34" charset="-120"/>
                      </a:rPr>
                      <m:t>= 0</m:t>
                    </m:r>
                  </m:oMath>
                </a14:m>
                <a:r>
                  <a:rPr lang="en-US" sz="1105" dirty="0">
                    <a:solidFill>
                      <a:srgbClr val="000000"/>
                    </a:solidFill>
                    <a:latin typeface="Roboto" pitchFamily="34" charset="0"/>
                    <a:ea typeface="Roboto" pitchFamily="34" charset="-122"/>
                    <a:cs typeface="Roboto" pitchFamily="34" charset="-120"/>
                  </a:rPr>
                  <a:t>, the vectors are at right angles (orthogonal).</a:t>
                </a:r>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4778252" y="3217579"/>
                <a:ext cx="3877438" cy="453607"/>
              </a:xfrm>
              <a:prstGeom prst="rect">
                <a:avLst/>
              </a:prstGeom>
              <a:blipFill>
                <a:blip r:embed="rId6"/>
                <a:stretch>
                  <a:fillRect l="-2358" b="-18919"/>
                </a:stretch>
              </a:blipFill>
              <a:ln/>
            </p:spPr>
            <p:txBody>
              <a:bodyPr/>
              <a:lstStyle/>
              <a:p>
                <a:r>
                  <a:rPr lang="en-IE">
                    <a:noFill/>
                  </a:rPr>
                  <a:t> </a:t>
                </a:r>
              </a:p>
            </p:txBody>
          </p:sp>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511569"/>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The Vector (Cross) Product</a:t>
            </a:r>
            <a:endParaRPr lang="en-US" sz="2820" dirty="0"/>
          </a:p>
        </p:txBody>
      </p:sp>
      <p:sp>
        <p:nvSpPr>
          <p:cNvPr id="4" name="Text 1"/>
          <p:cNvSpPr/>
          <p:nvPr/>
        </p:nvSpPr>
        <p:spPr>
          <a:xfrm>
            <a:off x="496186" y="12947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Definition</a:t>
            </a:r>
            <a:endParaRPr lang="en-US" sz="1410" dirty="0"/>
          </a:p>
        </p:txBody>
      </p:sp>
      <p:sp>
        <p:nvSpPr>
          <p:cNvPr id="5" name="Text 2"/>
          <p:cNvSpPr/>
          <p:nvPr/>
        </p:nvSpPr>
        <p:spPr>
          <a:xfrm>
            <a:off x="496186" y="1643739"/>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vector product (or cross product) creates a new vector that is perpendicular to the plane containing the two original vectors.</a:t>
            </a:r>
            <a:endParaRPr lang="en-US" sz="1105" dirty="0"/>
          </a:p>
        </p:txBody>
      </p:sp>
      <p:sp>
        <p:nvSpPr>
          <p:cNvPr id="7" name="Text 4"/>
          <p:cNvSpPr/>
          <p:nvPr/>
        </p:nvSpPr>
        <p:spPr>
          <a:xfrm>
            <a:off x="4778252" y="12947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Application: Area</a:t>
            </a:r>
            <a:endParaRPr lang="en-US" sz="1410" dirty="0"/>
          </a:p>
        </p:txBody>
      </p:sp>
      <mc:AlternateContent xmlns:mc="http://schemas.openxmlformats.org/markup-compatibility/2006" xmlns:a14="http://schemas.microsoft.com/office/drawing/2010/main">
        <mc:Choice Requires="a14">
          <p:sp>
            <p:nvSpPr>
              <p:cNvPr id="8" name="Text 5"/>
              <p:cNvSpPr/>
              <p:nvPr/>
            </p:nvSpPr>
            <p:spPr>
              <a:xfrm>
                <a:off x="4770376" y="1479679"/>
                <a:ext cx="3877438" cy="928011"/>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magnitude of the cross product,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b="1" i="1" dirty="0">
                        <a:solidFill>
                          <a:srgbClr val="000000"/>
                        </a:solidFill>
                        <a:latin typeface="Cambria Math" panose="02040503050406030204" pitchFamily="18" charset="0"/>
                        <a:ea typeface="Roboto" pitchFamily="34" charset="-122"/>
                        <a:cs typeface="Roboto" pitchFamily="34" charset="-120"/>
                      </a:rPr>
                      <m:t>𝒂</m:t>
                    </m:r>
                    <m:r>
                      <a:rPr lang="en-US" sz="1105" i="1" dirty="0">
                        <a:solidFill>
                          <a:srgbClr val="000000"/>
                        </a:solidFill>
                        <a:latin typeface="Cambria Math" panose="02040503050406030204" pitchFamily="18" charset="0"/>
                        <a:ea typeface="Roboto" pitchFamily="34" charset="-122"/>
                        <a:cs typeface="Roboto" pitchFamily="34" charset="-120"/>
                      </a:rPr>
                      <m:t> × </m:t>
                    </m:r>
                    <m:r>
                      <a:rPr lang="en-US" sz="1105" b="1" i="1" dirty="0">
                        <a:solidFill>
                          <a:srgbClr val="000000"/>
                        </a:solidFill>
                        <a:latin typeface="Cambria Math" panose="02040503050406030204" pitchFamily="18" charset="0"/>
                        <a:ea typeface="Roboto" pitchFamily="34" charset="-122"/>
                        <a:cs typeface="Roboto" pitchFamily="34" charset="-120"/>
                      </a:rPr>
                      <m:t>𝒃</m:t>
                    </m:r>
                    <m:r>
                      <a:rPr lang="en-US" sz="1105" i="1" dirty="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is equal to the area of the parallelogram formed by vectors </a:t>
                </a:r>
                <a:r>
                  <a:rPr lang="en-US" sz="1105" b="1" dirty="0">
                    <a:solidFill>
                      <a:srgbClr val="000000"/>
                    </a:solidFill>
                    <a:latin typeface="Roboto" pitchFamily="34" charset="0"/>
                    <a:ea typeface="Roboto" pitchFamily="34" charset="-122"/>
                    <a:cs typeface="Roboto" pitchFamily="34" charset="-120"/>
                  </a:rPr>
                  <a:t>a</a:t>
                </a:r>
                <a:r>
                  <a:rPr lang="en-US" sz="1105" dirty="0">
                    <a:solidFill>
                      <a:srgbClr val="000000"/>
                    </a:solidFill>
                    <a:latin typeface="Roboto" pitchFamily="34" charset="0"/>
                    <a:ea typeface="Roboto" pitchFamily="34" charset="-122"/>
                    <a:cs typeface="Roboto" pitchFamily="34" charset="-120"/>
                  </a:rPr>
                  <a:t> and </a:t>
                </a:r>
                <a:r>
                  <a:rPr lang="en-US" sz="1105" b="1" dirty="0">
                    <a:solidFill>
                      <a:srgbClr val="000000"/>
                    </a:solidFill>
                    <a:latin typeface="Roboto" pitchFamily="34" charset="0"/>
                    <a:ea typeface="Roboto" pitchFamily="34" charset="-122"/>
                    <a:cs typeface="Roboto" pitchFamily="34" charset="-120"/>
                  </a:rPr>
                  <a:t>b</a:t>
                </a:r>
                <a:r>
                  <a:rPr lang="en-US" sz="1105" dirty="0">
                    <a:solidFill>
                      <a:srgbClr val="000000"/>
                    </a:solidFill>
                    <a:latin typeface="Roboto" pitchFamily="34" charset="0"/>
                    <a:ea typeface="Roboto" pitchFamily="34" charset="-122"/>
                    <a:cs typeface="Roboto" pitchFamily="34" charset="-120"/>
                  </a:rPr>
                  <a:t>.</a:t>
                </a:r>
              </a:p>
              <a:p>
                <a:pPr marL="0" indent="0">
                  <a:lnSpc>
                    <a:spcPts val="1805"/>
                  </a:lnSpc>
                  <a:buNone/>
                </a:pPr>
                <a14:m>
                  <m:oMath xmlns:m="http://schemas.openxmlformats.org/officeDocument/2006/math">
                    <m:r>
                      <a:rPr lang="de-DE" sz="1200" b="0" i="1" u="none" strike="noStrike" baseline="0" dirty="0" smtClean="0">
                        <a:latin typeface="Cambria Math" panose="02040503050406030204" pitchFamily="18" charset="0"/>
                      </a:rPr>
                      <m:t>|</m:t>
                    </m:r>
                    <m:r>
                      <a:rPr lang="de-DE" sz="1200" b="1" i="1" u="none" strike="noStrike" baseline="0" dirty="0">
                        <a:latin typeface="Cambria Math" panose="02040503050406030204" pitchFamily="18" charset="0"/>
                      </a:rPr>
                      <m:t>𝒂</m:t>
                    </m:r>
                    <m:r>
                      <a:rPr lang="de-DE" sz="1200" b="1" i="1" u="none" strike="noStrike" baseline="0" dirty="0">
                        <a:latin typeface="Cambria Math" panose="02040503050406030204" pitchFamily="18" charset="0"/>
                      </a:rPr>
                      <m:t> </m:t>
                    </m:r>
                    <m:r>
                      <a:rPr lang="de-DE" sz="1200" b="0" i="1" u="none" strike="noStrike" baseline="0" dirty="0">
                        <a:latin typeface="Cambria Math" panose="02040503050406030204" pitchFamily="18" charset="0"/>
                      </a:rPr>
                      <m:t>× </m:t>
                    </m:r>
                    <m:r>
                      <a:rPr lang="de-DE" sz="1200" b="1" i="1" u="none" strike="noStrike" baseline="0" dirty="0">
                        <a:latin typeface="Cambria Math" panose="02040503050406030204" pitchFamily="18" charset="0"/>
                      </a:rPr>
                      <m:t>𝒃</m:t>
                    </m:r>
                    <m:r>
                      <a:rPr lang="de-DE" sz="1200" b="0" i="1" u="none" strike="noStrike" baseline="0" dirty="0">
                        <a:latin typeface="Cambria Math" panose="02040503050406030204" pitchFamily="18" charset="0"/>
                      </a:rPr>
                      <m:t>| </m:t>
                    </m:r>
                  </m:oMath>
                </a14:m>
                <a:r>
                  <a:rPr lang="de-DE" sz="1200" b="0" i="0" u="none" strike="noStrike" baseline="0" dirty="0">
                    <a:latin typeface="MTSYN"/>
                  </a:rPr>
                  <a:t>= </a:t>
                </a:r>
                <a14:m>
                  <m:oMath xmlns:m="http://schemas.openxmlformats.org/officeDocument/2006/math">
                    <m:r>
                      <a:rPr lang="de-DE" sz="1200" b="0" i="1" u="none" strike="noStrike" baseline="0" dirty="0" smtClean="0">
                        <a:latin typeface="Cambria Math" panose="02040503050406030204" pitchFamily="18" charset="0"/>
                      </a:rPr>
                      <m:t>𝑎𝑏</m:t>
                    </m:r>
                    <m:r>
                      <a:rPr lang="de-DE" sz="1200" b="0" i="1" u="none" strike="noStrike" baseline="0" dirty="0" smtClean="0">
                        <a:latin typeface="Cambria Math" panose="02040503050406030204" pitchFamily="18" charset="0"/>
                      </a:rPr>
                      <m:t> </m:t>
                    </m:r>
                    <m:r>
                      <m:rPr>
                        <m:sty m:val="p"/>
                      </m:rPr>
                      <a:rPr lang="de-DE" sz="1200" b="0" i="1" u="none" strike="noStrike" baseline="0" dirty="0" smtClean="0">
                        <a:latin typeface="Cambria Math" panose="02040503050406030204" pitchFamily="18" charset="0"/>
                      </a:rPr>
                      <m:t>sin</m:t>
                    </m:r>
                    <m:r>
                      <a:rPr lang="de-DE" sz="1200" b="0" i="1" u="none" strike="noStrike" baseline="0" dirty="0" smtClean="0">
                        <a:latin typeface="Cambria Math" panose="02040503050406030204" pitchFamily="18" charset="0"/>
                      </a:rPr>
                      <m:t>⁡(</m:t>
                    </m:r>
                    <m:r>
                      <a:rPr lang="de-DE" sz="1200" b="0" i="1" u="none" strike="noStrike" baseline="0" dirty="0" smtClean="0">
                        <a:latin typeface="Cambria Math" panose="02040503050406030204" pitchFamily="18" charset="0"/>
                      </a:rPr>
                      <m:t>𝜃</m:t>
                    </m:r>
                    <m:r>
                      <a:rPr lang="de-DE" sz="1200" b="0" i="1" u="none" strike="noStrike" baseline="0" dirty="0" smtClean="0">
                        <a:latin typeface="Cambria Math" panose="02040503050406030204" pitchFamily="18" charset="0"/>
                      </a:rPr>
                      <m:t>)</m:t>
                    </m:r>
                  </m:oMath>
                </a14:m>
                <a:endParaRPr lang="en-US" sz="1105" dirty="0"/>
              </a:p>
            </p:txBody>
          </p:sp>
        </mc:Choice>
        <mc:Fallback xmlns="">
          <p:sp>
            <p:nvSpPr>
              <p:cNvPr id="8" name="Text 5"/>
              <p:cNvSpPr>
                <a:spLocks noRot="1" noChangeAspect="1" noMove="1" noResize="1" noEditPoints="1" noAdjustHandles="1" noChangeArrowheads="1" noChangeShapeType="1" noTextEdit="1"/>
              </p:cNvSpPr>
              <p:nvPr/>
            </p:nvSpPr>
            <p:spPr>
              <a:xfrm>
                <a:off x="4770376" y="1479679"/>
                <a:ext cx="3877438" cy="928011"/>
              </a:xfrm>
              <a:prstGeom prst="rect">
                <a:avLst/>
              </a:prstGeom>
              <a:blipFill>
                <a:blip r:embed="rId3"/>
                <a:stretch>
                  <a:fillRect l="-2358"/>
                </a:stretch>
              </a:blipFill>
              <a:ln/>
            </p:spPr>
            <p:txBody>
              <a:bodyPr/>
              <a:lstStyle/>
              <a:p>
                <a:r>
                  <a:rPr lang="en-IE">
                    <a:noFill/>
                  </a:rPr>
                  <a:t> </a:t>
                </a:r>
              </a:p>
            </p:txBody>
          </p:sp>
        </mc:Fallback>
      </mc:AlternateContent>
      <p:pic>
        <p:nvPicPr>
          <p:cNvPr id="12" name="Picture 11">
            <a:extLst>
              <a:ext uri="{FF2B5EF4-FFF2-40B4-BE49-F238E27FC236}">
                <a16:creationId xmlns:a16="http://schemas.microsoft.com/office/drawing/2014/main" id="{01C54DB8-32DE-B8F1-E107-B58A3387AA97}"/>
              </a:ext>
            </a:extLst>
          </p:cNvPr>
          <p:cNvPicPr>
            <a:picLocks noChangeAspect="1"/>
          </p:cNvPicPr>
          <p:nvPr/>
        </p:nvPicPr>
        <p:blipFill>
          <a:blip r:embed="rId4"/>
          <a:stretch>
            <a:fillRect/>
          </a:stretch>
        </p:blipFill>
        <p:spPr>
          <a:xfrm>
            <a:off x="4799848" y="2458446"/>
            <a:ext cx="2940391" cy="2095451"/>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97B985-620E-59EB-EFDE-6F8BEAD02113}"/>
                  </a:ext>
                </a:extLst>
              </p:cNvPr>
              <p:cNvSpPr txBox="1"/>
              <p:nvPr/>
            </p:nvSpPr>
            <p:spPr>
              <a:xfrm>
                <a:off x="385762" y="2458446"/>
                <a:ext cx="3958391" cy="5847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pt-BR" sz="1000" b="0" i="1" u="none" strike="noStrike" baseline="0" dirty="0" smtClean="0">
                          <a:latin typeface="Cambria Math" panose="02040503050406030204" pitchFamily="18" charset="0"/>
                        </a:rPr>
                        <m:t>(</m:t>
                      </m:r>
                      <m:r>
                        <a:rPr lang="pt-BR" sz="1000" b="0" i="1" u="none" strike="noStrike" baseline="0" dirty="0" smtClean="0">
                          <a:latin typeface="Cambria Math" panose="02040503050406030204" pitchFamily="18" charset="0"/>
                        </a:rPr>
                        <m:t>𝑎</m:t>
                      </m:r>
                      <m:r>
                        <a:rPr lang="pt-BR" sz="700" b="0" i="1" u="none" strike="noStrike" baseline="0" dirty="0">
                          <a:latin typeface="Cambria Math" panose="02040503050406030204" pitchFamily="18" charset="0"/>
                        </a:rPr>
                        <m:t>1</m:t>
                      </m:r>
                      <m:r>
                        <a:rPr lang="pt-BR" sz="1000" b="0" i="1" u="none" strike="noStrike" baseline="0" dirty="0">
                          <a:latin typeface="Cambria Math" panose="02040503050406030204" pitchFamily="18" charset="0"/>
                        </a:rPr>
                        <m:t>, </m:t>
                      </m:r>
                      <m:r>
                        <a:rPr lang="pt-BR" sz="1000" b="0" i="1" u="none" strike="noStrike" baseline="0" dirty="0">
                          <a:latin typeface="Cambria Math" panose="02040503050406030204" pitchFamily="18" charset="0"/>
                        </a:rPr>
                        <m:t>𝑎</m:t>
                      </m:r>
                      <m:r>
                        <a:rPr lang="pt-BR" sz="700" b="0" i="1" u="none" strike="noStrike" baseline="0" dirty="0">
                          <a:latin typeface="Cambria Math" panose="02040503050406030204" pitchFamily="18" charset="0"/>
                        </a:rPr>
                        <m:t>2</m:t>
                      </m:r>
                      <m:r>
                        <a:rPr lang="pt-BR" sz="1000" b="0" i="1" u="none" strike="noStrike" baseline="0" dirty="0">
                          <a:latin typeface="Cambria Math" panose="02040503050406030204" pitchFamily="18" charset="0"/>
                        </a:rPr>
                        <m:t>, 0) × (</m:t>
                      </m:r>
                      <m:r>
                        <a:rPr lang="pt-BR" sz="1000" b="0" i="1" u="none" strike="noStrike" baseline="0" dirty="0">
                          <a:latin typeface="Cambria Math" panose="02040503050406030204" pitchFamily="18" charset="0"/>
                        </a:rPr>
                        <m:t>𝑏</m:t>
                      </m:r>
                      <m:r>
                        <a:rPr lang="pt-BR" sz="700" b="0" i="1" u="none" strike="noStrike" baseline="0" dirty="0">
                          <a:latin typeface="Cambria Math" panose="02040503050406030204" pitchFamily="18" charset="0"/>
                        </a:rPr>
                        <m:t>1</m:t>
                      </m:r>
                      <m:r>
                        <a:rPr lang="pt-BR" sz="1000" b="0" i="1" u="none" strike="noStrike" baseline="0" dirty="0">
                          <a:latin typeface="Cambria Math" panose="02040503050406030204" pitchFamily="18" charset="0"/>
                        </a:rPr>
                        <m:t>, </m:t>
                      </m:r>
                      <m:r>
                        <a:rPr lang="pt-BR" sz="1000" b="0" i="1" u="none" strike="noStrike" baseline="0" dirty="0">
                          <a:latin typeface="Cambria Math" panose="02040503050406030204" pitchFamily="18" charset="0"/>
                        </a:rPr>
                        <m:t>𝑏</m:t>
                      </m:r>
                      <m:r>
                        <a:rPr lang="pt-BR" sz="700" b="0" i="1" u="none" strike="noStrike" baseline="0" dirty="0">
                          <a:latin typeface="Cambria Math" panose="02040503050406030204" pitchFamily="18" charset="0"/>
                        </a:rPr>
                        <m:t>2</m:t>
                      </m:r>
                      <m:r>
                        <a:rPr lang="pt-BR" sz="1000" b="0" i="1" u="none" strike="noStrike" baseline="0" dirty="0">
                          <a:latin typeface="Cambria Math" panose="02040503050406030204" pitchFamily="18" charset="0"/>
                        </a:rPr>
                        <m:t>, 0) = (0, 0, </m:t>
                      </m:r>
                      <m:r>
                        <a:rPr lang="pt-BR" sz="1000" b="0" i="1" u="none" strike="noStrike" baseline="0" dirty="0">
                          <a:latin typeface="Cambria Math" panose="02040503050406030204" pitchFamily="18" charset="0"/>
                        </a:rPr>
                        <m:t>𝑎</m:t>
                      </m:r>
                      <m:r>
                        <a:rPr lang="pt-BR" sz="700" b="0" i="1" u="none" strike="noStrike" baseline="0" dirty="0">
                          <a:latin typeface="Cambria Math" panose="02040503050406030204" pitchFamily="18" charset="0"/>
                        </a:rPr>
                        <m:t>1</m:t>
                      </m:r>
                      <m:r>
                        <a:rPr lang="pt-BR" sz="1000" b="0" i="1" u="none" strike="noStrike" baseline="0" dirty="0">
                          <a:latin typeface="Cambria Math" panose="02040503050406030204" pitchFamily="18" charset="0"/>
                        </a:rPr>
                        <m:t>𝑏</m:t>
                      </m:r>
                      <m:r>
                        <a:rPr lang="pt-BR" sz="700" b="0" i="1" u="none" strike="noStrike" baseline="0" dirty="0">
                          <a:latin typeface="Cambria Math" panose="02040503050406030204" pitchFamily="18" charset="0"/>
                        </a:rPr>
                        <m:t>2 </m:t>
                      </m:r>
                      <m:r>
                        <a:rPr lang="pt-BR" sz="1000" b="0" i="1" u="none" strike="noStrike" baseline="0" dirty="0">
                          <a:latin typeface="Cambria Math" panose="02040503050406030204" pitchFamily="18" charset="0"/>
                        </a:rPr>
                        <m:t>− </m:t>
                      </m:r>
                      <m:r>
                        <a:rPr lang="pt-BR" sz="1000" b="0" i="1" u="none" strike="noStrike" baseline="0" dirty="0">
                          <a:latin typeface="Cambria Math" panose="02040503050406030204" pitchFamily="18" charset="0"/>
                        </a:rPr>
                        <m:t>𝑎</m:t>
                      </m:r>
                      <m:r>
                        <a:rPr lang="pt-BR" sz="700" b="0" i="1" u="none" strike="noStrike" baseline="0" dirty="0">
                          <a:latin typeface="Cambria Math" panose="02040503050406030204" pitchFamily="18" charset="0"/>
                        </a:rPr>
                        <m:t>2</m:t>
                      </m:r>
                      <m:r>
                        <a:rPr lang="pt-BR" sz="1000" b="0" i="1" u="none" strike="noStrike" baseline="0" dirty="0">
                          <a:latin typeface="Cambria Math" panose="02040503050406030204" pitchFamily="18" charset="0"/>
                        </a:rPr>
                        <m:t>𝑏</m:t>
                      </m:r>
                      <m:r>
                        <a:rPr lang="pt-BR" sz="700" b="0" i="1" u="none" strike="noStrike" baseline="0" dirty="0">
                          <a:latin typeface="Cambria Math" panose="02040503050406030204" pitchFamily="18" charset="0"/>
                        </a:rPr>
                        <m:t>1</m:t>
                      </m:r>
                      <m:r>
                        <a:rPr lang="pt-BR" sz="1000" b="0" i="1" u="none" strike="noStrike" baseline="0" dirty="0">
                          <a:latin typeface="Cambria Math" panose="02040503050406030204" pitchFamily="18" charset="0"/>
                        </a:rPr>
                        <m:t>) = (</m:t>
                      </m:r>
                      <m:r>
                        <a:rPr lang="pt-BR" sz="1000" b="0" i="1" u="none" strike="noStrike" baseline="0" dirty="0">
                          <a:latin typeface="Cambria Math" panose="02040503050406030204" pitchFamily="18" charset="0"/>
                        </a:rPr>
                        <m:t>𝑎</m:t>
                      </m:r>
                      <m:r>
                        <a:rPr lang="pt-BR" sz="700" b="0" i="1" u="none" strike="noStrike" baseline="0" dirty="0">
                          <a:latin typeface="Cambria Math" panose="02040503050406030204" pitchFamily="18" charset="0"/>
                        </a:rPr>
                        <m:t>1</m:t>
                      </m:r>
                      <m:r>
                        <a:rPr lang="pt-BR" sz="1000" b="0" i="1" u="none" strike="noStrike" baseline="0" dirty="0">
                          <a:latin typeface="Cambria Math" panose="02040503050406030204" pitchFamily="18" charset="0"/>
                        </a:rPr>
                        <m:t>𝑏</m:t>
                      </m:r>
                      <m:r>
                        <a:rPr lang="pt-BR" sz="700" b="0" i="1" u="none" strike="noStrike" baseline="0" dirty="0">
                          <a:latin typeface="Cambria Math" panose="02040503050406030204" pitchFamily="18" charset="0"/>
                        </a:rPr>
                        <m:t>2 </m:t>
                      </m:r>
                      <m:r>
                        <a:rPr lang="pt-BR" sz="1000" b="0" i="1" u="none" strike="noStrike" baseline="0" dirty="0">
                          <a:latin typeface="Cambria Math" panose="02040503050406030204" pitchFamily="18" charset="0"/>
                        </a:rPr>
                        <m:t>− </m:t>
                      </m:r>
                      <m:r>
                        <a:rPr lang="pt-BR" sz="1000" b="0" i="1" u="none" strike="noStrike" baseline="0" dirty="0">
                          <a:latin typeface="Cambria Math" panose="02040503050406030204" pitchFamily="18" charset="0"/>
                        </a:rPr>
                        <m:t>𝑎</m:t>
                      </m:r>
                      <m:r>
                        <a:rPr lang="pt-BR" sz="700" b="0" i="1" u="none" strike="noStrike" baseline="0" dirty="0">
                          <a:latin typeface="Cambria Math" panose="02040503050406030204" pitchFamily="18" charset="0"/>
                        </a:rPr>
                        <m:t>2</m:t>
                      </m:r>
                      <m:r>
                        <a:rPr lang="pt-BR" sz="1000" b="0" i="1" u="none" strike="noStrike" baseline="0" dirty="0">
                          <a:latin typeface="Cambria Math" panose="02040503050406030204" pitchFamily="18" charset="0"/>
                        </a:rPr>
                        <m:t>𝑏</m:t>
                      </m:r>
                      <m:r>
                        <a:rPr lang="pt-BR" sz="700" b="0" i="1" u="none" strike="noStrike" baseline="0" dirty="0">
                          <a:latin typeface="Cambria Math" panose="02040503050406030204" pitchFamily="18" charset="0"/>
                        </a:rPr>
                        <m:t>1</m:t>
                      </m:r>
                      <m:r>
                        <a:rPr lang="pt-BR" sz="1000" b="0" i="1" u="none" strike="noStrike" baseline="0" dirty="0">
                          <a:latin typeface="Cambria Math" panose="02040503050406030204" pitchFamily="18" charset="0"/>
                        </a:rPr>
                        <m:t>)</m:t>
                      </m:r>
                      <m:r>
                        <a:rPr lang="pt-BR" sz="1000" b="1" i="1" u="none" strike="noStrike" baseline="0" dirty="0">
                          <a:latin typeface="Cambria Math" panose="02040503050406030204" pitchFamily="18" charset="0"/>
                        </a:rPr>
                        <m:t>𝒌</m:t>
                      </m:r>
                    </m:oMath>
                  </m:oMathPara>
                </a14:m>
                <a:endParaRPr lang="pt-BR" sz="1000" b="1" i="0" u="none" strike="noStrike" baseline="0" dirty="0">
                  <a:latin typeface="Times-Bold"/>
                </a:endParaRPr>
              </a:p>
              <a:p>
                <a:endParaRPr lang="en-GB" sz="1100" dirty="0">
                  <a:latin typeface="Roboto" panose="02000000000000000000" pitchFamily="2" charset="0"/>
                  <a:ea typeface="Roboto" panose="02000000000000000000" pitchFamily="2" charset="0"/>
                  <a:cs typeface="Roboto" panose="02000000000000000000" pitchFamily="2" charset="0"/>
                </a:endParaRPr>
              </a:p>
              <a:p>
                <a:r>
                  <a:rPr lang="en-GB" sz="1100" dirty="0">
                    <a:latin typeface="Roboto" panose="02000000000000000000" pitchFamily="2" charset="0"/>
                    <a:ea typeface="Roboto" panose="02000000000000000000" pitchFamily="2" charset="0"/>
                    <a:cs typeface="Roboto" panose="02000000000000000000" pitchFamily="2" charset="0"/>
                  </a:rPr>
                  <a:t>where </a:t>
                </a:r>
                <a:r>
                  <a:rPr lang="en-GB" sz="1100" b="1" dirty="0">
                    <a:latin typeface="Roboto" panose="02000000000000000000" pitchFamily="2" charset="0"/>
                    <a:ea typeface="Roboto" panose="02000000000000000000" pitchFamily="2" charset="0"/>
                    <a:cs typeface="Roboto" panose="02000000000000000000" pitchFamily="2" charset="0"/>
                  </a:rPr>
                  <a:t>k </a:t>
                </a:r>
                <a:r>
                  <a:rPr lang="en-GB" sz="1100" dirty="0">
                    <a:latin typeface="Roboto" panose="02000000000000000000" pitchFamily="2" charset="0"/>
                    <a:ea typeface="Roboto" panose="02000000000000000000" pitchFamily="2" charset="0"/>
                    <a:cs typeface="Roboto" panose="02000000000000000000" pitchFamily="2" charset="0"/>
                  </a:rPr>
                  <a:t>is the unit vector in the </a:t>
                </a:r>
                <a:r>
                  <a:rPr lang="en-GB" sz="1100" i="1" dirty="0">
                    <a:latin typeface="Roboto" panose="02000000000000000000" pitchFamily="2" charset="0"/>
                    <a:ea typeface="Roboto" panose="02000000000000000000" pitchFamily="2" charset="0"/>
                    <a:cs typeface="Roboto" panose="02000000000000000000" pitchFamily="2" charset="0"/>
                  </a:rPr>
                  <a:t>z</a:t>
                </a:r>
                <a:r>
                  <a:rPr lang="en-GB" sz="1100" dirty="0">
                    <a:latin typeface="Roboto" panose="02000000000000000000" pitchFamily="2" charset="0"/>
                    <a:ea typeface="Roboto" panose="02000000000000000000" pitchFamily="2" charset="0"/>
                    <a:cs typeface="Roboto" panose="02000000000000000000" pitchFamily="2" charset="0"/>
                  </a:rPr>
                  <a:t>-direction.</a:t>
                </a:r>
                <a:endParaRPr lang="en-IE" sz="1100" dirty="0">
                  <a:latin typeface="Roboto" panose="02000000000000000000" pitchFamily="2" charset="0"/>
                  <a:ea typeface="Roboto" panose="02000000000000000000" pitchFamily="2" charset="0"/>
                  <a:cs typeface="Roboto" panose="02000000000000000000" pitchFamily="2" charset="0"/>
                </a:endParaRPr>
              </a:p>
            </p:txBody>
          </p:sp>
        </mc:Choice>
        <mc:Fallback xmlns="">
          <p:sp>
            <p:nvSpPr>
              <p:cNvPr id="9" name="TextBox 8">
                <a:extLst>
                  <a:ext uri="{FF2B5EF4-FFF2-40B4-BE49-F238E27FC236}">
                    <a16:creationId xmlns:a16="http://schemas.microsoft.com/office/drawing/2014/main" id="{8497B985-620E-59EB-EFDE-6F8BEAD02113}"/>
                  </a:ext>
                </a:extLst>
              </p:cNvPr>
              <p:cNvSpPr txBox="1">
                <a:spLocks noRot="1" noChangeAspect="1" noMove="1" noResize="1" noEditPoints="1" noAdjustHandles="1" noChangeArrowheads="1" noChangeShapeType="1" noTextEdit="1"/>
              </p:cNvSpPr>
              <p:nvPr/>
            </p:nvSpPr>
            <p:spPr>
              <a:xfrm>
                <a:off x="385762" y="2458446"/>
                <a:ext cx="3958391" cy="584775"/>
              </a:xfrm>
              <a:prstGeom prst="rect">
                <a:avLst/>
              </a:prstGeom>
              <a:blipFill>
                <a:blip r:embed="rId5"/>
                <a:stretch>
                  <a:fillRect b="-6250"/>
                </a:stretch>
              </a:blipFill>
            </p:spPr>
            <p:txBody>
              <a:bodyPr/>
              <a:lstStyle/>
              <a:p>
                <a:r>
                  <a:rPr lang="en-IE">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670073"/>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Vector Equation of a Line</a:t>
            </a:r>
            <a:endParaRPr lang="en-US" sz="2820" dirty="0"/>
          </a:p>
        </p:txBody>
      </p:sp>
      <p:sp>
        <p:nvSpPr>
          <p:cNvPr id="4" name="Text 1"/>
          <p:cNvSpPr/>
          <p:nvPr/>
        </p:nvSpPr>
        <p:spPr>
          <a:xfrm>
            <a:off x="496186" y="1325747"/>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equation of a line can be expressed using vectors. It requires a point on the line and a vector that gives the direction of the line.</a:t>
            </a:r>
            <a:endParaRPr lang="en-US" sz="1105" dirty="0"/>
          </a:p>
        </p:txBody>
      </p:sp>
      <p:sp>
        <p:nvSpPr>
          <p:cNvPr id="5" name="Text 2"/>
          <p:cNvSpPr/>
          <p:nvPr/>
        </p:nvSpPr>
        <p:spPr>
          <a:xfrm>
            <a:off x="496186" y="2066334"/>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The Formula</a:t>
            </a:r>
            <a:endParaRPr lang="en-US" sz="1410" dirty="0"/>
          </a:p>
        </p:txBody>
      </p:sp>
      <mc:AlternateContent xmlns:mc="http://schemas.openxmlformats.org/markup-compatibility/2006" xmlns:a14="http://schemas.microsoft.com/office/drawing/2010/main">
        <mc:Choice Requires="a14">
          <p:sp>
            <p:nvSpPr>
              <p:cNvPr id="6" name="Text 3"/>
              <p:cNvSpPr/>
              <p:nvPr/>
            </p:nvSpPr>
            <p:spPr>
              <a:xfrm>
                <a:off x="496186" y="2415338"/>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𝒓</m:t>
                      </m:r>
                      <m:r>
                        <a:rPr lang="en-US" sz="1105" i="1" dirty="0">
                          <a:solidFill>
                            <a:srgbClr val="000000"/>
                          </a:solidFill>
                          <a:latin typeface="Cambria Math" panose="02040503050406030204" pitchFamily="18" charset="0"/>
                          <a:ea typeface="Roboto" pitchFamily="34" charset="-122"/>
                          <a:cs typeface="Roboto" pitchFamily="34" charset="-120"/>
                        </a:rPr>
                        <m:t> = </m:t>
                      </m:r>
                      <m:r>
                        <a:rPr lang="en-US" sz="1105" b="1" i="1" dirty="0">
                          <a:solidFill>
                            <a:srgbClr val="000000"/>
                          </a:solidFill>
                          <a:latin typeface="Cambria Math" panose="02040503050406030204" pitchFamily="18" charset="0"/>
                          <a:ea typeface="Roboto" pitchFamily="34" charset="-122"/>
                          <a:cs typeface="Roboto" pitchFamily="34" charset="-120"/>
                        </a:rPr>
                        <m:t>𝒂</m:t>
                      </m:r>
                      <m:r>
                        <a:rPr lang="en-US" sz="1105" i="1" dirty="0">
                          <a:solidFill>
                            <a:srgbClr val="000000"/>
                          </a:solidFill>
                          <a:latin typeface="Cambria Math" panose="02040503050406030204" pitchFamily="18" charset="0"/>
                          <a:ea typeface="Roboto" pitchFamily="34" charset="-122"/>
                          <a:cs typeface="Roboto" pitchFamily="34" charset="-120"/>
                        </a:rPr>
                        <m:t> + </m:t>
                      </m:r>
                      <m:r>
                        <a:rPr lang="en-US" sz="1105" i="1" dirty="0">
                          <a:solidFill>
                            <a:srgbClr val="000000"/>
                          </a:solidFill>
                          <a:latin typeface="Cambria Math" panose="02040503050406030204" pitchFamily="18" charset="0"/>
                          <a:ea typeface="Roboto" pitchFamily="34" charset="-122"/>
                          <a:cs typeface="Roboto" pitchFamily="34" charset="-120"/>
                        </a:rPr>
                        <m:t>𝜆</m:t>
                      </m:r>
                      <m:r>
                        <a:rPr lang="en-US" sz="1105" i="1" dirty="0">
                          <a:solidFill>
                            <a:srgbClr val="000000"/>
                          </a:solidFill>
                          <a:latin typeface="Cambria Math" panose="02040503050406030204" pitchFamily="18" charset="0"/>
                          <a:ea typeface="Roboto" pitchFamily="34" charset="-122"/>
                          <a:cs typeface="Roboto" pitchFamily="34" charset="-120"/>
                        </a:rPr>
                        <m:t>(</m:t>
                      </m:r>
                      <m:r>
                        <a:rPr lang="en-US" sz="1105" b="1" i="1" dirty="0">
                          <a:solidFill>
                            <a:srgbClr val="000000"/>
                          </a:solidFill>
                          <a:latin typeface="Cambria Math" panose="02040503050406030204" pitchFamily="18" charset="0"/>
                          <a:ea typeface="Roboto" pitchFamily="34" charset="-122"/>
                          <a:cs typeface="Roboto" pitchFamily="34" charset="-120"/>
                        </a:rPr>
                        <m:t>𝒃</m:t>
                      </m:r>
                      <m:r>
                        <a:rPr lang="en-US" sz="1105" i="1" dirty="0">
                          <a:solidFill>
                            <a:srgbClr val="000000"/>
                          </a:solidFill>
                          <a:latin typeface="Cambria Math" panose="02040503050406030204" pitchFamily="18" charset="0"/>
                          <a:ea typeface="Roboto" pitchFamily="34" charset="-122"/>
                          <a:cs typeface="Roboto" pitchFamily="34" charset="-120"/>
                        </a:rPr>
                        <m:t> − </m:t>
                      </m:r>
                      <m:r>
                        <a:rPr lang="en-US" sz="1105" b="1" i="1" dirty="0">
                          <a:solidFill>
                            <a:srgbClr val="000000"/>
                          </a:solidFill>
                          <a:latin typeface="Cambria Math" panose="02040503050406030204" pitchFamily="18" charset="0"/>
                          <a:ea typeface="Roboto" pitchFamily="34" charset="-122"/>
                          <a:cs typeface="Roboto" pitchFamily="34" charset="-120"/>
                        </a:rPr>
                        <m:t>𝒂</m:t>
                      </m:r>
                      <m:r>
                        <a:rPr lang="en-US" sz="1105" i="1" dirty="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6" name="Text 3"/>
              <p:cNvSpPr>
                <a:spLocks noRot="1" noChangeAspect="1" noMove="1" noResize="1" noEditPoints="1" noAdjustHandles="1" noChangeArrowheads="1" noChangeShapeType="1" noTextEdit="1"/>
              </p:cNvSpPr>
              <p:nvPr/>
            </p:nvSpPr>
            <p:spPr>
              <a:xfrm>
                <a:off x="496186" y="2415338"/>
                <a:ext cx="3877438" cy="226803"/>
              </a:xfrm>
              <a:prstGeom prst="rect">
                <a:avLst/>
              </a:prstGeom>
              <a:blipFill>
                <a:blip r:embed="rId3"/>
                <a:stretch>
                  <a:fillRect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4"/>
              <p:cNvSpPr/>
              <p:nvPr/>
            </p:nvSpPr>
            <p:spPr>
              <a:xfrm>
                <a:off x="496186" y="280950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𝒓</m:t>
                    </m:r>
                  </m:oMath>
                </a14:m>
                <a:r>
                  <a:rPr lang="en-US" sz="1105" dirty="0">
                    <a:solidFill>
                      <a:srgbClr val="000000"/>
                    </a:solidFill>
                    <a:latin typeface="Roboto" pitchFamily="34" charset="0"/>
                    <a:ea typeface="Roboto" pitchFamily="34" charset="-122"/>
                    <a:cs typeface="Roboto" pitchFamily="34" charset="-120"/>
                  </a:rPr>
                  <a:t> is any point on the line</a:t>
                </a:r>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496186" y="2809506"/>
                <a:ext cx="3877438" cy="226803"/>
              </a:xfrm>
              <a:prstGeom prst="rect">
                <a:avLst/>
              </a:prstGeom>
              <a:blipFill>
                <a:blip r:embed="rId4"/>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5"/>
              <p:cNvSpPr/>
              <p:nvPr/>
            </p:nvSpPr>
            <p:spPr>
              <a:xfrm>
                <a:off x="496186" y="3093779"/>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𝒂</m:t>
                    </m:r>
                  </m:oMath>
                </a14:m>
                <a:r>
                  <a:rPr lang="en-US" sz="1105" b="1" dirty="0">
                    <a:solidFill>
                      <a:srgbClr val="000000"/>
                    </a:solidFill>
                    <a:latin typeface="Roboto" pitchFamily="34" charset="0"/>
                    <a:ea typeface="Roboto" pitchFamily="34" charset="-122"/>
                    <a:cs typeface="Roboto" pitchFamily="34" charset="-120"/>
                  </a:rPr>
                  <a:t> </a:t>
                </a:r>
                <a:r>
                  <a:rPr lang="en-US" sz="1105" dirty="0">
                    <a:solidFill>
                      <a:srgbClr val="000000"/>
                    </a:solidFill>
                    <a:latin typeface="Roboto" pitchFamily="34" charset="0"/>
                    <a:ea typeface="Roboto" pitchFamily="34" charset="-122"/>
                    <a:cs typeface="Roboto" pitchFamily="34" charset="-120"/>
                  </a:rPr>
                  <a:t>is the position vector of is a known point on the line</a:t>
                </a:r>
                <a:endParaRPr lang="en-US" sz="1105" dirty="0"/>
              </a:p>
            </p:txBody>
          </p:sp>
        </mc:Choice>
        <mc:Fallback xmlns="">
          <p:sp>
            <p:nvSpPr>
              <p:cNvPr id="8" name="Text 5"/>
              <p:cNvSpPr>
                <a:spLocks noRot="1" noChangeAspect="1" noMove="1" noResize="1" noEditPoints="1" noAdjustHandles="1" noChangeArrowheads="1" noChangeShapeType="1" noTextEdit="1"/>
              </p:cNvSpPr>
              <p:nvPr/>
            </p:nvSpPr>
            <p:spPr>
              <a:xfrm>
                <a:off x="496186" y="3093779"/>
                <a:ext cx="3877438" cy="226803"/>
              </a:xfrm>
              <a:prstGeom prst="rect">
                <a:avLst/>
              </a:prstGeom>
              <a:blipFill>
                <a:blip r:embed="rId5"/>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6"/>
              <p:cNvSpPr/>
              <p:nvPr/>
            </p:nvSpPr>
            <p:spPr>
              <a:xfrm>
                <a:off x="496186" y="3378052"/>
                <a:ext cx="4075814" cy="226803"/>
              </a:xfrm>
              <a:prstGeom prst="rect">
                <a:avLst/>
              </a:prstGeom>
              <a:noFill/>
              <a:ln/>
            </p:spPr>
            <p:txBody>
              <a:bodyPr wrap="square" lIns="0" tIns="0" rIns="0" bIns="0" rtlCol="0" anchor="ctr"/>
              <a:lstStyle/>
              <a:p>
                <a:pPr marL="254000" indent="-254000">
                  <a:lnSpc>
                    <a:spcPts val="1805"/>
                  </a:lnSpc>
                  <a:buSzPct val="100000"/>
                  <a:buChar char="●"/>
                </a:pPr>
                <a14:m>
                  <m:oMath xmlns:m="http://schemas.openxmlformats.org/officeDocument/2006/math">
                    <m:r>
                      <a:rPr lang="en-US" sz="1105" b="1" i="1" dirty="0" smtClean="0">
                        <a:solidFill>
                          <a:srgbClr val="000000"/>
                        </a:solidFill>
                        <a:latin typeface="Cambria Math" panose="02040503050406030204" pitchFamily="18" charset="0"/>
                        <a:ea typeface="Roboto" pitchFamily="34" charset="-122"/>
                        <a:cs typeface="Roboto" pitchFamily="34" charset="-120"/>
                      </a:rPr>
                      <m:t>𝒃</m:t>
                    </m:r>
                  </m:oMath>
                </a14:m>
                <a:r>
                  <a:rPr lang="en-US" sz="1105" dirty="0">
                    <a:solidFill>
                      <a:srgbClr val="000000"/>
                    </a:solidFill>
                    <a:latin typeface="Roboto" pitchFamily="34" charset="0"/>
                    <a:ea typeface="Roboto" pitchFamily="34" charset="-122"/>
                    <a:cs typeface="Roboto" pitchFamily="34" charset="-120"/>
                  </a:rPr>
                  <a:t> is the position vector of another known point on the line</a:t>
                </a:r>
                <a:endParaRPr lang="en-US" sz="1105" dirty="0"/>
              </a:p>
            </p:txBody>
          </p:sp>
        </mc:Choice>
        <mc:Fallback xmlns="">
          <p:sp>
            <p:nvSpPr>
              <p:cNvPr id="9" name="Text 6"/>
              <p:cNvSpPr>
                <a:spLocks noRot="1" noChangeAspect="1" noMove="1" noResize="1" noEditPoints="1" noAdjustHandles="1" noChangeArrowheads="1" noChangeShapeType="1" noTextEdit="1"/>
              </p:cNvSpPr>
              <p:nvPr/>
            </p:nvSpPr>
            <p:spPr>
              <a:xfrm>
                <a:off x="496186" y="3378052"/>
                <a:ext cx="4075814" cy="226803"/>
              </a:xfrm>
              <a:prstGeom prst="rect">
                <a:avLst/>
              </a:prstGeom>
              <a:blipFill>
                <a:blip r:embed="rId6"/>
                <a:stretch>
                  <a:fillRect l="-1943"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0" name="Text 7"/>
              <p:cNvSpPr/>
              <p:nvPr/>
            </p:nvSpPr>
            <p:spPr>
              <a:xfrm>
                <a:off x="496186" y="366232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b="1" i="1" dirty="0">
                        <a:solidFill>
                          <a:srgbClr val="000000"/>
                        </a:solidFill>
                        <a:latin typeface="Cambria Math" panose="02040503050406030204" pitchFamily="18" charset="0"/>
                        <a:ea typeface="Roboto" pitchFamily="34" charset="-122"/>
                        <a:cs typeface="Roboto" pitchFamily="34" charset="-120"/>
                      </a:rPr>
                      <m:t>𝒃</m:t>
                    </m:r>
                    <m:r>
                      <a:rPr lang="en-US" sz="1105" i="1" dirty="0">
                        <a:solidFill>
                          <a:srgbClr val="000000"/>
                        </a:solidFill>
                        <a:latin typeface="Cambria Math" panose="02040503050406030204" pitchFamily="18" charset="0"/>
                        <a:ea typeface="Roboto" pitchFamily="34" charset="-122"/>
                        <a:cs typeface="Roboto" pitchFamily="34" charset="-120"/>
                      </a:rPr>
                      <m:t> − </m:t>
                    </m:r>
                    <m:r>
                      <a:rPr lang="en-US" sz="1105" b="1" i="1" dirty="0">
                        <a:solidFill>
                          <a:srgbClr val="000000"/>
                        </a:solidFill>
                        <a:latin typeface="Cambria Math" panose="02040503050406030204" pitchFamily="18" charset="0"/>
                        <a:ea typeface="Roboto" pitchFamily="34" charset="-122"/>
                        <a:cs typeface="Roboto" pitchFamily="34" charset="-120"/>
                      </a:rPr>
                      <m:t>𝒂</m:t>
                    </m:r>
                    <m:r>
                      <a:rPr lang="en-US" sz="1105" i="1" dirty="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is the direction vector of the line</a:t>
                </a:r>
                <a:endParaRPr lang="en-US" sz="1105" dirty="0"/>
              </a:p>
            </p:txBody>
          </p:sp>
        </mc:Choice>
        <mc:Fallback xmlns="">
          <p:sp>
            <p:nvSpPr>
              <p:cNvPr id="10" name="Text 7"/>
              <p:cNvSpPr>
                <a:spLocks noRot="1" noChangeAspect="1" noMove="1" noResize="1" noEditPoints="1" noAdjustHandles="1" noChangeArrowheads="1" noChangeShapeType="1" noTextEdit="1"/>
              </p:cNvSpPr>
              <p:nvPr/>
            </p:nvSpPr>
            <p:spPr>
              <a:xfrm>
                <a:off x="496186" y="3662326"/>
                <a:ext cx="3877438" cy="226803"/>
              </a:xfrm>
              <a:prstGeom prst="rect">
                <a:avLst/>
              </a:prstGeom>
              <a:blipFill>
                <a:blip r:embed="rId7"/>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1" name="Text 8"/>
              <p:cNvSpPr/>
              <p:nvPr/>
            </p:nvSpPr>
            <p:spPr>
              <a:xfrm>
                <a:off x="496186" y="3946599"/>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𝜆</m:t>
                    </m:r>
                  </m:oMath>
                </a14:m>
                <a:r>
                  <a:rPr lang="en-US" sz="1105" dirty="0">
                    <a:solidFill>
                      <a:srgbClr val="000000"/>
                    </a:solidFill>
                    <a:latin typeface="Roboto" pitchFamily="34" charset="0"/>
                    <a:ea typeface="Roboto" pitchFamily="34" charset="-122"/>
                    <a:cs typeface="Roboto" pitchFamily="34" charset="-120"/>
                  </a:rPr>
                  <a:t> is a scalar parameter</a:t>
                </a:r>
                <a:endParaRPr lang="en-US" sz="1105" dirty="0"/>
              </a:p>
            </p:txBody>
          </p:sp>
        </mc:Choice>
        <mc:Fallback xmlns="">
          <p:sp>
            <p:nvSpPr>
              <p:cNvPr id="11" name="Text 8"/>
              <p:cNvSpPr>
                <a:spLocks noRot="1" noChangeAspect="1" noMove="1" noResize="1" noEditPoints="1" noAdjustHandles="1" noChangeArrowheads="1" noChangeShapeType="1" noTextEdit="1"/>
              </p:cNvSpPr>
              <p:nvPr/>
            </p:nvSpPr>
            <p:spPr>
              <a:xfrm>
                <a:off x="496186" y="3946599"/>
                <a:ext cx="3877438" cy="226803"/>
              </a:xfrm>
              <a:prstGeom prst="rect">
                <a:avLst/>
              </a:prstGeom>
              <a:blipFill>
                <a:blip r:embed="rId8"/>
                <a:stretch>
                  <a:fillRect l="-2044" b="-31579"/>
                </a:stretch>
              </a:blipFill>
              <a:ln/>
            </p:spPr>
            <p:txBody>
              <a:bodyPr/>
              <a:lstStyle/>
              <a:p>
                <a:r>
                  <a:rPr lang="en-IE">
                    <a:noFill/>
                  </a:rPr>
                  <a:t> </a:t>
                </a:r>
              </a:p>
            </p:txBody>
          </p:sp>
        </mc:Fallback>
      </mc:AlternateContent>
      <p:pic>
        <p:nvPicPr>
          <p:cNvPr id="13" name="Picture 12">
            <a:extLst>
              <a:ext uri="{FF2B5EF4-FFF2-40B4-BE49-F238E27FC236}">
                <a16:creationId xmlns:a16="http://schemas.microsoft.com/office/drawing/2014/main" id="{80008ACB-63D8-B2EF-C2AC-2206B980E2B7}"/>
              </a:ext>
            </a:extLst>
          </p:cNvPr>
          <p:cNvPicPr>
            <a:picLocks noChangeAspect="1"/>
          </p:cNvPicPr>
          <p:nvPr/>
        </p:nvPicPr>
        <p:blipFill>
          <a:blip r:embed="rId9"/>
          <a:stretch>
            <a:fillRect/>
          </a:stretch>
        </p:blipFill>
        <p:spPr>
          <a:xfrm>
            <a:off x="4474678" y="1844099"/>
            <a:ext cx="3820160" cy="24993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391093"/>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Summary</a:t>
            </a:r>
            <a:endParaRPr lang="en-US" sz="2820" dirty="0"/>
          </a:p>
        </p:txBody>
      </p:sp>
      <p:sp>
        <p:nvSpPr>
          <p:cNvPr id="3" name="Text 1"/>
          <p:cNvSpPr/>
          <p:nvPr/>
        </p:nvSpPr>
        <p:spPr>
          <a:xfrm>
            <a:off x="428007" y="2060663"/>
            <a:ext cx="788339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Vectors possess both magnitude and direction. Scalars have magnitude only.</a:t>
            </a:r>
            <a:endParaRPr lang="en-US" sz="1105" dirty="0"/>
          </a:p>
        </p:txBody>
      </p:sp>
      <p:sp>
        <p:nvSpPr>
          <p:cNvPr id="4" name="Text 2"/>
          <p:cNvSpPr/>
          <p:nvPr/>
        </p:nvSpPr>
        <p:spPr>
          <a:xfrm>
            <a:off x="428007" y="2363971"/>
            <a:ext cx="788339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Vector operations include addition, subtraction, and scalar multiplication.</a:t>
            </a:r>
            <a:endParaRPr lang="en-US" sz="1105" dirty="0"/>
          </a:p>
        </p:txBody>
      </p:sp>
      <p:sp>
        <p:nvSpPr>
          <p:cNvPr id="5" name="Text 3"/>
          <p:cNvSpPr/>
          <p:nvPr/>
        </p:nvSpPr>
        <p:spPr>
          <a:xfrm>
            <a:off x="428007" y="2635053"/>
            <a:ext cx="788339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Unit vectors specify direction with a magnitude of 1.</a:t>
            </a:r>
            <a:endParaRPr lang="en-US" sz="1105" dirty="0"/>
          </a:p>
        </p:txBody>
      </p:sp>
      <p:sp>
        <p:nvSpPr>
          <p:cNvPr id="6" name="Text 4"/>
          <p:cNvSpPr/>
          <p:nvPr/>
        </p:nvSpPr>
        <p:spPr>
          <a:xfrm>
            <a:off x="428007" y="2938361"/>
            <a:ext cx="788339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The Scalar (Dot) Product results in a number and can be used to find angles between two vectors.</a:t>
            </a:r>
            <a:endParaRPr lang="en-US" sz="1105" dirty="0"/>
          </a:p>
        </p:txBody>
      </p:sp>
      <mc:AlternateContent xmlns:mc="http://schemas.openxmlformats.org/markup-compatibility/2006" xmlns:a14="http://schemas.microsoft.com/office/drawing/2010/main">
        <mc:Choice Requires="a14">
          <p:sp>
            <p:nvSpPr>
              <p:cNvPr id="7" name="Text 5"/>
              <p:cNvSpPr/>
              <p:nvPr/>
            </p:nvSpPr>
            <p:spPr>
              <a:xfrm>
                <a:off x="428007" y="3711536"/>
                <a:ext cx="8015270" cy="379813"/>
              </a:xfrm>
              <a:prstGeom prst="rect">
                <a:avLst/>
              </a:prstGeom>
              <a:noFill/>
              <a:ln/>
            </p:spPr>
            <p:txBody>
              <a:bodyPr wrap="square" lIns="0" tIns="0" rIns="0" bIns="0" rtlCol="0" anchor="ctr"/>
              <a:lstStyle/>
              <a:p>
                <a:pPr marL="171450" indent="-171450">
                  <a:lnSpc>
                    <a:spcPts val="1805"/>
                  </a:lnSpc>
                  <a:buSzPct val="150000"/>
                  <a:buFont typeface="Arial" panose="020B0604020202020204" pitchFamily="34" charset="0"/>
                  <a:buChar char="•"/>
                </a:pPr>
                <a:r>
                  <a:rPr lang="en-US" sz="1105" dirty="0">
                    <a:solidFill>
                      <a:srgbClr val="000000"/>
                    </a:solidFill>
                    <a:latin typeface="Roboto" pitchFamily="34" charset="0"/>
                    <a:ea typeface="Roboto" pitchFamily="34" charset="-122"/>
                    <a:cs typeface="Roboto" pitchFamily="34" charset="-120"/>
                  </a:rPr>
                  <a:t>  A 2D Vectors can be represented in polar form by finding its magnitude (length) and angle it makes to a reference axis:  </a:t>
                </a:r>
                <a14:m>
                  <m:oMath xmlns:m="http://schemas.openxmlformats.org/officeDocument/2006/math">
                    <m:r>
                      <a:rPr lang="en-US" sz="1200" b="1" i="1" dirty="0" smtClean="0">
                        <a:solidFill>
                          <a:srgbClr val="000000"/>
                        </a:solidFill>
                        <a:latin typeface="Cambria Math" panose="02040503050406030204" pitchFamily="18" charset="0"/>
                        <a:ea typeface="Heebo" pitchFamily="34" charset="-122"/>
                        <a:cs typeface="Heebo" pitchFamily="34" charset="-120"/>
                      </a:rPr>
                      <m:t>(</m:t>
                    </m:r>
                    <m:r>
                      <a:rPr lang="en-US" sz="1200" b="1" i="1" dirty="0" smtClean="0">
                        <a:solidFill>
                          <a:srgbClr val="000000"/>
                        </a:solidFill>
                        <a:latin typeface="Cambria Math" panose="02040503050406030204" pitchFamily="18" charset="0"/>
                        <a:ea typeface="Heebo" pitchFamily="34" charset="-122"/>
                        <a:cs typeface="Heebo" pitchFamily="34" charset="-120"/>
                      </a:rPr>
                      <m:t>𝒓</m:t>
                    </m:r>
                    <m:r>
                      <a:rPr lang="en-US" sz="1200" b="1" i="1" dirty="0" smtClean="0">
                        <a:solidFill>
                          <a:srgbClr val="000000"/>
                        </a:solidFill>
                        <a:latin typeface="Cambria Math" panose="02040503050406030204" pitchFamily="18" charset="0"/>
                        <a:ea typeface="Heebo" pitchFamily="34" charset="-122"/>
                        <a:cs typeface="Heebo" pitchFamily="34" charset="-120"/>
                      </a:rPr>
                      <m:t>, </m:t>
                    </m:r>
                    <m:r>
                      <a:rPr lang="en-US" sz="1200" b="1" i="1" dirty="0" smtClean="0">
                        <a:solidFill>
                          <a:srgbClr val="000000"/>
                        </a:solidFill>
                        <a:latin typeface="Cambria Math" panose="02040503050406030204" pitchFamily="18" charset="0"/>
                        <a:ea typeface="Heebo" pitchFamily="34" charset="-122"/>
                        <a:cs typeface="Heebo" pitchFamily="34" charset="-120"/>
                      </a:rPr>
                      <m:t>𝜽</m:t>
                    </m:r>
                    <m:r>
                      <a:rPr lang="en-US" sz="1200" b="1" i="1" dirty="0" smtClean="0">
                        <a:solidFill>
                          <a:srgbClr val="000000"/>
                        </a:solidFill>
                        <a:latin typeface="Cambria Math" panose="02040503050406030204" pitchFamily="18" charset="0"/>
                        <a:ea typeface="Heebo" pitchFamily="34" charset="-122"/>
                        <a:cs typeface="Heebo" pitchFamily="34" charset="-120"/>
                      </a:rPr>
                      <m:t>)   </m:t>
                    </m:r>
                  </m:oMath>
                </a14:m>
                <a:r>
                  <a:rPr lang="en-US" sz="1200" dirty="0">
                    <a:solidFill>
                      <a:srgbClr val="000000"/>
                    </a:solidFill>
                    <a:latin typeface="Heebo" pitchFamily="34" charset="0"/>
                    <a:ea typeface="Heebo" pitchFamily="34" charset="-122"/>
                    <a:cs typeface="Heebo" pitchFamily="34" charset="-120"/>
                  </a:rPr>
                  <a:t>or</a:t>
                </a:r>
                <a:r>
                  <a:rPr lang="en-US" sz="1200" b="1" dirty="0">
                    <a:solidFill>
                      <a:srgbClr val="000000"/>
                    </a:solidFill>
                    <a:latin typeface="Heebo" pitchFamily="34" charset="0"/>
                    <a:ea typeface="Heebo" pitchFamily="34" charset="-122"/>
                    <a:cs typeface="Heebo" pitchFamily="34" charset="-120"/>
                  </a:rPr>
                  <a:t>  </a:t>
                </a:r>
                <a14:m>
                  <m:oMath xmlns:m="http://schemas.openxmlformats.org/officeDocument/2006/math">
                    <m:r>
                      <a:rPr lang="en-US" sz="1200" b="1" i="1" dirty="0" smtClean="0">
                        <a:solidFill>
                          <a:srgbClr val="000000"/>
                        </a:solidFill>
                        <a:latin typeface="Cambria Math" panose="02040503050406030204" pitchFamily="18" charset="0"/>
                        <a:ea typeface="Heebo" pitchFamily="34" charset="-122"/>
                        <a:cs typeface="Heebo" pitchFamily="34" charset="-120"/>
                      </a:rPr>
                      <m:t>𝒓</m:t>
                    </m:r>
                    <m:r>
                      <a:rPr lang="en-GB" sz="1200" i="1" dirty="0">
                        <a:latin typeface="Cambria Math" panose="02040503050406030204" pitchFamily="18" charset="0"/>
                      </a:rPr>
                      <m:t>∠</m:t>
                    </m:r>
                    <m:r>
                      <a:rPr lang="en-US" sz="1100" b="1" i="1" dirty="0">
                        <a:solidFill>
                          <a:srgbClr val="000000"/>
                        </a:solidFill>
                        <a:latin typeface="Cambria Math" panose="02040503050406030204" pitchFamily="18" charset="0"/>
                        <a:ea typeface="Heebo" pitchFamily="34" charset="-122"/>
                        <a:cs typeface="Heebo" pitchFamily="34" charset="-120"/>
                      </a:rPr>
                      <m:t> </m:t>
                    </m:r>
                    <m:r>
                      <a:rPr lang="en-US" sz="1100" b="1" i="1" dirty="0">
                        <a:solidFill>
                          <a:srgbClr val="000000"/>
                        </a:solidFill>
                        <a:latin typeface="Cambria Math" panose="02040503050406030204" pitchFamily="18" charset="0"/>
                        <a:ea typeface="Heebo" pitchFamily="34" charset="-122"/>
                        <a:cs typeface="Heebo" pitchFamily="34" charset="-120"/>
                      </a:rPr>
                      <m:t>𝜽</m:t>
                    </m:r>
                  </m:oMath>
                </a14:m>
                <a:endParaRPr lang="en-US" sz="1105" dirty="0">
                  <a:solidFill>
                    <a:srgbClr val="000000"/>
                  </a:solidFill>
                  <a:latin typeface="Roboto" pitchFamily="34" charset="0"/>
                  <a:ea typeface="Roboto" pitchFamily="34" charset="-122"/>
                  <a:cs typeface="Roboto" pitchFamily="34" charset="-120"/>
                </a:endParaRPr>
              </a:p>
            </p:txBody>
          </p:sp>
        </mc:Choice>
        <mc:Fallback xmlns="">
          <p:sp>
            <p:nvSpPr>
              <p:cNvPr id="7" name="Text 5"/>
              <p:cNvSpPr>
                <a:spLocks noRot="1" noChangeAspect="1" noMove="1" noResize="1" noEditPoints="1" noAdjustHandles="1" noChangeArrowheads="1" noChangeShapeType="1" noTextEdit="1"/>
              </p:cNvSpPr>
              <p:nvPr/>
            </p:nvSpPr>
            <p:spPr>
              <a:xfrm>
                <a:off x="428007" y="3711536"/>
                <a:ext cx="8015270" cy="379813"/>
              </a:xfrm>
              <a:prstGeom prst="rect">
                <a:avLst/>
              </a:prstGeom>
              <a:blipFill>
                <a:blip r:embed="rId3"/>
                <a:stretch>
                  <a:fillRect l="-1521" t="-32258" b="-35484"/>
                </a:stretch>
              </a:blipFill>
              <a:ln/>
            </p:spPr>
            <p:txBody>
              <a:bodyPr/>
              <a:lstStyle/>
              <a:p>
                <a:r>
                  <a:rPr lang="en-IE">
                    <a:noFill/>
                  </a:rPr>
                  <a:t> </a:t>
                </a:r>
              </a:p>
            </p:txBody>
          </p:sp>
        </mc:Fallback>
      </mc:AlternateContent>
      <p:sp>
        <p:nvSpPr>
          <p:cNvPr id="8" name="Text 6"/>
          <p:cNvSpPr/>
          <p:nvPr/>
        </p:nvSpPr>
        <p:spPr>
          <a:xfrm>
            <a:off x="362071" y="4566022"/>
            <a:ext cx="788339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The vector equation of a line can be found using the position vector of any point on the line and its direction vector.</a:t>
            </a:r>
            <a:endParaRPr lang="en-US" sz="1105" dirty="0"/>
          </a:p>
        </p:txBody>
      </p:sp>
      <p:sp>
        <p:nvSpPr>
          <p:cNvPr id="11" name="TextBox 10">
            <a:extLst>
              <a:ext uri="{FF2B5EF4-FFF2-40B4-BE49-F238E27FC236}">
                <a16:creationId xmlns:a16="http://schemas.microsoft.com/office/drawing/2014/main" id="{F2DAE666-6F92-C347-C0DE-32AD200B4FB0}"/>
              </a:ext>
            </a:extLst>
          </p:cNvPr>
          <p:cNvSpPr txBox="1"/>
          <p:nvPr/>
        </p:nvSpPr>
        <p:spPr>
          <a:xfrm>
            <a:off x="296135" y="3180545"/>
            <a:ext cx="8015270" cy="533095"/>
          </a:xfrm>
          <a:prstGeom prst="rect">
            <a:avLst/>
          </a:prstGeom>
          <a:noFill/>
        </p:spPr>
        <p:txBody>
          <a:bodyPr wrap="square">
            <a:spAutoFit/>
          </a:bodyPr>
          <a:lstStyle/>
          <a:p>
            <a:pPr marL="254000" indent="-254000">
              <a:lnSpc>
                <a:spcPts val="1805"/>
              </a:lnSpc>
              <a:buSzPct val="100000"/>
              <a:buChar char="●"/>
            </a:pPr>
            <a:r>
              <a:rPr lang="en-US" sz="1100" dirty="0">
                <a:solidFill>
                  <a:srgbClr val="000000"/>
                </a:solidFill>
                <a:latin typeface="Roboto" pitchFamily="34" charset="0"/>
                <a:ea typeface="Roboto" pitchFamily="34" charset="-122"/>
                <a:cs typeface="Roboto" pitchFamily="34" charset="-120"/>
              </a:rPr>
              <a:t>The Vector (Cross) Product results in a new vector, perpendicular to the plane of the original vectors, and the magnitude of the cross product can be used to find the area of the parallelogram.</a:t>
            </a:r>
            <a:endParaRPr lang="en-US" sz="1100" dirty="0"/>
          </a:p>
        </p:txBody>
      </p:sp>
      <p:sp>
        <p:nvSpPr>
          <p:cNvPr id="10" name="TextBox 9">
            <a:extLst>
              <a:ext uri="{FF2B5EF4-FFF2-40B4-BE49-F238E27FC236}">
                <a16:creationId xmlns:a16="http://schemas.microsoft.com/office/drawing/2014/main" id="{7C78C44F-0ABA-4DDD-AE94-03BF7DFA0437}"/>
              </a:ext>
            </a:extLst>
          </p:cNvPr>
          <p:cNvSpPr txBox="1"/>
          <p:nvPr/>
        </p:nvSpPr>
        <p:spPr>
          <a:xfrm>
            <a:off x="296135" y="4129207"/>
            <a:ext cx="7572993" cy="430887"/>
          </a:xfrm>
          <a:prstGeom prst="rect">
            <a:avLst/>
          </a:prstGeom>
          <a:noFill/>
        </p:spPr>
        <p:txBody>
          <a:bodyPr wrap="square" rtlCol="0">
            <a:spAutoFit/>
          </a:bodyPr>
          <a:lstStyle/>
          <a:p>
            <a:pPr marL="171450" indent="-171450">
              <a:buSzPct val="150000"/>
              <a:buFont typeface="Arial" panose="020B0604020202020204" pitchFamily="34" charset="0"/>
              <a:buChar char="•"/>
            </a:pPr>
            <a:r>
              <a:rPr kumimoji="0" lang="en-GB" sz="11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rPr>
              <a:t>Waves of a fixed frequency can be represented by phasors giving the amplitude and phase. This  representation of waves as phasors mean </a:t>
            </a:r>
            <a:r>
              <a:rPr lang="en-GB" sz="1100" dirty="0">
                <a:latin typeface="Roboto" panose="02000000000000000000" pitchFamily="2" charset="0"/>
                <a:ea typeface="Roboto" panose="02000000000000000000" pitchFamily="2" charset="0"/>
              </a:rPr>
              <a:t>simple vector addition and algebra can be used.</a:t>
            </a:r>
            <a:endParaRPr lang="en-IE" sz="1100" dirty="0">
              <a:latin typeface="Roboto" panose="02000000000000000000" pitchFamily="2" charset="0"/>
              <a:ea typeface="Roboto" panose="02000000000000000000"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730</TotalTime>
  <Words>1326</Words>
  <Application>Microsoft Office PowerPoint</Application>
  <PresentationFormat>On-screen Show (16:9)</PresentationFormat>
  <Paragraphs>126</Paragraphs>
  <Slides>13</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vt:lpstr>
      <vt:lpstr>Calibri</vt:lpstr>
      <vt:lpstr>Calibri Light</vt:lpstr>
      <vt:lpstr>Cambria Math</vt:lpstr>
      <vt:lpstr>Heebo</vt:lpstr>
      <vt:lpstr>MTMI</vt:lpstr>
      <vt:lpstr>MTSYN</vt:lpstr>
      <vt:lpstr>Roboto</vt:lpstr>
      <vt:lpstr>Times-Bold</vt:lpstr>
      <vt:lpstr>Times-Roman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Vectors</dc:title>
  <dc:subject>PptxGenJS Presentation</dc:subject>
  <dc:creator>PptxGenJS</dc:creator>
  <cp:lastModifiedBy>Mary Attenborough</cp:lastModifiedBy>
  <cp:revision>30</cp:revision>
  <dcterms:created xsi:type="dcterms:W3CDTF">2025-09-17T07:48:59Z</dcterms:created>
  <dcterms:modified xsi:type="dcterms:W3CDTF">2026-10-01T15:52:17Z</dcterms:modified>
</cp:coreProperties>
</file>