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7" d="100"/>
          <a:sy n="117" d="100"/>
        </p:scale>
        <p:origin x="22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176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BE7833-DED3-6CDF-7EC6-AEB0FFEAE344}"/>
              </a:ext>
            </a:extLst>
          </p:cNvPr>
          <p:cNvSpPr txBox="1"/>
          <p:nvPr userDrawn="1"/>
        </p:nvSpPr>
        <p:spPr>
          <a:xfrm>
            <a:off x="3657597" y="4924460"/>
            <a:ext cx="5398936" cy="215444"/>
          </a:xfrm>
          <a:prstGeom prst="rect">
            <a:avLst/>
          </a:prstGeom>
          <a:noFill/>
        </p:spPr>
        <p:txBody>
          <a:bodyPr wrap="square" rtlCol="0">
            <a:spAutoFit/>
          </a:bodyPr>
          <a:lstStyle/>
          <a:p>
            <a:r>
              <a:rPr lang="en-GB" sz="800" i="1" dirty="0">
                <a:latin typeface="Roboto" panose="02000000000000000000" pitchFamily="2" charset="0"/>
                <a:ea typeface="Roboto" panose="02000000000000000000" pitchFamily="2" charset="0"/>
                <a:cs typeface="Roboto" panose="02000000000000000000" pitchFamily="2" charset="0"/>
              </a:rPr>
              <a:t>Attenborough M 2003 Mathematics for Electrical Engineering and Computing 7 Integration, pp.: 132-161, (</a:t>
            </a:r>
            <a:r>
              <a:rPr lang="en-GB" sz="800" i="1" dirty="0" err="1">
                <a:latin typeface="Roboto" panose="02000000000000000000" pitchFamily="2" charset="0"/>
                <a:ea typeface="Roboto" panose="02000000000000000000" pitchFamily="2" charset="0"/>
                <a:cs typeface="Roboto" panose="02000000000000000000" pitchFamily="2" charset="0"/>
              </a:rPr>
              <a:t>Newnes</a:t>
            </a:r>
            <a:r>
              <a:rPr lang="en-GB" sz="800" i="1" dirty="0">
                <a:latin typeface="Roboto" panose="02000000000000000000" pitchFamily="2" charset="0"/>
                <a:ea typeface="Roboto" panose="02000000000000000000" pitchFamily="2" charset="0"/>
                <a:cs typeface="Roboto" panose="02000000000000000000" pitchFamily="2" charset="0"/>
              </a:rPr>
              <a:t>)</a:t>
            </a:r>
            <a:endParaRPr lang="en-IE" sz="800" i="1" dirty="0">
              <a:latin typeface="Roboto" panose="02000000000000000000" pitchFamily="2" charset="0"/>
              <a:ea typeface="Roboto" panose="02000000000000000000" pitchFamily="2" charset="0"/>
              <a:cs typeface="Roboto" panose="02000000000000000000" pitchFamily="2"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emf"/><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7.png"/><Relationship Id="rId2" Type="http://schemas.openxmlformats.org/officeDocument/2006/relationships/notesSlide" Target="../notesSlides/notesSlide5.xml"/><Relationship Id="rId16"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11.emf"/><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41.png"/></Relationships>
</file>

<file path=ppt/slides/_rels/slide9.xml.rels><?xml version="1.0" encoding="UTF-8" standalone="yes"?>
<Relationships xmlns="http://schemas.openxmlformats.org/package/2006/relationships"><Relationship Id="rId8" Type="http://schemas.openxmlformats.org/officeDocument/2006/relationships/image" Target="../media/image32.jpg"/><Relationship Id="rId3" Type="http://schemas.openxmlformats.org/officeDocument/2006/relationships/image" Target="../media/image45.png"/><Relationship Id="rId7"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47.png"/><Relationship Id="rId4" Type="http://schemas.openxmlformats.org/officeDocument/2006/relationships/image" Target="../media/image46.png"/></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0.jpeg"/><Relationship Id="rId5" Type="http://schemas.openxmlformats.org/officeDocument/2006/relationships/image" Target="../media/image39.png"/><Relationship Id="rId4" Type="http://schemas.openxmlformats.org/officeDocument/2006/relationships/image" Target="../media/image36.emf"/></Relationships>
</file>

<file path=ppt/slides/_rels/slide1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2.jpeg"/><Relationship Id="rId5" Type="http://schemas.openxmlformats.org/officeDocument/2006/relationships/image" Target="../media/image41.emf"/><Relationship Id="rId4" Type="http://schemas.openxmlformats.org/officeDocument/2006/relationships/image" Target="../media/image63.png"/></Relationships>
</file>

<file path=ppt/slides/_rels/slide1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0" y="0"/>
            <a:ext cx="3429000" cy="5143500"/>
          </a:xfrm>
          <a:prstGeom prst="rect">
            <a:avLst/>
          </a:prstGeom>
        </p:spPr>
      </p:pic>
      <p:sp>
        <p:nvSpPr>
          <p:cNvPr id="4" name="Text 0"/>
          <p:cNvSpPr/>
          <p:nvPr/>
        </p:nvSpPr>
        <p:spPr>
          <a:xfrm>
            <a:off x="3925186" y="1595007"/>
            <a:ext cx="4722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Integration</a:t>
            </a:r>
            <a:endParaRPr lang="en-US" sz="2820" dirty="0"/>
          </a:p>
        </p:txBody>
      </p:sp>
      <p:pic>
        <p:nvPicPr>
          <p:cNvPr id="6" name="Picture 5">
            <a:extLst>
              <a:ext uri="{FF2B5EF4-FFF2-40B4-BE49-F238E27FC236}">
                <a16:creationId xmlns:a16="http://schemas.microsoft.com/office/drawing/2014/main" id="{756DCC3C-24A2-CFB1-F85D-5CB814FE934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625516" y="2199837"/>
            <a:ext cx="3834063" cy="255604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70C4CA30-F1A7-146C-42A2-629B0A24F0BC}"/>
              </a:ext>
            </a:extLst>
          </p:cNvPr>
          <p:cNvSpPr/>
          <p:nvPr/>
        </p:nvSpPr>
        <p:spPr>
          <a:xfrm>
            <a:off x="452471" y="2257858"/>
            <a:ext cx="8128000" cy="398786"/>
          </a:xfrm>
          <a:prstGeom prst="rect">
            <a:avLst/>
          </a:prstGeom>
          <a:solidFill>
            <a:schemeClr val="bg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E" sz="1100" dirty="0">
              <a:latin typeface="Roboto" panose="02000000000000000000" pitchFamily="2" charset="0"/>
              <a:ea typeface="Roboto" panose="02000000000000000000" pitchFamily="2" charset="0"/>
              <a:cs typeface="Roboto" panose="02000000000000000000" pitchFamily="2" charset="0"/>
            </a:endParaRPr>
          </a:p>
        </p:txBody>
      </p:sp>
      <mc:AlternateContent xmlns:mc="http://schemas.openxmlformats.org/markup-compatibility/2006" xmlns:a14="http://schemas.microsoft.com/office/drawing/2010/main">
        <mc:Choice Requires="a14">
          <p:sp>
            <p:nvSpPr>
              <p:cNvPr id="4" name="Shape 2"/>
              <p:cNvSpPr/>
              <p:nvPr/>
            </p:nvSpPr>
            <p:spPr>
              <a:xfrm>
                <a:off x="829002" y="2269298"/>
                <a:ext cx="1292653" cy="412627"/>
              </a:xfrm>
              <a:prstGeom prst="rect">
                <a:avLst/>
              </a:prstGeom>
              <a:solidFill>
                <a:schemeClr val="bg2">
                  <a:alpha val="20000"/>
                </a:schemeClr>
              </a:solidFill>
              <a:ln/>
            </p:spPr>
            <p:txBody>
              <a:bodyPr/>
              <a:lstStyle/>
              <a:p>
                <a:pPr/>
                <a14:m>
                  <m:oMathPara xmlns:m="http://schemas.openxmlformats.org/officeDocument/2006/math">
                    <m:oMathParaPr>
                      <m:jc m:val="centerGroup"/>
                    </m:oMathParaPr>
                    <m:oMath xmlns:m="http://schemas.openxmlformats.org/officeDocument/2006/math">
                      <m:sSup>
                        <m:sSupPr>
                          <m:ctrlPr>
                            <a:rPr lang="en-IE" b="0" i="1" dirty="0" smtClean="0">
                              <a:latin typeface="Cambria Math" panose="02040503050406030204" pitchFamily="18" charset="0"/>
                            </a:rPr>
                          </m:ctrlPr>
                        </m:sSupPr>
                        <m:e>
                          <m:r>
                            <a:rPr lang="en-GB" b="0" i="1" dirty="0" smtClean="0">
                              <a:latin typeface="Cambria Math" panose="02040503050406030204" pitchFamily="18" charset="0"/>
                            </a:rPr>
                            <m:t>𝑥</m:t>
                          </m:r>
                        </m:e>
                        <m:sup>
                          <m:r>
                            <a:rPr lang="en-GB" b="0" i="1" dirty="0" smtClean="0">
                              <a:latin typeface="Cambria Math" panose="02040503050406030204" pitchFamily="18" charset="0"/>
                            </a:rPr>
                            <m:t>2</m:t>
                          </m:r>
                        </m:sup>
                      </m:sSup>
                      <m:r>
                        <a:rPr lang="en-GB" b="0" i="1" dirty="0" smtClean="0">
                          <a:latin typeface="Cambria Math" panose="02040503050406030204" pitchFamily="18" charset="0"/>
                        </a:rPr>
                        <m:t>+</m:t>
                      </m:r>
                      <m:r>
                        <a:rPr lang="en-GB" b="0" i="1" dirty="0" smtClean="0">
                          <a:latin typeface="Cambria Math" panose="02040503050406030204" pitchFamily="18" charset="0"/>
                        </a:rPr>
                        <m:t>𝐶</m:t>
                      </m:r>
                    </m:oMath>
                  </m:oMathPara>
                </a14:m>
                <a:endParaRPr lang="en-IE" dirty="0"/>
              </a:p>
            </p:txBody>
          </p:sp>
        </mc:Choice>
        <mc:Fallback xmlns="">
          <p:sp>
            <p:nvSpPr>
              <p:cNvPr id="4" name="Shape 2"/>
              <p:cNvSpPr>
                <a:spLocks noRot="1" noChangeAspect="1" noMove="1" noResize="1" noEditPoints="1" noAdjustHandles="1" noChangeArrowheads="1" noChangeShapeType="1" noTextEdit="1"/>
              </p:cNvSpPr>
              <p:nvPr/>
            </p:nvSpPr>
            <p:spPr>
              <a:xfrm>
                <a:off x="829002" y="2269298"/>
                <a:ext cx="1292653" cy="412627"/>
              </a:xfrm>
              <a:prstGeom prst="rect">
                <a:avLst/>
              </a:prstGeom>
              <a:blipFill>
                <a:blip r:embed="rId3"/>
                <a:stretch>
                  <a:fillRect/>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38" name="Shape 2">
                <a:extLst>
                  <a:ext uri="{FF2B5EF4-FFF2-40B4-BE49-F238E27FC236}">
                    <a16:creationId xmlns:a16="http://schemas.microsoft.com/office/drawing/2014/main" id="{AB1D6E5F-F863-49A1-8B5A-6C310554D0A6}"/>
                  </a:ext>
                </a:extLst>
              </p:cNvPr>
              <p:cNvSpPr/>
              <p:nvPr/>
            </p:nvSpPr>
            <p:spPr>
              <a:xfrm>
                <a:off x="4973984" y="2261859"/>
                <a:ext cx="2504275" cy="412627"/>
              </a:xfrm>
              <a:prstGeom prst="rect">
                <a:avLst/>
              </a:prstGeom>
              <a:solidFill>
                <a:schemeClr val="bg2">
                  <a:alpha val="20000"/>
                </a:schemeClr>
              </a:solidFill>
              <a:ln/>
            </p:spPr>
            <p:txBody>
              <a:bodyPr/>
              <a:lstStyle/>
              <a:p>
                <a:pPr/>
                <a14:m>
                  <m:oMathPara xmlns:m="http://schemas.openxmlformats.org/officeDocument/2006/math">
                    <m:oMathParaPr>
                      <m:jc m:val="centerGroup"/>
                    </m:oMathParaPr>
                    <m:oMath xmlns:m="http://schemas.openxmlformats.org/officeDocument/2006/math">
                      <m:r>
                        <a:rPr lang="en-GB" b="0" i="1" dirty="0" smtClean="0">
                          <a:latin typeface="Cambria Math" panose="02040503050406030204" pitchFamily="18" charset="0"/>
                        </a:rPr>
                        <m:t>2</m:t>
                      </m:r>
                      <m:r>
                        <a:rPr lang="en-GB" b="0" i="1" dirty="0" smtClean="0">
                          <a:latin typeface="Cambria Math" panose="02040503050406030204" pitchFamily="18" charset="0"/>
                        </a:rPr>
                        <m:t>𝑥</m:t>
                      </m:r>
                    </m:oMath>
                  </m:oMathPara>
                </a14:m>
                <a:endParaRPr lang="en-IE" dirty="0"/>
              </a:p>
            </p:txBody>
          </p:sp>
        </mc:Choice>
        <mc:Fallback xmlns="">
          <p:sp>
            <p:nvSpPr>
              <p:cNvPr id="38" name="Shape 2">
                <a:extLst>
                  <a:ext uri="{FF2B5EF4-FFF2-40B4-BE49-F238E27FC236}">
                    <a16:creationId xmlns:a16="http://schemas.microsoft.com/office/drawing/2014/main" id="{AB1D6E5F-F863-49A1-8B5A-6C310554D0A6}"/>
                  </a:ext>
                </a:extLst>
              </p:cNvPr>
              <p:cNvSpPr>
                <a:spLocks noRot="1" noChangeAspect="1" noMove="1" noResize="1" noEditPoints="1" noAdjustHandles="1" noChangeArrowheads="1" noChangeShapeType="1" noTextEdit="1"/>
              </p:cNvSpPr>
              <p:nvPr/>
            </p:nvSpPr>
            <p:spPr>
              <a:xfrm>
                <a:off x="4973984" y="2261859"/>
                <a:ext cx="2504275" cy="412627"/>
              </a:xfrm>
              <a:prstGeom prst="rect">
                <a:avLst/>
              </a:prstGeom>
              <a:blipFill>
                <a:blip r:embed="rId4"/>
                <a:stretch>
                  <a:fillRect/>
                </a:stretch>
              </a:blipFill>
              <a:ln/>
            </p:spPr>
            <p:txBody>
              <a:bodyPr/>
              <a:lstStyle/>
              <a:p>
                <a:r>
                  <a:rPr lang="en-IE">
                    <a:noFill/>
                  </a:rPr>
                  <a:t> </a:t>
                </a:r>
              </a:p>
            </p:txBody>
          </p:sp>
        </mc:Fallback>
      </mc:AlternateContent>
      <p:sp>
        <p:nvSpPr>
          <p:cNvPr id="35" name="Shape 1">
            <a:extLst>
              <a:ext uri="{FF2B5EF4-FFF2-40B4-BE49-F238E27FC236}">
                <a16:creationId xmlns:a16="http://schemas.microsoft.com/office/drawing/2014/main" id="{9555C2A5-69C6-93B4-93CD-BB71267160E1}"/>
              </a:ext>
            </a:extLst>
          </p:cNvPr>
          <p:cNvSpPr/>
          <p:nvPr/>
        </p:nvSpPr>
        <p:spPr>
          <a:xfrm>
            <a:off x="444595" y="2656307"/>
            <a:ext cx="8135876" cy="462046"/>
          </a:xfrm>
          <a:prstGeom prst="rect">
            <a:avLst/>
          </a:prstGeom>
          <a:solidFill>
            <a:schemeClr val="bg2">
              <a:lumMod val="75000"/>
              <a:alpha val="20000"/>
            </a:schemeClr>
          </a:solidFill>
          <a:ln/>
        </p:spPr>
        <p:txBody>
          <a:bodyPr/>
          <a:lstStyle/>
          <a:p>
            <a:endParaRPr lang="en-IE" dirty="0"/>
          </a:p>
        </p:txBody>
      </p:sp>
      <p:sp>
        <p:nvSpPr>
          <p:cNvPr id="3" name="Shape 1"/>
          <p:cNvSpPr/>
          <p:nvPr/>
        </p:nvSpPr>
        <p:spPr>
          <a:xfrm>
            <a:off x="452471" y="1605215"/>
            <a:ext cx="8135876" cy="660474"/>
          </a:xfrm>
          <a:prstGeom prst="rect">
            <a:avLst/>
          </a:prstGeom>
          <a:solidFill>
            <a:srgbClr val="CDCDCD">
              <a:alpha val="20000"/>
            </a:srgbClr>
          </a:solidFill>
          <a:ln/>
        </p:spPr>
        <p:txBody>
          <a:bodyPr/>
          <a:lstStyle/>
          <a:p>
            <a:endParaRPr lang="en-IE" dirty="0"/>
          </a:p>
        </p:txBody>
      </p:sp>
      <p:sp>
        <p:nvSpPr>
          <p:cNvPr id="6" name="Text 4"/>
          <p:cNvSpPr/>
          <p:nvPr/>
        </p:nvSpPr>
        <p:spPr>
          <a:xfrm>
            <a:off x="524806" y="293088"/>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What is Integration?</a:t>
            </a:r>
            <a:endParaRPr lang="en-US" sz="2820" dirty="0"/>
          </a:p>
        </p:txBody>
      </p:sp>
      <p:sp>
        <p:nvSpPr>
          <p:cNvPr id="7" name="Text 5"/>
          <p:cNvSpPr/>
          <p:nvPr/>
        </p:nvSpPr>
        <p:spPr>
          <a:xfrm>
            <a:off x="508764" y="826694"/>
            <a:ext cx="8151628" cy="680410"/>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Integration is the inverse process of differentiation. If we know the rate of change of a quantity (its derivative), integration allows us to find the original quantity. For example, while velocity is the derivative of distance with respect to time, distance is the integral of velocity with respect to time.</a:t>
            </a:r>
            <a:endParaRPr lang="en-US" sz="1105" dirty="0"/>
          </a:p>
        </p:txBody>
      </p:sp>
      <p:sp>
        <p:nvSpPr>
          <p:cNvPr id="12" name="Text 10"/>
          <p:cNvSpPr/>
          <p:nvPr/>
        </p:nvSpPr>
        <p:spPr>
          <a:xfrm>
            <a:off x="3947450" y="1661188"/>
            <a:ext cx="404517" cy="226803"/>
          </a:xfrm>
          <a:prstGeom prst="rect">
            <a:avLst/>
          </a:prstGeom>
          <a:noFill/>
          <a:ln/>
        </p:spPr>
        <p:txBody>
          <a:bodyPr wrap="square" lIns="0" tIns="0" rIns="0" bIns="0" rtlCol="0" anchor="ctr"/>
          <a:lstStyle/>
          <a:p>
            <a:pPr marL="0" indent="0">
              <a:lnSpc>
                <a:spcPts val="1805"/>
              </a:lnSpc>
              <a:buNone/>
            </a:pPr>
            <a:endParaRPr lang="en-US" sz="1105" dirty="0"/>
          </a:p>
        </p:txBody>
      </p:sp>
      <p:sp>
        <p:nvSpPr>
          <p:cNvPr id="13" name="Text 11"/>
          <p:cNvSpPr/>
          <p:nvPr/>
        </p:nvSpPr>
        <p:spPr>
          <a:xfrm>
            <a:off x="5846362" y="1692835"/>
            <a:ext cx="759521" cy="22680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Derivative</a:t>
            </a:r>
            <a:endParaRPr lang="en-US" sz="1105" dirty="0"/>
          </a:p>
        </p:txBody>
      </p:sp>
      <p:sp>
        <p:nvSpPr>
          <p:cNvPr id="17" name="Text 15"/>
          <p:cNvSpPr/>
          <p:nvPr/>
        </p:nvSpPr>
        <p:spPr>
          <a:xfrm>
            <a:off x="560355" y="3476987"/>
            <a:ext cx="8151628" cy="22680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These can be written as:  </a:t>
            </a:r>
            <a:endParaRPr lang="en-US" sz="1105" dirty="0"/>
          </a:p>
        </p:txBody>
      </p:sp>
      <p:sp>
        <p:nvSpPr>
          <p:cNvPr id="18" name="TextBox 17">
            <a:extLst>
              <a:ext uri="{FF2B5EF4-FFF2-40B4-BE49-F238E27FC236}">
                <a16:creationId xmlns:a16="http://schemas.microsoft.com/office/drawing/2014/main" id="{BE123F81-2B68-B666-CE66-613A29A900C8}"/>
              </a:ext>
            </a:extLst>
          </p:cNvPr>
          <p:cNvSpPr txBox="1"/>
          <p:nvPr/>
        </p:nvSpPr>
        <p:spPr>
          <a:xfrm>
            <a:off x="1023229" y="1637613"/>
            <a:ext cx="1163054" cy="261610"/>
          </a:xfrm>
          <a:prstGeom prst="rect">
            <a:avLst/>
          </a:prstGeom>
          <a:noFill/>
        </p:spPr>
        <p:txBody>
          <a:bodyPr wrap="square" rtlCol="0">
            <a:spAutoFit/>
          </a:bodyPr>
          <a:lstStyle/>
          <a:p>
            <a:r>
              <a:rPr lang="en-GB" sz="1100" dirty="0">
                <a:latin typeface="Roboto" panose="02000000000000000000" pitchFamily="2" charset="0"/>
                <a:ea typeface="Roboto" panose="02000000000000000000" pitchFamily="2" charset="0"/>
                <a:cs typeface="Roboto" panose="02000000000000000000" pitchFamily="2" charset="0"/>
              </a:rPr>
              <a:t>Function</a:t>
            </a:r>
            <a:endParaRPr lang="en-IE" sz="1100" dirty="0">
              <a:latin typeface="Roboto" panose="02000000000000000000" pitchFamily="2" charset="0"/>
              <a:ea typeface="Roboto" panose="02000000000000000000" pitchFamily="2" charset="0"/>
              <a:cs typeface="Roboto" panose="02000000000000000000" pitchFamily="2" charset="0"/>
            </a:endParaRPr>
          </a:p>
        </p:txBody>
      </p:sp>
      <p:sp>
        <p:nvSpPr>
          <p:cNvPr id="19" name="TextBox 18">
            <a:extLst>
              <a:ext uri="{FF2B5EF4-FFF2-40B4-BE49-F238E27FC236}">
                <a16:creationId xmlns:a16="http://schemas.microsoft.com/office/drawing/2014/main" id="{DDE7F2E1-780A-7F33-1382-B0DE68BE2878}"/>
              </a:ext>
            </a:extLst>
          </p:cNvPr>
          <p:cNvSpPr txBox="1"/>
          <p:nvPr/>
        </p:nvSpPr>
        <p:spPr>
          <a:xfrm>
            <a:off x="1031105" y="1901366"/>
            <a:ext cx="1355559" cy="261610"/>
          </a:xfrm>
          <a:prstGeom prst="rect">
            <a:avLst/>
          </a:prstGeom>
          <a:noFill/>
        </p:spPr>
        <p:txBody>
          <a:bodyPr wrap="square" rtlCol="0">
            <a:spAutoFit/>
          </a:bodyPr>
          <a:lstStyle/>
          <a:p>
            <a:r>
              <a:rPr lang="en-US" sz="1100" dirty="0">
                <a:solidFill>
                  <a:srgbClr val="000000"/>
                </a:solidFill>
                <a:latin typeface="Roboto" pitchFamily="34" charset="0"/>
                <a:ea typeface="Roboto" pitchFamily="34" charset="-122"/>
                <a:cs typeface="Roboto" pitchFamily="34" charset="-120"/>
              </a:rPr>
              <a:t>Integral</a:t>
            </a:r>
            <a:endParaRPr lang="en-IE" sz="1100" dirty="0"/>
          </a:p>
        </p:txBody>
      </p:sp>
      <p:sp>
        <p:nvSpPr>
          <p:cNvPr id="21" name="TextBox 20">
            <a:extLst>
              <a:ext uri="{FF2B5EF4-FFF2-40B4-BE49-F238E27FC236}">
                <a16:creationId xmlns:a16="http://schemas.microsoft.com/office/drawing/2014/main" id="{D9B59FBA-45C8-209C-518D-039442E7567B}"/>
              </a:ext>
            </a:extLst>
          </p:cNvPr>
          <p:cNvSpPr txBox="1"/>
          <p:nvPr/>
        </p:nvSpPr>
        <p:spPr>
          <a:xfrm>
            <a:off x="5770141" y="1947436"/>
            <a:ext cx="1163054" cy="261610"/>
          </a:xfrm>
          <a:prstGeom prst="rect">
            <a:avLst/>
          </a:prstGeom>
          <a:noFill/>
        </p:spPr>
        <p:txBody>
          <a:bodyPr wrap="square" rtlCol="0">
            <a:spAutoFit/>
          </a:bodyPr>
          <a:lstStyle/>
          <a:p>
            <a:r>
              <a:rPr lang="en-GB" sz="1100" dirty="0">
                <a:latin typeface="Roboto" panose="02000000000000000000" pitchFamily="2" charset="0"/>
                <a:ea typeface="Roboto" panose="02000000000000000000" pitchFamily="2" charset="0"/>
                <a:cs typeface="Roboto" panose="02000000000000000000" pitchFamily="2" charset="0"/>
              </a:rPr>
              <a:t>Function</a:t>
            </a:r>
            <a:endParaRPr lang="en-IE" sz="1100" dirty="0">
              <a:latin typeface="Roboto" panose="02000000000000000000" pitchFamily="2" charset="0"/>
              <a:ea typeface="Roboto" panose="02000000000000000000" pitchFamily="2" charset="0"/>
              <a:cs typeface="Roboto" panose="02000000000000000000" pitchFamily="2" charset="0"/>
            </a:endParaRPr>
          </a:p>
        </p:txBody>
      </p:sp>
      <p:sp>
        <p:nvSpPr>
          <p:cNvPr id="23" name="Text 10">
            <a:extLst>
              <a:ext uri="{FF2B5EF4-FFF2-40B4-BE49-F238E27FC236}">
                <a16:creationId xmlns:a16="http://schemas.microsoft.com/office/drawing/2014/main" id="{EA149CCC-4EFA-CCFA-E656-D21D420A3C48}"/>
              </a:ext>
            </a:extLst>
          </p:cNvPr>
          <p:cNvSpPr/>
          <p:nvPr/>
        </p:nvSpPr>
        <p:spPr>
          <a:xfrm>
            <a:off x="4099850" y="1813588"/>
            <a:ext cx="404517" cy="226803"/>
          </a:xfrm>
          <a:prstGeom prst="rect">
            <a:avLst/>
          </a:prstGeom>
          <a:noFill/>
          <a:ln/>
        </p:spPr>
        <p:txBody>
          <a:bodyPr wrap="square" lIns="0" tIns="0" rIns="0" bIns="0" rtlCol="0" anchor="ctr"/>
          <a:lstStyle/>
          <a:p>
            <a:pPr marL="0" indent="0">
              <a:lnSpc>
                <a:spcPts val="1805"/>
              </a:lnSpc>
              <a:buNone/>
            </a:pPr>
            <a:endParaRPr lang="en-US" sz="1105" dirty="0"/>
          </a:p>
        </p:txBody>
      </p:sp>
      <p:sp>
        <p:nvSpPr>
          <p:cNvPr id="24" name="Arrow: Right 23">
            <a:extLst>
              <a:ext uri="{FF2B5EF4-FFF2-40B4-BE49-F238E27FC236}">
                <a16:creationId xmlns:a16="http://schemas.microsoft.com/office/drawing/2014/main" id="{0777BCBE-C0C1-CA45-1FF9-6F99267B8460}"/>
              </a:ext>
            </a:extLst>
          </p:cNvPr>
          <p:cNvSpPr/>
          <p:nvPr/>
        </p:nvSpPr>
        <p:spPr>
          <a:xfrm>
            <a:off x="4137677" y="1755729"/>
            <a:ext cx="290490" cy="8522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26" name="Picture 25">
            <a:extLst>
              <a:ext uri="{FF2B5EF4-FFF2-40B4-BE49-F238E27FC236}">
                <a16:creationId xmlns:a16="http://schemas.microsoft.com/office/drawing/2014/main" id="{539AEEAA-9B37-B621-6B0C-59F387D8B730}"/>
              </a:ext>
            </a:extLst>
          </p:cNvPr>
          <p:cNvPicPr>
            <a:picLocks noChangeAspect="1"/>
          </p:cNvPicPr>
          <p:nvPr/>
        </p:nvPicPr>
        <p:blipFill>
          <a:blip r:embed="rId5"/>
          <a:stretch>
            <a:fillRect/>
          </a:stretch>
        </p:blipFill>
        <p:spPr>
          <a:xfrm>
            <a:off x="2105538" y="3382002"/>
            <a:ext cx="4958080" cy="955040"/>
          </a:xfrm>
          <a:prstGeom prst="rect">
            <a:avLst/>
          </a:prstGeom>
        </p:spPr>
      </p:pic>
      <p:sp>
        <p:nvSpPr>
          <p:cNvPr id="27" name="Arrow: Left 26">
            <a:extLst>
              <a:ext uri="{FF2B5EF4-FFF2-40B4-BE49-F238E27FC236}">
                <a16:creationId xmlns:a16="http://schemas.microsoft.com/office/drawing/2014/main" id="{A998B188-9D48-58E2-262A-9C7B021327A4}"/>
              </a:ext>
            </a:extLst>
          </p:cNvPr>
          <p:cNvSpPr/>
          <p:nvPr/>
        </p:nvSpPr>
        <p:spPr>
          <a:xfrm>
            <a:off x="4149708" y="2061203"/>
            <a:ext cx="290490" cy="78214"/>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mc:AlternateContent xmlns:mc="http://schemas.openxmlformats.org/markup-compatibility/2006" xmlns:a14="http://schemas.microsoft.com/office/drawing/2010/main">
        <mc:Choice Requires="a14">
          <p:sp>
            <p:nvSpPr>
              <p:cNvPr id="28" name="Shape 1">
                <a:extLst>
                  <a:ext uri="{FF2B5EF4-FFF2-40B4-BE49-F238E27FC236}">
                    <a16:creationId xmlns:a16="http://schemas.microsoft.com/office/drawing/2014/main" id="{8A4F32DE-05AA-692A-6BB3-F6AC1BA188F5}"/>
                  </a:ext>
                </a:extLst>
              </p:cNvPr>
              <p:cNvSpPr/>
              <p:nvPr/>
            </p:nvSpPr>
            <p:spPr>
              <a:xfrm>
                <a:off x="866530" y="2707544"/>
                <a:ext cx="1292654" cy="300811"/>
              </a:xfrm>
              <a:prstGeom prst="rect">
                <a:avLst/>
              </a:prstGeom>
              <a:solidFill>
                <a:schemeClr val="bg1">
                  <a:lumMod val="95000"/>
                  <a:alpha val="20000"/>
                </a:schemeClr>
              </a:solidFill>
              <a:ln/>
            </p:spPr>
            <p:txBody>
              <a:bodyPr/>
              <a:lstStyle/>
              <a:p>
                <a:pPr/>
                <a14:m>
                  <m:oMathPara xmlns:m="http://schemas.openxmlformats.org/officeDocument/2006/math">
                    <m:oMathParaPr>
                      <m:jc m:val="centerGroup"/>
                    </m:oMathParaPr>
                    <m:oMath xmlns:m="http://schemas.openxmlformats.org/officeDocument/2006/math">
                      <m:func>
                        <m:funcPr>
                          <m:ctrlPr>
                            <a:rPr lang="en-GB" b="0" i="1" smtClean="0">
                              <a:latin typeface="Cambria Math" panose="02040503050406030204" pitchFamily="18" charset="0"/>
                            </a:rPr>
                          </m:ctrlPr>
                        </m:funcPr>
                        <m:fName>
                          <m:r>
                            <m:rPr>
                              <m:sty m:val="p"/>
                            </m:rPr>
                            <a:rPr lang="en-GB" b="0" i="0" smtClean="0">
                              <a:latin typeface="Cambria Math" panose="02040503050406030204" pitchFamily="18" charset="0"/>
                            </a:rPr>
                            <m:t>sin</m:t>
                          </m:r>
                        </m:fName>
                        <m:e>
                          <m:d>
                            <m:dPr>
                              <m:ctrlPr>
                                <a:rPr lang="en-GB" b="0" i="1" smtClean="0">
                                  <a:latin typeface="Cambria Math" panose="02040503050406030204" pitchFamily="18" charset="0"/>
                                </a:rPr>
                              </m:ctrlPr>
                            </m:dPr>
                            <m:e>
                              <m:r>
                                <a:rPr lang="en-GB" b="0" i="1" smtClean="0">
                                  <a:latin typeface="Cambria Math" panose="02040503050406030204" pitchFamily="18" charset="0"/>
                                </a:rPr>
                                <m:t>𝑥</m:t>
                              </m:r>
                            </m:e>
                          </m:d>
                        </m:e>
                      </m:func>
                      <m:r>
                        <a:rPr lang="en-GB" b="0" i="1" smtClean="0">
                          <a:latin typeface="Cambria Math" panose="02040503050406030204" pitchFamily="18" charset="0"/>
                        </a:rPr>
                        <m:t>+</m:t>
                      </m:r>
                      <m:r>
                        <a:rPr lang="en-GB" b="0" i="1" smtClean="0">
                          <a:latin typeface="Cambria Math" panose="02040503050406030204" pitchFamily="18" charset="0"/>
                        </a:rPr>
                        <m:t>𝐶</m:t>
                      </m:r>
                    </m:oMath>
                  </m:oMathPara>
                </a14:m>
                <a:endParaRPr lang="en-IE" dirty="0"/>
              </a:p>
            </p:txBody>
          </p:sp>
        </mc:Choice>
        <mc:Fallback xmlns="">
          <p:sp>
            <p:nvSpPr>
              <p:cNvPr id="28" name="Shape 1">
                <a:extLst>
                  <a:ext uri="{FF2B5EF4-FFF2-40B4-BE49-F238E27FC236}">
                    <a16:creationId xmlns:a16="http://schemas.microsoft.com/office/drawing/2014/main" id="{8A4F32DE-05AA-692A-6BB3-F6AC1BA188F5}"/>
                  </a:ext>
                </a:extLst>
              </p:cNvPr>
              <p:cNvSpPr>
                <a:spLocks noRot="1" noChangeAspect="1" noMove="1" noResize="1" noEditPoints="1" noAdjustHandles="1" noChangeArrowheads="1" noChangeShapeType="1" noTextEdit="1"/>
              </p:cNvSpPr>
              <p:nvPr/>
            </p:nvSpPr>
            <p:spPr>
              <a:xfrm>
                <a:off x="866530" y="2707544"/>
                <a:ext cx="1292654" cy="300811"/>
              </a:xfrm>
              <a:prstGeom prst="rect">
                <a:avLst/>
              </a:prstGeom>
              <a:blipFill>
                <a:blip r:embed="rId6"/>
                <a:stretch>
                  <a:fillRect b="-14286"/>
                </a:stretch>
              </a:blipFill>
              <a:ln/>
            </p:spPr>
            <p:txBody>
              <a:bodyPr/>
              <a:lstStyle/>
              <a:p>
                <a:r>
                  <a:rPr lang="en-IE">
                    <a:noFill/>
                  </a:rPr>
                  <a:t> </a:t>
                </a:r>
              </a:p>
            </p:txBody>
          </p:sp>
        </mc:Fallback>
      </mc:AlternateContent>
      <p:pic>
        <p:nvPicPr>
          <p:cNvPr id="32" name="Picture 31">
            <a:extLst>
              <a:ext uri="{FF2B5EF4-FFF2-40B4-BE49-F238E27FC236}">
                <a16:creationId xmlns:a16="http://schemas.microsoft.com/office/drawing/2014/main" id="{2F6806D7-B608-061E-7763-4E796AA2F9FB}"/>
              </a:ext>
            </a:extLst>
          </p:cNvPr>
          <p:cNvPicPr>
            <a:picLocks noChangeAspect="1"/>
          </p:cNvPicPr>
          <p:nvPr/>
        </p:nvPicPr>
        <p:blipFill>
          <a:blip r:embed="rId7"/>
          <a:stretch>
            <a:fillRect/>
          </a:stretch>
        </p:blipFill>
        <p:spPr>
          <a:xfrm>
            <a:off x="1410380" y="4109300"/>
            <a:ext cx="6380480" cy="812800"/>
          </a:xfrm>
          <a:prstGeom prst="rect">
            <a:avLst/>
          </a:prstGeom>
        </p:spPr>
      </p:pic>
      <mc:AlternateContent xmlns:mc="http://schemas.openxmlformats.org/markup-compatibility/2006" xmlns:a14="http://schemas.microsoft.com/office/drawing/2010/main">
        <mc:Choice Requires="a14">
          <p:sp>
            <p:nvSpPr>
              <p:cNvPr id="37" name="Shape 1">
                <a:extLst>
                  <a:ext uri="{FF2B5EF4-FFF2-40B4-BE49-F238E27FC236}">
                    <a16:creationId xmlns:a16="http://schemas.microsoft.com/office/drawing/2014/main" id="{A2705EC8-A1AA-00E2-9C13-92B0475B1A3B}"/>
                  </a:ext>
                </a:extLst>
              </p:cNvPr>
              <p:cNvSpPr/>
              <p:nvPr/>
            </p:nvSpPr>
            <p:spPr>
              <a:xfrm>
                <a:off x="5579794" y="2739707"/>
                <a:ext cx="1292654" cy="300811"/>
              </a:xfrm>
              <a:prstGeom prst="rect">
                <a:avLst/>
              </a:prstGeom>
              <a:solidFill>
                <a:schemeClr val="bg1">
                  <a:lumMod val="95000"/>
                  <a:alpha val="20000"/>
                </a:schemeClr>
              </a:solidFill>
              <a:ln/>
            </p:spPr>
            <p:txBody>
              <a:bodyPr/>
              <a:lstStyle/>
              <a:p>
                <a:pPr/>
                <a14:m>
                  <m:oMathPara xmlns:m="http://schemas.openxmlformats.org/officeDocument/2006/math">
                    <m:oMathParaPr>
                      <m:jc m:val="centerGroup"/>
                    </m:oMathParaPr>
                    <m:oMath xmlns:m="http://schemas.openxmlformats.org/officeDocument/2006/math">
                      <m:r>
                        <m:rPr>
                          <m:sty m:val="p"/>
                        </m:rPr>
                        <a:rPr lang="en-GB" b="0" i="0" smtClean="0">
                          <a:latin typeface="Cambria Math" panose="02040503050406030204" pitchFamily="18" charset="0"/>
                        </a:rPr>
                        <m:t>cos</m:t>
                      </m:r>
                      <m:r>
                        <a:rPr lang="en-GB" b="0" i="1" smtClean="0">
                          <a:latin typeface="Cambria Math" panose="02040503050406030204" pitchFamily="18" charset="0"/>
                        </a:rPr>
                        <m:t>⁡(</m:t>
                      </m:r>
                      <m:r>
                        <a:rPr lang="en-GB" b="0" i="1" smtClean="0">
                          <a:latin typeface="Cambria Math" panose="02040503050406030204" pitchFamily="18" charset="0"/>
                        </a:rPr>
                        <m:t>𝑥</m:t>
                      </m:r>
                      <m:r>
                        <a:rPr lang="en-GB" b="0" i="1" smtClean="0">
                          <a:latin typeface="Cambria Math" panose="02040503050406030204" pitchFamily="18" charset="0"/>
                        </a:rPr>
                        <m:t>)</m:t>
                      </m:r>
                    </m:oMath>
                  </m:oMathPara>
                </a14:m>
                <a:endParaRPr lang="en-IE" dirty="0"/>
              </a:p>
            </p:txBody>
          </p:sp>
        </mc:Choice>
        <mc:Fallback xmlns="">
          <p:sp>
            <p:nvSpPr>
              <p:cNvPr id="37" name="Shape 1">
                <a:extLst>
                  <a:ext uri="{FF2B5EF4-FFF2-40B4-BE49-F238E27FC236}">
                    <a16:creationId xmlns:a16="http://schemas.microsoft.com/office/drawing/2014/main" id="{A2705EC8-A1AA-00E2-9C13-92B0475B1A3B}"/>
                  </a:ext>
                </a:extLst>
              </p:cNvPr>
              <p:cNvSpPr>
                <a:spLocks noRot="1" noChangeAspect="1" noMove="1" noResize="1" noEditPoints="1" noAdjustHandles="1" noChangeArrowheads="1" noChangeShapeType="1" noTextEdit="1"/>
              </p:cNvSpPr>
              <p:nvPr/>
            </p:nvSpPr>
            <p:spPr>
              <a:xfrm>
                <a:off x="5579794" y="2739707"/>
                <a:ext cx="1292654" cy="300811"/>
              </a:xfrm>
              <a:prstGeom prst="rect">
                <a:avLst/>
              </a:prstGeom>
              <a:blipFill>
                <a:blip r:embed="rId8"/>
                <a:stretch>
                  <a:fillRect b="-38000"/>
                </a:stretch>
              </a:blipFill>
              <a:ln/>
            </p:spPr>
            <p:txBody>
              <a:bodyPr/>
              <a:lstStyle/>
              <a:p>
                <a:r>
                  <a:rPr lang="en-IE">
                    <a:noFill/>
                  </a:rPr>
                  <a:t> </a:t>
                </a:r>
              </a:p>
            </p:txBody>
          </p:sp>
        </mc:Fallback>
      </mc:AlternateContent>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3" name="Text 0"/>
          <p:cNvSpPr/>
          <p:nvPr/>
        </p:nvSpPr>
        <p:spPr>
          <a:xfrm>
            <a:off x="496186" y="389860"/>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Two Key Challenges in Integration</a:t>
            </a:r>
            <a:endParaRPr lang="en-US" sz="2820" dirty="0"/>
          </a:p>
        </p:txBody>
      </p:sp>
      <p:sp>
        <p:nvSpPr>
          <p:cNvPr id="4" name="Text 1"/>
          <p:cNvSpPr/>
          <p:nvPr/>
        </p:nvSpPr>
        <p:spPr>
          <a:xfrm>
            <a:off x="496186" y="1173027"/>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1. The Constant of Integration</a:t>
            </a:r>
            <a:endParaRPr lang="en-US" sz="1410" dirty="0"/>
          </a:p>
        </p:txBody>
      </p:sp>
      <mc:AlternateContent xmlns:mc="http://schemas.openxmlformats.org/markup-compatibility/2006" xmlns:a14="http://schemas.microsoft.com/office/drawing/2010/main">
        <mc:Choice Requires="a14">
          <p:sp>
            <p:nvSpPr>
              <p:cNvPr id="5" name="Text 2"/>
              <p:cNvSpPr/>
              <p:nvPr/>
            </p:nvSpPr>
            <p:spPr>
              <a:xfrm>
                <a:off x="496186" y="1522031"/>
                <a:ext cx="3877438" cy="1134016"/>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The derivative of any constant is zero. This means functions (like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²+1</m:t>
                    </m:r>
                  </m:oMath>
                </a14:m>
                <a:r>
                  <a:rPr lang="en-US" sz="1105" dirty="0">
                    <a:solidFill>
                      <a:srgbClr val="000000"/>
                    </a:solidFill>
                    <a:latin typeface="Roboto" pitchFamily="34" charset="0"/>
                    <a:ea typeface="Roboto" pitchFamily="34" charset="-122"/>
                    <a:cs typeface="Roboto" pitchFamily="34" charset="-120"/>
                  </a:rPr>
                  <a:t>,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²−2</m:t>
                    </m:r>
                  </m:oMath>
                </a14:m>
                <a:r>
                  <a:rPr lang="en-US" sz="1105" dirty="0">
                    <a:solidFill>
                      <a:srgbClr val="000000"/>
                    </a:solidFill>
                    <a:latin typeface="Roboto" pitchFamily="34" charset="0"/>
                    <a:ea typeface="Roboto" pitchFamily="34" charset="-122"/>
                    <a:cs typeface="Roboto" pitchFamily="34" charset="-120"/>
                  </a:rPr>
                  <a:t>,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²+1000</m:t>
                    </m:r>
                  </m:oMath>
                </a14:m>
                <a:r>
                  <a:rPr lang="en-US" sz="1105" dirty="0">
                    <a:solidFill>
                      <a:srgbClr val="000000"/>
                    </a:solidFill>
                    <a:latin typeface="Roboto" pitchFamily="34" charset="0"/>
                    <a:ea typeface="Roboto" pitchFamily="34" charset="-122"/>
                    <a:cs typeface="Roboto" pitchFamily="34" charset="-120"/>
                  </a:rPr>
                  <a:t>) all have the same derivative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(2</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m:t>
                    </m:r>
                  </m:oMath>
                </a14:m>
                <a:r>
                  <a:rPr lang="en-US" sz="1105" dirty="0">
                    <a:solidFill>
                      <a:srgbClr val="000000"/>
                    </a:solidFill>
                    <a:latin typeface="Roboto" pitchFamily="34" charset="0"/>
                    <a:ea typeface="Roboto" pitchFamily="34" charset="-122"/>
                    <a:cs typeface="Roboto" pitchFamily="34" charset="-120"/>
                  </a:rPr>
                  <a:t>. When we integrate, we find a family of possible functions that differ by a constant, C. This is called the indefinite integral.</a:t>
                </a:r>
                <a:endParaRPr lang="en-US" sz="1105" dirty="0"/>
              </a:p>
            </p:txBody>
          </p:sp>
        </mc:Choice>
        <mc:Fallback xmlns="">
          <p:sp>
            <p:nvSpPr>
              <p:cNvPr id="5" name="Text 2"/>
              <p:cNvSpPr>
                <a:spLocks noRot="1" noChangeAspect="1" noMove="1" noResize="1" noEditPoints="1" noAdjustHandles="1" noChangeArrowheads="1" noChangeShapeType="1" noTextEdit="1"/>
              </p:cNvSpPr>
              <p:nvPr/>
            </p:nvSpPr>
            <p:spPr>
              <a:xfrm>
                <a:off x="496186" y="1522031"/>
                <a:ext cx="3877438" cy="1134016"/>
              </a:xfrm>
              <a:prstGeom prst="rect">
                <a:avLst/>
              </a:prstGeom>
              <a:blipFill>
                <a:blip r:embed="rId3"/>
                <a:stretch>
                  <a:fillRect l="-2201" t="-538" b="-6989"/>
                </a:stretch>
              </a:blipFill>
              <a:ln/>
            </p:spPr>
            <p:txBody>
              <a:bodyPr/>
              <a:lstStyle/>
              <a:p>
                <a:r>
                  <a:rPr lang="en-IE">
                    <a:noFill/>
                  </a:rPr>
                  <a:t> </a:t>
                </a:r>
              </a:p>
            </p:txBody>
          </p:sp>
        </mc:Fallback>
      </mc:AlternateContent>
      <p:sp>
        <p:nvSpPr>
          <p:cNvPr id="6" name="Text 3"/>
          <p:cNvSpPr/>
          <p:nvPr/>
        </p:nvSpPr>
        <p:spPr>
          <a:xfrm>
            <a:off x="4778252" y="1173027"/>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2. Non-Integrable Functions</a:t>
            </a:r>
            <a:endParaRPr lang="en-US" sz="1410" dirty="0"/>
          </a:p>
        </p:txBody>
      </p:sp>
      <mc:AlternateContent xmlns:mc="http://schemas.openxmlformats.org/markup-compatibility/2006" xmlns:a14="http://schemas.microsoft.com/office/drawing/2010/main">
        <mc:Choice Requires="a14">
          <p:sp>
            <p:nvSpPr>
              <p:cNvPr id="7" name="Text 4"/>
              <p:cNvSpPr/>
              <p:nvPr/>
            </p:nvSpPr>
            <p:spPr>
              <a:xfrm>
                <a:off x="4778252" y="1522031"/>
                <a:ext cx="3877438" cy="680410"/>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Many seemingly simple functions, such as </a:t>
                </a:r>
                <a14:m>
                  <m:oMath xmlns:m="http://schemas.openxmlformats.org/officeDocument/2006/math">
                    <m:f>
                      <m:fPr>
                        <m:ctrlPr>
                          <a:rPr lang="en-US" sz="1400" i="1" dirty="0" smtClean="0">
                            <a:solidFill>
                              <a:srgbClr val="000000"/>
                            </a:solidFill>
                            <a:latin typeface="Cambria Math" panose="02040503050406030204" pitchFamily="18" charset="0"/>
                            <a:ea typeface="Roboto" pitchFamily="34" charset="-122"/>
                            <a:cs typeface="Roboto" pitchFamily="34" charset="-120"/>
                          </a:rPr>
                        </m:ctrlPr>
                      </m:fPr>
                      <m:num>
                        <m:func>
                          <m:funcPr>
                            <m:ctrlPr>
                              <a:rPr lang="en-US" sz="1400" i="1" dirty="0" smtClean="0">
                                <a:solidFill>
                                  <a:srgbClr val="000000"/>
                                </a:solidFill>
                                <a:latin typeface="Cambria Math" panose="02040503050406030204" pitchFamily="18" charset="0"/>
                                <a:ea typeface="Roboto" pitchFamily="34" charset="-122"/>
                                <a:cs typeface="Roboto" pitchFamily="34" charset="-120"/>
                              </a:rPr>
                            </m:ctrlPr>
                          </m:funcPr>
                          <m:fName>
                            <m:r>
                              <m:rPr>
                                <m:sty m:val="p"/>
                              </m:rPr>
                              <a:rPr lang="en-US" sz="1400" i="0" dirty="0" smtClean="0">
                                <a:solidFill>
                                  <a:srgbClr val="000000"/>
                                </a:solidFill>
                                <a:latin typeface="Cambria Math" panose="02040503050406030204" pitchFamily="18" charset="0"/>
                                <a:ea typeface="Roboto" pitchFamily="34" charset="-122"/>
                                <a:cs typeface="Roboto" pitchFamily="34" charset="-120"/>
                              </a:rPr>
                              <m:t>sin</m:t>
                            </m:r>
                          </m:fName>
                          <m:e>
                            <m:d>
                              <m:dPr>
                                <m:ctrlPr>
                                  <a:rPr lang="en-US" sz="1400" i="1" dirty="0" smtClean="0">
                                    <a:solidFill>
                                      <a:srgbClr val="000000"/>
                                    </a:solidFill>
                                    <a:latin typeface="Cambria Math" panose="02040503050406030204" pitchFamily="18" charset="0"/>
                                    <a:ea typeface="Roboto" pitchFamily="34" charset="-122"/>
                                    <a:cs typeface="Roboto" pitchFamily="34" charset="-120"/>
                                  </a:rPr>
                                </m:ctrlPr>
                              </m:dPr>
                              <m:e>
                                <m:r>
                                  <a:rPr lang="en-US" sz="1400" i="1" dirty="0" smtClean="0">
                                    <a:solidFill>
                                      <a:srgbClr val="000000"/>
                                    </a:solidFill>
                                    <a:latin typeface="Cambria Math" panose="02040503050406030204" pitchFamily="18" charset="0"/>
                                    <a:ea typeface="Roboto" pitchFamily="34" charset="-122"/>
                                    <a:cs typeface="Roboto" pitchFamily="34" charset="-120"/>
                                  </a:rPr>
                                  <m:t>𝑥</m:t>
                                </m:r>
                              </m:e>
                            </m:d>
                          </m:e>
                        </m:func>
                      </m:num>
                      <m:den>
                        <m:r>
                          <a:rPr lang="en-IE" sz="1400" b="0" i="1" dirty="0" smtClean="0">
                            <a:solidFill>
                              <a:srgbClr val="000000"/>
                            </a:solidFill>
                            <a:latin typeface="Cambria Math" panose="02040503050406030204" pitchFamily="18" charset="0"/>
                            <a:ea typeface="Roboto" pitchFamily="34" charset="-122"/>
                            <a:cs typeface="Roboto" pitchFamily="34" charset="-120"/>
                          </a:rPr>
                          <m:t>𝑥</m:t>
                        </m:r>
                      </m:den>
                    </m:f>
                    <m:r>
                      <a:rPr lang="en-IE" sz="1400" b="0" i="1" dirty="0" smtClean="0">
                        <a:solidFill>
                          <a:srgbClr val="000000"/>
                        </a:solidFill>
                        <a:latin typeface="Cambria Math" panose="02040503050406030204" pitchFamily="18" charset="0"/>
                        <a:ea typeface="Roboto" pitchFamily="34" charset="-122"/>
                        <a:cs typeface="Roboto" pitchFamily="34" charset="-120"/>
                      </a:rPr>
                      <m:t> </m:t>
                    </m:r>
                  </m:oMath>
                </a14:m>
                <a:r>
                  <a:rPr lang="en-US" sz="1105" dirty="0">
                    <a:solidFill>
                      <a:srgbClr val="000000"/>
                    </a:solidFill>
                    <a:latin typeface="Roboto" pitchFamily="34" charset="0"/>
                    <a:ea typeface="Roboto" pitchFamily="34" charset="-122"/>
                    <a:cs typeface="Roboto" pitchFamily="34" charset="-120"/>
                  </a:rPr>
                  <a:t>, cannot be integrated exactly using standard formulas. This makes numerical methods of integration particularly important.</a:t>
                </a:r>
                <a:endParaRPr lang="en-US" sz="1105" dirty="0"/>
              </a:p>
            </p:txBody>
          </p:sp>
        </mc:Choice>
        <mc:Fallback xmlns="">
          <p:sp>
            <p:nvSpPr>
              <p:cNvPr id="7" name="Text 4"/>
              <p:cNvSpPr>
                <a:spLocks noRot="1" noChangeAspect="1" noMove="1" noResize="1" noEditPoints="1" noAdjustHandles="1" noChangeArrowheads="1" noChangeShapeType="1" noTextEdit="1"/>
              </p:cNvSpPr>
              <p:nvPr/>
            </p:nvSpPr>
            <p:spPr>
              <a:xfrm>
                <a:off x="4778252" y="1522031"/>
                <a:ext cx="3877438" cy="680410"/>
              </a:xfrm>
              <a:prstGeom prst="rect">
                <a:avLst/>
              </a:prstGeom>
              <a:blipFill>
                <a:blip r:embed="rId4"/>
                <a:stretch>
                  <a:fillRect l="-2358" t="-7207" r="-314" b="-11712"/>
                </a:stretch>
              </a:blipFill>
              <a:ln/>
            </p:spPr>
            <p:txBody>
              <a:bodyPr/>
              <a:lstStyle/>
              <a:p>
                <a:r>
                  <a:rPr lang="en-IE">
                    <a:noFill/>
                  </a:rPr>
                  <a:t> </a:t>
                </a:r>
              </a:p>
            </p:txBody>
          </p:sp>
        </mc:Fallback>
      </mc:AlternateContent>
      <p:sp>
        <p:nvSpPr>
          <p:cNvPr id="8" name="Text 5"/>
          <p:cNvSpPr/>
          <p:nvPr/>
        </p:nvSpPr>
        <p:spPr>
          <a:xfrm>
            <a:off x="496186" y="2802029"/>
            <a:ext cx="3877438" cy="799424"/>
          </a:xfrm>
          <a:prstGeom prst="rect">
            <a:avLst/>
          </a:prstGeom>
          <a:noFill/>
          <a:ln/>
        </p:spPr>
        <p:txBody>
          <a:bodyPr wrap="square" lIns="0" tIns="0" rIns="0" bIns="0" rtlCol="0" anchor="ctr"/>
          <a:lstStyle/>
          <a:p>
            <a:pPr marL="0" indent="0">
              <a:lnSpc>
                <a:spcPts val="1805"/>
              </a:lnSpc>
              <a:buNone/>
            </a:pPr>
            <a:r>
              <a:rPr lang="en-GB" sz="1105" dirty="0">
                <a:solidFill>
                  <a:srgbClr val="000000"/>
                </a:solidFill>
                <a:latin typeface="Roboto" pitchFamily="34" charset="0"/>
                <a:ea typeface="Roboto" pitchFamily="34" charset="-122"/>
                <a:cs typeface="Roboto" pitchFamily="34" charset="-120"/>
              </a:rPr>
              <a:t>Once the unknown constant is replaced by</a:t>
            </a:r>
          </a:p>
          <a:p>
            <a:pPr marL="0" indent="0">
              <a:lnSpc>
                <a:spcPts val="1805"/>
              </a:lnSpc>
              <a:buNone/>
            </a:pPr>
            <a:r>
              <a:rPr lang="en-GB" sz="1105" dirty="0">
                <a:solidFill>
                  <a:srgbClr val="000000"/>
                </a:solidFill>
                <a:latin typeface="Roboto" pitchFamily="34" charset="0"/>
                <a:ea typeface="Roboto" pitchFamily="34" charset="-122"/>
                <a:cs typeface="Roboto" pitchFamily="34" charset="-120"/>
              </a:rPr>
              <a:t>some value to fit a certain problem; we have the particular integral.</a:t>
            </a:r>
          </a:p>
          <a:p>
            <a:pPr marL="0" indent="0">
              <a:lnSpc>
                <a:spcPts val="1805"/>
              </a:lnSpc>
              <a:buNone/>
            </a:pPr>
            <a:endParaRPr lang="en-US" sz="1105" dirty="0">
              <a:solidFill>
                <a:srgbClr val="000000"/>
              </a:solidFill>
              <a:latin typeface="Roboto" pitchFamily="34" charset="0"/>
              <a:ea typeface="Roboto" pitchFamily="34" charset="-122"/>
              <a:cs typeface="Roboto" pitchFamily="34" charset="-120"/>
            </a:endParaRP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DA22AEB4-B32C-9491-EAF9-91D31AA4B560}"/>
                  </a:ext>
                </a:extLst>
              </p:cNvPr>
              <p:cNvSpPr txBox="1"/>
              <p:nvPr/>
            </p:nvSpPr>
            <p:spPr>
              <a:xfrm>
                <a:off x="4707552" y="2267755"/>
                <a:ext cx="4133137" cy="1333698"/>
              </a:xfrm>
              <a:prstGeom prst="rect">
                <a:avLst/>
              </a:prstGeom>
              <a:noFill/>
            </p:spPr>
            <p:txBody>
              <a:bodyPr wrap="square" rtlCol="0">
                <a:spAutoFit/>
              </a:bodyPr>
              <a:lstStyle/>
              <a:p>
                <a:pPr>
                  <a:lnSpc>
                    <a:spcPct val="150000"/>
                  </a:lnSpc>
                </a:pPr>
                <a:r>
                  <a:rPr lang="en-GB" sz="1110" dirty="0">
                    <a:latin typeface="Roboto" panose="02000000000000000000" pitchFamily="2" charset="0"/>
                    <a:ea typeface="Roboto" panose="02000000000000000000" pitchFamily="2" charset="0"/>
                    <a:cs typeface="Roboto" panose="02000000000000000000" pitchFamily="2" charset="0"/>
                  </a:rPr>
                  <a:t>Numerical methods depend on understanding the idea of integration as area under the graph. The definite integral of a function, </a:t>
                </a:r>
                <a14:m>
                  <m:oMath xmlns:m="http://schemas.openxmlformats.org/officeDocument/2006/math">
                    <m:r>
                      <a:rPr lang="en-GB" sz="1110" i="1" dirty="0" smtClean="0">
                        <a:latin typeface="Cambria Math" panose="02040503050406030204" pitchFamily="18" charset="0"/>
                        <a:ea typeface="Roboto" panose="02000000000000000000" pitchFamily="2" charset="0"/>
                        <a:cs typeface="Roboto" panose="02000000000000000000" pitchFamily="2" charset="0"/>
                      </a:rPr>
                      <m:t>𝑦</m:t>
                    </m:r>
                    <m:r>
                      <a:rPr lang="en-GB" sz="1110" i="1" dirty="0" smtClean="0">
                        <a:latin typeface="Cambria Math" panose="02040503050406030204" pitchFamily="18" charset="0"/>
                        <a:ea typeface="Roboto" panose="02000000000000000000" pitchFamily="2" charset="0"/>
                        <a:cs typeface="Roboto" panose="02000000000000000000" pitchFamily="2" charset="0"/>
                      </a:rPr>
                      <m:t> = </m:t>
                    </m:r>
                    <m:r>
                      <a:rPr lang="en-GB" sz="1110" i="1" dirty="0" smtClean="0">
                        <a:latin typeface="Cambria Math" panose="02040503050406030204" pitchFamily="18" charset="0"/>
                        <a:ea typeface="Roboto" panose="02000000000000000000" pitchFamily="2" charset="0"/>
                        <a:cs typeface="Roboto" panose="02000000000000000000" pitchFamily="2" charset="0"/>
                      </a:rPr>
                      <m:t>𝑓</m:t>
                    </m:r>
                    <m:r>
                      <a:rPr lang="en-GB" sz="1110" i="1" dirty="0" smtClean="0">
                        <a:latin typeface="Cambria Math" panose="02040503050406030204" pitchFamily="18" charset="0"/>
                        <a:ea typeface="Roboto" panose="02000000000000000000" pitchFamily="2" charset="0"/>
                        <a:cs typeface="Roboto" panose="02000000000000000000" pitchFamily="2" charset="0"/>
                      </a:rPr>
                      <m:t> (</m:t>
                    </m:r>
                    <m:r>
                      <a:rPr lang="en-GB" sz="1110" i="1" dirty="0" smtClean="0">
                        <a:latin typeface="Cambria Math" panose="02040503050406030204" pitchFamily="18" charset="0"/>
                        <a:ea typeface="Roboto" panose="02000000000000000000" pitchFamily="2" charset="0"/>
                        <a:cs typeface="Roboto" panose="02000000000000000000" pitchFamily="2" charset="0"/>
                      </a:rPr>
                      <m:t>𝑥</m:t>
                    </m:r>
                    <m:r>
                      <a:rPr lang="en-GB" sz="1110" i="1" dirty="0" smtClean="0">
                        <a:latin typeface="Cambria Math" panose="02040503050406030204" pitchFamily="18" charset="0"/>
                        <a:ea typeface="Roboto" panose="02000000000000000000" pitchFamily="2" charset="0"/>
                        <a:cs typeface="Roboto" panose="02000000000000000000" pitchFamily="2" charset="0"/>
                      </a:rPr>
                      <m:t>)</m:t>
                    </m:r>
                  </m:oMath>
                </a14:m>
                <a:r>
                  <a:rPr lang="en-GB" sz="1110" dirty="0">
                    <a:latin typeface="Roboto" panose="02000000000000000000" pitchFamily="2" charset="0"/>
                    <a:ea typeface="Roboto" panose="02000000000000000000" pitchFamily="2" charset="0"/>
                    <a:cs typeface="Roboto" panose="02000000000000000000" pitchFamily="2" charset="0"/>
                  </a:rPr>
                  <a:t>, is the integral between two values of x and therefore gives a number (not a function of </a:t>
                </a:r>
                <a14:m>
                  <m:oMath xmlns:m="http://schemas.openxmlformats.org/officeDocument/2006/math">
                    <m:r>
                      <a:rPr lang="en-GB" sz="1110" i="1" dirty="0" smtClean="0">
                        <a:latin typeface="Cambria Math" panose="02040503050406030204" pitchFamily="18" charset="0"/>
                        <a:ea typeface="Roboto" panose="02000000000000000000" pitchFamily="2" charset="0"/>
                        <a:cs typeface="Roboto" panose="02000000000000000000" pitchFamily="2" charset="0"/>
                      </a:rPr>
                      <m:t>𝑥</m:t>
                    </m:r>
                  </m:oMath>
                </a14:m>
                <a:r>
                  <a:rPr lang="en-GB" sz="1110" dirty="0">
                    <a:latin typeface="Roboto" panose="02000000000000000000" pitchFamily="2" charset="0"/>
                    <a:ea typeface="Roboto" panose="02000000000000000000" pitchFamily="2" charset="0"/>
                    <a:cs typeface="Roboto" panose="02000000000000000000" pitchFamily="2" charset="0"/>
                  </a:rPr>
                  <a:t>) as a result. There is no uncertainty, hence it is called the definite integral</a:t>
                </a:r>
                <a:r>
                  <a:rPr lang="en-GB" sz="1100" dirty="0">
                    <a:latin typeface="Roboto" panose="02000000000000000000" pitchFamily="2" charset="0"/>
                    <a:ea typeface="Roboto" panose="02000000000000000000" pitchFamily="2" charset="0"/>
                    <a:cs typeface="Roboto" panose="02000000000000000000" pitchFamily="2" charset="0"/>
                  </a:rPr>
                  <a:t>.</a:t>
                </a:r>
                <a:endParaRPr lang="en-IE" sz="1100" dirty="0">
                  <a:latin typeface="Roboto" panose="02000000000000000000" pitchFamily="2" charset="0"/>
                  <a:ea typeface="Roboto" panose="02000000000000000000" pitchFamily="2" charset="0"/>
                  <a:cs typeface="Roboto" panose="02000000000000000000" pitchFamily="2" charset="0"/>
                </a:endParaRPr>
              </a:p>
            </p:txBody>
          </p:sp>
        </mc:Choice>
        <mc:Fallback xmlns="">
          <p:sp>
            <p:nvSpPr>
              <p:cNvPr id="2" name="TextBox 1">
                <a:extLst>
                  <a:ext uri="{FF2B5EF4-FFF2-40B4-BE49-F238E27FC236}">
                    <a16:creationId xmlns:a16="http://schemas.microsoft.com/office/drawing/2014/main" id="{DA22AEB4-B32C-9491-EAF9-91D31AA4B560}"/>
                  </a:ext>
                </a:extLst>
              </p:cNvPr>
              <p:cNvSpPr txBox="1">
                <a:spLocks noRot="1" noChangeAspect="1" noMove="1" noResize="1" noEditPoints="1" noAdjustHandles="1" noChangeArrowheads="1" noChangeShapeType="1" noTextEdit="1"/>
              </p:cNvSpPr>
              <p:nvPr/>
            </p:nvSpPr>
            <p:spPr>
              <a:xfrm>
                <a:off x="4707552" y="2267755"/>
                <a:ext cx="4133137" cy="1333698"/>
              </a:xfrm>
              <a:prstGeom prst="rect">
                <a:avLst/>
              </a:prstGeom>
              <a:blipFill>
                <a:blip r:embed="rId5"/>
                <a:stretch>
                  <a:fillRect r="-737" b="-3196"/>
                </a:stretch>
              </a:blipFill>
            </p:spPr>
            <p:txBody>
              <a:bodyPr/>
              <a:lstStyle/>
              <a:p>
                <a:r>
                  <a:rPr lang="en-IE">
                    <a:noFill/>
                  </a:rPr>
                  <a:t> </a:t>
                </a:r>
              </a:p>
            </p:txBody>
          </p:sp>
        </mc:Fallback>
      </mc:AlternateContent>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96186" y="2457425"/>
            <a:ext cx="4004930" cy="1453268"/>
          </a:xfrm>
          <a:prstGeom prst="roundRect">
            <a:avLst>
              <a:gd name="adj" fmla="val 3719"/>
            </a:avLst>
          </a:prstGeom>
          <a:solidFill>
            <a:srgbClr val="E0E3F6"/>
          </a:solidFill>
          <a:ln/>
        </p:spPr>
      </p:sp>
      <p:sp>
        <p:nvSpPr>
          <p:cNvPr id="3" name="Shape 1"/>
          <p:cNvSpPr/>
          <p:nvPr/>
        </p:nvSpPr>
        <p:spPr>
          <a:xfrm>
            <a:off x="4642884" y="2457425"/>
            <a:ext cx="4004930" cy="1453268"/>
          </a:xfrm>
          <a:prstGeom prst="roundRect">
            <a:avLst>
              <a:gd name="adj" fmla="val 3719"/>
            </a:avLst>
          </a:prstGeom>
          <a:solidFill>
            <a:srgbClr val="E0E3F6"/>
          </a:solidFill>
          <a:ln/>
        </p:spPr>
      </p:sp>
      <p:sp>
        <p:nvSpPr>
          <p:cNvPr id="4" name="Text 2"/>
          <p:cNvSpPr/>
          <p:nvPr/>
        </p:nvSpPr>
        <p:spPr>
          <a:xfrm>
            <a:off x="496186" y="1415459"/>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General vs. Particular Solutions</a:t>
            </a:r>
            <a:endParaRPr lang="en-US" sz="2820" dirty="0"/>
          </a:p>
        </p:txBody>
      </p:sp>
      <p:sp>
        <p:nvSpPr>
          <p:cNvPr id="5" name="Text 3"/>
          <p:cNvSpPr/>
          <p:nvPr/>
        </p:nvSpPr>
        <p:spPr>
          <a:xfrm>
            <a:off x="496186" y="2071134"/>
            <a:ext cx="8151628" cy="22680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To find the specific constant 'C' for a particular problem, we use known information or initial conditions.</a:t>
            </a:r>
            <a:endParaRPr lang="en-US" sz="1105" dirty="0"/>
          </a:p>
        </p:txBody>
      </p:sp>
      <p:sp>
        <p:nvSpPr>
          <p:cNvPr id="6" name="Text 4"/>
          <p:cNvSpPr/>
          <p:nvPr/>
        </p:nvSpPr>
        <p:spPr>
          <a:xfrm>
            <a:off x="637953" y="2599193"/>
            <a:ext cx="3721395" cy="221512"/>
          </a:xfrm>
          <a:prstGeom prst="rect">
            <a:avLst/>
          </a:prstGeom>
          <a:noFill/>
          <a:ln/>
        </p:spPr>
        <p:txBody>
          <a:bodyPr wrap="square" lIns="0" tIns="0" rIns="0" bIns="0" rtlCol="0" anchor="ctr"/>
          <a:lstStyle/>
          <a:p>
            <a:pPr marL="0" indent="0" algn="l">
              <a:lnSpc>
                <a:spcPts val="1763"/>
              </a:lnSpc>
              <a:buNone/>
            </a:pPr>
            <a:r>
              <a:rPr lang="en-US" sz="1410" b="1" dirty="0">
                <a:solidFill>
                  <a:srgbClr val="000000"/>
                </a:solidFill>
                <a:latin typeface="Heebo" pitchFamily="34" charset="0"/>
                <a:ea typeface="Heebo" pitchFamily="34" charset="-122"/>
                <a:cs typeface="Heebo" pitchFamily="34" charset="-120"/>
              </a:rPr>
              <a:t>General Solution</a:t>
            </a:r>
            <a:endParaRPr lang="en-US" sz="1410" dirty="0"/>
          </a:p>
        </p:txBody>
      </p:sp>
      <mc:AlternateContent xmlns:mc="http://schemas.openxmlformats.org/markup-compatibility/2006" xmlns:a14="http://schemas.microsoft.com/office/drawing/2010/main">
        <mc:Choice Requires="a14">
          <p:sp>
            <p:nvSpPr>
              <p:cNvPr id="7" name="Text 5"/>
              <p:cNvSpPr/>
              <p:nvPr/>
            </p:nvSpPr>
            <p:spPr>
              <a:xfrm>
                <a:off x="637953" y="2905740"/>
                <a:ext cx="3721395" cy="680410"/>
              </a:xfrm>
              <a:prstGeom prst="rect">
                <a:avLst/>
              </a:prstGeom>
              <a:noFill/>
              <a:ln/>
            </p:spPr>
            <p:txBody>
              <a:bodyPr wrap="square" lIns="0" tIns="0" rIns="0" bIns="0" rtlCol="0" anchor="ctr"/>
              <a:lstStyle/>
              <a:p>
                <a:pPr marL="0" indent="0" algn="l">
                  <a:lnSpc>
                    <a:spcPts val="1805"/>
                  </a:lnSpc>
                  <a:buNone/>
                </a:pPr>
                <a:endParaRPr lang="en-US" sz="1105" dirty="0">
                  <a:solidFill>
                    <a:srgbClr val="000000"/>
                  </a:solidFill>
                  <a:latin typeface="Roboto" pitchFamily="34" charset="0"/>
                  <a:ea typeface="Roboto" pitchFamily="34" charset="-122"/>
                  <a:cs typeface="Roboto" pitchFamily="34" charset="-120"/>
                </a:endParaRPr>
              </a:p>
              <a:p>
                <a:pPr marL="0" indent="0" algn="l">
                  <a:lnSpc>
                    <a:spcPts val="1805"/>
                  </a:lnSpc>
                  <a:buNone/>
                </a:pPr>
                <a:r>
                  <a:rPr lang="en-US" sz="1105" dirty="0">
                    <a:solidFill>
                      <a:srgbClr val="000000"/>
                    </a:solidFill>
                    <a:latin typeface="Roboto" pitchFamily="34" charset="0"/>
                    <a:ea typeface="Roboto" pitchFamily="34" charset="-122"/>
                    <a:cs typeface="Roboto" pitchFamily="34" charset="-120"/>
                  </a:rPr>
                  <a:t>This is the result of integration including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𝐶</m:t>
                    </m:r>
                  </m:oMath>
                </a14:m>
                <a:r>
                  <a:rPr lang="en-US" sz="1105" dirty="0">
                    <a:solidFill>
                      <a:srgbClr val="000000"/>
                    </a:solidFill>
                    <a:latin typeface="Roboto" pitchFamily="34" charset="0"/>
                    <a:ea typeface="Roboto" pitchFamily="34" charset="-122"/>
                    <a:cs typeface="Roboto" pitchFamily="34" charset="-120"/>
                  </a:rPr>
                  <a:t>'. For a ball with velocity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𝑣</m:t>
                    </m:r>
                    <m:r>
                      <a:rPr lang="en-US" sz="1105" i="1" dirty="0" smtClean="0">
                        <a:solidFill>
                          <a:srgbClr val="000000"/>
                        </a:solidFill>
                        <a:latin typeface="Cambria Math" panose="02040503050406030204" pitchFamily="18" charset="0"/>
                        <a:ea typeface="Roboto" pitchFamily="34" charset="-122"/>
                        <a:cs typeface="Roboto" pitchFamily="34" charset="-120"/>
                      </a:rPr>
                      <m:t> = 20 − 10</m:t>
                    </m:r>
                    <m:r>
                      <a:rPr lang="en-US" sz="1105" i="1" dirty="0" smtClean="0">
                        <a:solidFill>
                          <a:srgbClr val="000000"/>
                        </a:solidFill>
                        <a:latin typeface="Cambria Math" panose="02040503050406030204" pitchFamily="18" charset="0"/>
                        <a:ea typeface="Roboto" pitchFamily="34" charset="-122"/>
                        <a:cs typeface="Roboto" pitchFamily="34" charset="-120"/>
                      </a:rPr>
                      <m:t>𝑡</m:t>
                    </m:r>
                  </m:oMath>
                </a14:m>
                <a:r>
                  <a:rPr lang="en-US" sz="1105" dirty="0">
                    <a:solidFill>
                      <a:srgbClr val="000000"/>
                    </a:solidFill>
                    <a:latin typeface="Roboto" pitchFamily="34" charset="0"/>
                    <a:ea typeface="Roboto" pitchFamily="34" charset="-122"/>
                    <a:cs typeface="Roboto" pitchFamily="34" charset="-120"/>
                  </a:rPr>
                  <a:t>, the general solution for distance is </a:t>
                </a:r>
              </a:p>
              <a:p>
                <a:pPr marL="0" indent="0" algn="ctr">
                  <a:lnSpc>
                    <a:spcPts val="1805"/>
                  </a:lnSpc>
                  <a:buNone/>
                </a:pP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𝑠</m:t>
                    </m:r>
                    <m:r>
                      <a:rPr lang="en-US" sz="1105" i="1" dirty="0" smtClean="0">
                        <a:solidFill>
                          <a:srgbClr val="000000"/>
                        </a:solidFill>
                        <a:latin typeface="Cambria Math" panose="02040503050406030204" pitchFamily="18" charset="0"/>
                        <a:ea typeface="Roboto" pitchFamily="34" charset="-122"/>
                        <a:cs typeface="Roboto" pitchFamily="34" charset="-120"/>
                      </a:rPr>
                      <m:t> = 20</m:t>
                    </m:r>
                    <m:r>
                      <a:rPr lang="en-US" sz="1105" i="1" dirty="0" smtClean="0">
                        <a:solidFill>
                          <a:srgbClr val="000000"/>
                        </a:solidFill>
                        <a:latin typeface="Cambria Math" panose="02040503050406030204" pitchFamily="18" charset="0"/>
                        <a:ea typeface="Roboto" pitchFamily="34" charset="-122"/>
                        <a:cs typeface="Roboto" pitchFamily="34" charset="-120"/>
                      </a:rPr>
                      <m:t>𝑡</m:t>
                    </m:r>
                    <m:r>
                      <a:rPr lang="en-US" sz="1105" i="1" dirty="0" smtClean="0">
                        <a:solidFill>
                          <a:srgbClr val="000000"/>
                        </a:solidFill>
                        <a:latin typeface="Cambria Math" panose="02040503050406030204" pitchFamily="18" charset="0"/>
                        <a:ea typeface="Roboto" pitchFamily="34" charset="-122"/>
                        <a:cs typeface="Roboto" pitchFamily="34" charset="-120"/>
                      </a:rPr>
                      <m:t> − 5</m:t>
                    </m:r>
                    <m:r>
                      <a:rPr lang="en-US" sz="1105" i="1" dirty="0" smtClean="0">
                        <a:solidFill>
                          <a:srgbClr val="000000"/>
                        </a:solidFill>
                        <a:latin typeface="Cambria Math" panose="02040503050406030204" pitchFamily="18" charset="0"/>
                        <a:ea typeface="Roboto" pitchFamily="34" charset="-122"/>
                        <a:cs typeface="Roboto" pitchFamily="34" charset="-120"/>
                      </a:rPr>
                      <m:t>𝑡</m:t>
                    </m:r>
                    <m:r>
                      <a:rPr lang="en-US" sz="1105" i="1" dirty="0" smtClean="0">
                        <a:solidFill>
                          <a:srgbClr val="000000"/>
                        </a:solidFill>
                        <a:latin typeface="Cambria Math" panose="02040503050406030204" pitchFamily="18" charset="0"/>
                        <a:ea typeface="Roboto" pitchFamily="34" charset="-122"/>
                        <a:cs typeface="Roboto" pitchFamily="34" charset="-120"/>
                      </a:rPr>
                      <m:t>² + </m:t>
                    </m:r>
                    <m:r>
                      <a:rPr lang="en-US" sz="1105" i="1" dirty="0" smtClean="0">
                        <a:solidFill>
                          <a:srgbClr val="000000"/>
                        </a:solidFill>
                        <a:latin typeface="Cambria Math" panose="02040503050406030204" pitchFamily="18" charset="0"/>
                        <a:ea typeface="Roboto" pitchFamily="34" charset="-122"/>
                        <a:cs typeface="Roboto" pitchFamily="34" charset="-120"/>
                      </a:rPr>
                      <m:t>𝐶</m:t>
                    </m:r>
                  </m:oMath>
                </a14:m>
                <a:r>
                  <a:rPr lang="en-US" sz="1105" dirty="0">
                    <a:solidFill>
                      <a:srgbClr val="000000"/>
                    </a:solidFill>
                    <a:latin typeface="Roboto" pitchFamily="34" charset="0"/>
                    <a:ea typeface="Roboto" pitchFamily="34" charset="-122"/>
                    <a:cs typeface="Roboto" pitchFamily="34" charset="-120"/>
                  </a:rPr>
                  <a:t>. </a:t>
                </a:r>
              </a:p>
              <a:p>
                <a:pPr marL="0" indent="0" algn="l">
                  <a:lnSpc>
                    <a:spcPts val="1805"/>
                  </a:lnSpc>
                  <a:buNone/>
                </a:pPr>
                <a:r>
                  <a:rPr lang="en-US" sz="1105" dirty="0">
                    <a:solidFill>
                      <a:srgbClr val="000000"/>
                    </a:solidFill>
                    <a:latin typeface="Roboto" pitchFamily="34" charset="0"/>
                    <a:ea typeface="Roboto" pitchFamily="34" charset="-122"/>
                    <a:cs typeface="Roboto" pitchFamily="34" charset="-120"/>
                  </a:rPr>
                  <a:t>It represents all possible solutions.</a:t>
                </a:r>
                <a:endParaRPr lang="en-US" sz="1105" dirty="0"/>
              </a:p>
            </p:txBody>
          </p:sp>
        </mc:Choice>
        <mc:Fallback xmlns="">
          <p:sp>
            <p:nvSpPr>
              <p:cNvPr id="7" name="Text 5"/>
              <p:cNvSpPr>
                <a:spLocks noRot="1" noChangeAspect="1" noMove="1" noResize="1" noEditPoints="1" noAdjustHandles="1" noChangeArrowheads="1" noChangeShapeType="1" noTextEdit="1"/>
              </p:cNvSpPr>
              <p:nvPr/>
            </p:nvSpPr>
            <p:spPr>
              <a:xfrm>
                <a:off x="637953" y="2905740"/>
                <a:ext cx="3721395" cy="680410"/>
              </a:xfrm>
              <a:prstGeom prst="rect">
                <a:avLst/>
              </a:prstGeom>
              <a:blipFill>
                <a:blip r:embed="rId3"/>
                <a:stretch>
                  <a:fillRect l="-2459" t="-17117" b="-63063"/>
                </a:stretch>
              </a:blipFill>
              <a:ln/>
            </p:spPr>
            <p:txBody>
              <a:bodyPr/>
              <a:lstStyle/>
              <a:p>
                <a:r>
                  <a:rPr lang="en-IE">
                    <a:noFill/>
                  </a:rPr>
                  <a:t> </a:t>
                </a:r>
              </a:p>
            </p:txBody>
          </p:sp>
        </mc:Fallback>
      </mc:AlternateContent>
      <p:sp>
        <p:nvSpPr>
          <p:cNvPr id="8" name="Text 6"/>
          <p:cNvSpPr/>
          <p:nvPr/>
        </p:nvSpPr>
        <p:spPr>
          <a:xfrm>
            <a:off x="4784651" y="2599193"/>
            <a:ext cx="3721395" cy="221512"/>
          </a:xfrm>
          <a:prstGeom prst="rect">
            <a:avLst/>
          </a:prstGeom>
          <a:noFill/>
          <a:ln/>
        </p:spPr>
        <p:txBody>
          <a:bodyPr wrap="square" lIns="0" tIns="0" rIns="0" bIns="0" rtlCol="0" anchor="ctr"/>
          <a:lstStyle/>
          <a:p>
            <a:pPr marL="0" indent="0" algn="l">
              <a:lnSpc>
                <a:spcPts val="1763"/>
              </a:lnSpc>
              <a:buNone/>
            </a:pPr>
            <a:r>
              <a:rPr lang="en-US" sz="1410" b="1" dirty="0">
                <a:solidFill>
                  <a:srgbClr val="000000"/>
                </a:solidFill>
                <a:latin typeface="Heebo" pitchFamily="34" charset="0"/>
                <a:ea typeface="Heebo" pitchFamily="34" charset="-122"/>
                <a:cs typeface="Heebo" pitchFamily="34" charset="-120"/>
              </a:rPr>
              <a:t>Particular Solution</a:t>
            </a:r>
            <a:endParaRPr lang="en-US" sz="1410" dirty="0"/>
          </a:p>
        </p:txBody>
      </p:sp>
      <mc:AlternateContent xmlns:mc="http://schemas.openxmlformats.org/markup-compatibility/2006" xmlns:a14="http://schemas.microsoft.com/office/drawing/2010/main">
        <mc:Choice Requires="a14">
          <p:sp>
            <p:nvSpPr>
              <p:cNvPr id="9" name="Text 7"/>
              <p:cNvSpPr/>
              <p:nvPr/>
            </p:nvSpPr>
            <p:spPr>
              <a:xfrm>
                <a:off x="4784651" y="2820705"/>
                <a:ext cx="3721395" cy="845059"/>
              </a:xfrm>
              <a:prstGeom prst="rect">
                <a:avLst/>
              </a:prstGeom>
              <a:noFill/>
              <a:ln/>
            </p:spPr>
            <p:txBody>
              <a:bodyPr wrap="square" lIns="0" tIns="0" rIns="0" bIns="0" rtlCol="0" anchor="ctr"/>
              <a:lstStyle/>
              <a:p>
                <a:pPr marL="0" indent="0" algn="l">
                  <a:lnSpc>
                    <a:spcPts val="1805"/>
                  </a:lnSpc>
                  <a:buNone/>
                </a:pPr>
                <a:endParaRPr lang="en-US" sz="1105" dirty="0">
                  <a:solidFill>
                    <a:srgbClr val="000000"/>
                  </a:solidFill>
                  <a:latin typeface="Roboto" pitchFamily="34" charset="0"/>
                  <a:ea typeface="Roboto" pitchFamily="34" charset="-122"/>
                  <a:cs typeface="Roboto" pitchFamily="34" charset="-120"/>
                </a:endParaRPr>
              </a:p>
              <a:p>
                <a:pPr marL="0" indent="0" algn="l">
                  <a:lnSpc>
                    <a:spcPts val="1805"/>
                  </a:lnSpc>
                  <a:buNone/>
                </a:pPr>
                <a:r>
                  <a:rPr lang="en-US" sz="1105" dirty="0">
                    <a:solidFill>
                      <a:srgbClr val="000000"/>
                    </a:solidFill>
                    <a:latin typeface="Roboto" pitchFamily="34" charset="0"/>
                    <a:ea typeface="Roboto" pitchFamily="34" charset="-122"/>
                    <a:cs typeface="Roboto" pitchFamily="34" charset="-120"/>
                  </a:rPr>
                  <a:t>If we know the ball was thrown from the ground </a:t>
                </a:r>
              </a:p>
              <a:p>
                <a:pPr marL="0" indent="0" algn="l">
                  <a:lnSpc>
                    <a:spcPts val="1805"/>
                  </a:lnSpc>
                  <a:buNone/>
                </a:pPr>
                <a:r>
                  <a:rPr lang="en-US" sz="1105" dirty="0">
                    <a:solidFill>
                      <a:srgbClr val="000000"/>
                    </a:solidFill>
                    <a:latin typeface="Roboto" pitchFamily="34" charset="0"/>
                    <a:ea typeface="Roboto" pitchFamily="34" charset="-122"/>
                    <a:cs typeface="Roboto" pitchFamily="34" charset="-120"/>
                  </a:rPr>
                  <a:t>(</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𝑠</m:t>
                    </m:r>
                    <m:r>
                      <a:rPr lang="en-US" sz="1105" i="1" dirty="0" smtClean="0">
                        <a:solidFill>
                          <a:srgbClr val="000000"/>
                        </a:solidFill>
                        <a:latin typeface="Cambria Math" panose="02040503050406030204" pitchFamily="18" charset="0"/>
                        <a:ea typeface="Roboto" pitchFamily="34" charset="-122"/>
                        <a:cs typeface="Roboto" pitchFamily="34" charset="-120"/>
                      </a:rPr>
                      <m:t>=0 </m:t>
                    </m:r>
                    <m:r>
                      <a:rPr lang="en-US" sz="1105" i="1" dirty="0" smtClean="0">
                        <a:solidFill>
                          <a:srgbClr val="000000"/>
                        </a:solidFill>
                        <a:latin typeface="Cambria Math" panose="02040503050406030204" pitchFamily="18" charset="0"/>
                        <a:ea typeface="Roboto" pitchFamily="34" charset="-122"/>
                        <a:cs typeface="Roboto" pitchFamily="34" charset="-120"/>
                      </a:rPr>
                      <m:t>𝑎𝑡</m:t>
                    </m:r>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𝑡</m:t>
                    </m:r>
                    <m:r>
                      <a:rPr lang="en-US" sz="1105" i="1" dirty="0" smtClean="0">
                        <a:solidFill>
                          <a:srgbClr val="000000"/>
                        </a:solidFill>
                        <a:latin typeface="Cambria Math" panose="02040503050406030204" pitchFamily="18" charset="0"/>
                        <a:ea typeface="Roboto" pitchFamily="34" charset="-122"/>
                        <a:cs typeface="Roboto" pitchFamily="34" charset="-120"/>
                      </a:rPr>
                      <m:t>=0</m:t>
                    </m:r>
                  </m:oMath>
                </a14:m>
                <a:r>
                  <a:rPr lang="en-US" sz="1105" dirty="0">
                    <a:solidFill>
                      <a:srgbClr val="000000"/>
                    </a:solidFill>
                    <a:latin typeface="Roboto" pitchFamily="34" charset="0"/>
                    <a:ea typeface="Roboto" pitchFamily="34" charset="-122"/>
                    <a:cs typeface="Roboto" pitchFamily="34" charset="-120"/>
                  </a:rPr>
                  <a:t>), we can solve for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𝐶</m:t>
                    </m:r>
                  </m:oMath>
                </a14:m>
                <a:r>
                  <a:rPr lang="en-US" sz="1105" dirty="0">
                    <a:solidFill>
                      <a:srgbClr val="000000"/>
                    </a:solidFill>
                    <a:latin typeface="Roboto" pitchFamily="34" charset="0"/>
                    <a:ea typeface="Roboto" pitchFamily="34" charset="-122"/>
                    <a:cs typeface="Roboto" pitchFamily="34" charset="-120"/>
                  </a:rPr>
                  <a:t>. Substituting gives </a:t>
                </a:r>
                <a:endParaRPr lang="en-IE" sz="1105" i="1" dirty="0">
                  <a:solidFill>
                    <a:srgbClr val="000000"/>
                  </a:solidFill>
                  <a:latin typeface="Cambria Math" panose="02040503050406030204" pitchFamily="18" charset="0"/>
                  <a:ea typeface="Roboto" pitchFamily="34" charset="-122"/>
                  <a:cs typeface="Roboto" pitchFamily="34" charset="-120"/>
                </a:endParaRPr>
              </a:p>
              <a:p>
                <a:pPr marL="0" indent="0" algn="l">
                  <a:lnSpc>
                    <a:spcPts val="1805"/>
                  </a:lnSpc>
                  <a:buNone/>
                </a:pP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0 = 0 − 0 + </m:t>
                    </m:r>
                    <m:r>
                      <a:rPr lang="en-US" sz="1105" i="1" dirty="0" smtClean="0">
                        <a:solidFill>
                          <a:srgbClr val="000000"/>
                        </a:solidFill>
                        <a:latin typeface="Cambria Math" panose="02040503050406030204" pitchFamily="18" charset="0"/>
                        <a:ea typeface="Roboto" pitchFamily="34" charset="-122"/>
                        <a:cs typeface="Roboto" pitchFamily="34" charset="-120"/>
                      </a:rPr>
                      <m:t>𝐶</m:t>
                    </m:r>
                  </m:oMath>
                </a14:m>
                <a:r>
                  <a:rPr lang="en-US" sz="1105" dirty="0">
                    <a:solidFill>
                      <a:srgbClr val="000000"/>
                    </a:solidFill>
                    <a:latin typeface="Roboto" pitchFamily="34" charset="0"/>
                    <a:ea typeface="Roboto" pitchFamily="34" charset="-122"/>
                    <a:cs typeface="Roboto" pitchFamily="34" charset="-120"/>
                  </a:rPr>
                  <a:t>, so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𝐶</m:t>
                    </m:r>
                    <m:r>
                      <a:rPr lang="en-US" sz="1105" i="1" dirty="0" smtClean="0">
                        <a:solidFill>
                          <a:srgbClr val="000000"/>
                        </a:solidFill>
                        <a:latin typeface="Cambria Math" panose="02040503050406030204" pitchFamily="18" charset="0"/>
                        <a:ea typeface="Roboto" pitchFamily="34" charset="-122"/>
                        <a:cs typeface="Roboto" pitchFamily="34" charset="-120"/>
                      </a:rPr>
                      <m:t>=0</m:t>
                    </m:r>
                  </m:oMath>
                </a14:m>
                <a:r>
                  <a:rPr lang="en-US" sz="1105" dirty="0">
                    <a:solidFill>
                      <a:srgbClr val="000000"/>
                    </a:solidFill>
                    <a:latin typeface="Roboto" pitchFamily="34" charset="0"/>
                    <a:ea typeface="Roboto" pitchFamily="34" charset="-122"/>
                    <a:cs typeface="Roboto" pitchFamily="34" charset="-120"/>
                  </a:rPr>
                  <a:t>. </a:t>
                </a:r>
              </a:p>
              <a:p>
                <a:pPr marL="0" indent="0" algn="l">
                  <a:lnSpc>
                    <a:spcPts val="1805"/>
                  </a:lnSpc>
                  <a:buNone/>
                </a:pPr>
                <a:r>
                  <a:rPr lang="en-US" sz="1105" dirty="0">
                    <a:solidFill>
                      <a:srgbClr val="000000"/>
                    </a:solidFill>
                    <a:latin typeface="Roboto" pitchFamily="34" charset="0"/>
                    <a:ea typeface="Roboto" pitchFamily="34" charset="-122"/>
                    <a:cs typeface="Roboto" pitchFamily="34" charset="-120"/>
                  </a:rPr>
                  <a:t>The particular solution is </a:t>
                </a:r>
              </a:p>
              <a:p>
                <a:pPr marL="0" indent="0" algn="l">
                  <a:lnSpc>
                    <a:spcPts val="1805"/>
                  </a:lnSpc>
                  <a:buNone/>
                </a:pPr>
                <a14:m>
                  <m:oMathPara xmlns:m="http://schemas.openxmlformats.org/officeDocument/2006/math">
                    <m:oMathParaPr>
                      <m:jc m:val="centerGroup"/>
                    </m:oMathParaPr>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𝑠</m:t>
                      </m:r>
                      <m:r>
                        <a:rPr lang="en-US" sz="1105" i="1" dirty="0" smtClean="0">
                          <a:solidFill>
                            <a:srgbClr val="000000"/>
                          </a:solidFill>
                          <a:latin typeface="Cambria Math" panose="02040503050406030204" pitchFamily="18" charset="0"/>
                          <a:ea typeface="Roboto" pitchFamily="34" charset="-122"/>
                          <a:cs typeface="Roboto" pitchFamily="34" charset="-120"/>
                        </a:rPr>
                        <m:t> = 20</m:t>
                      </m:r>
                      <m:r>
                        <a:rPr lang="en-US" sz="1105" i="1" dirty="0">
                          <a:solidFill>
                            <a:srgbClr val="000000"/>
                          </a:solidFill>
                          <a:latin typeface="Cambria Math" panose="02040503050406030204" pitchFamily="18" charset="0"/>
                          <a:ea typeface="Roboto" pitchFamily="34" charset="-122"/>
                          <a:cs typeface="Roboto" pitchFamily="34" charset="-120"/>
                        </a:rPr>
                        <m:t>𝑡</m:t>
                      </m:r>
                      <m:r>
                        <a:rPr lang="en-US" sz="1105" i="1" dirty="0">
                          <a:solidFill>
                            <a:srgbClr val="000000"/>
                          </a:solidFill>
                          <a:latin typeface="Cambria Math" panose="02040503050406030204" pitchFamily="18" charset="0"/>
                          <a:ea typeface="Roboto" pitchFamily="34" charset="-122"/>
                          <a:cs typeface="Roboto" pitchFamily="34" charset="-120"/>
                        </a:rPr>
                        <m:t> − 5</m:t>
                      </m:r>
                      <m:r>
                        <a:rPr lang="en-US" sz="1105" i="1" dirty="0">
                          <a:solidFill>
                            <a:srgbClr val="000000"/>
                          </a:solidFill>
                          <a:latin typeface="Cambria Math" panose="02040503050406030204" pitchFamily="18" charset="0"/>
                          <a:ea typeface="Roboto" pitchFamily="34" charset="-122"/>
                          <a:cs typeface="Roboto" pitchFamily="34" charset="-120"/>
                        </a:rPr>
                        <m:t>𝑡</m:t>
                      </m:r>
                      <m:r>
                        <a:rPr lang="en-US" sz="1105" i="1" dirty="0">
                          <a:solidFill>
                            <a:srgbClr val="000000"/>
                          </a:solidFill>
                          <a:latin typeface="Cambria Math" panose="02040503050406030204" pitchFamily="18" charset="0"/>
                          <a:ea typeface="Roboto" pitchFamily="34" charset="-122"/>
                          <a:cs typeface="Roboto" pitchFamily="34" charset="-120"/>
                        </a:rPr>
                        <m:t>².</m:t>
                      </m:r>
                    </m:oMath>
                  </m:oMathPara>
                </a14:m>
                <a:endParaRPr lang="en-US" sz="1105" dirty="0"/>
              </a:p>
            </p:txBody>
          </p:sp>
        </mc:Choice>
        <mc:Fallback xmlns="">
          <p:sp>
            <p:nvSpPr>
              <p:cNvPr id="9" name="Text 7"/>
              <p:cNvSpPr>
                <a:spLocks noRot="1" noChangeAspect="1" noMove="1" noResize="1" noEditPoints="1" noAdjustHandles="1" noChangeArrowheads="1" noChangeShapeType="1" noTextEdit="1"/>
              </p:cNvSpPr>
              <p:nvPr/>
            </p:nvSpPr>
            <p:spPr>
              <a:xfrm>
                <a:off x="4784651" y="2820705"/>
                <a:ext cx="3721395" cy="845059"/>
              </a:xfrm>
              <a:prstGeom prst="rect">
                <a:avLst/>
              </a:prstGeom>
              <a:blipFill>
                <a:blip r:embed="rId4"/>
                <a:stretch>
                  <a:fillRect l="-2459" t="-5072" b="-31884"/>
                </a:stretch>
              </a:blipFill>
              <a:ln/>
            </p:spPr>
            <p:txBody>
              <a:bodyPr/>
              <a:lstStyle/>
              <a:p>
                <a:r>
                  <a:rPr lang="en-IE">
                    <a:noFill/>
                  </a:rPr>
                  <a:t> </a:t>
                </a:r>
              </a:p>
            </p:txBody>
          </p:sp>
        </mc:Fallback>
      </mc:AlternateContent>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88310" y="1350407"/>
            <a:ext cx="8151628" cy="2898849"/>
          </a:xfrm>
          <a:prstGeom prst="roundRect">
            <a:avLst>
              <a:gd name="adj" fmla="val 611"/>
            </a:avLst>
          </a:prstGeom>
          <a:solidFill>
            <a:srgbClr val="000000">
              <a:alpha val="0"/>
            </a:srgbClr>
          </a:solidFill>
          <a:ln w="109">
            <a:solidFill>
              <a:srgbClr val="B2B2B2">
                <a:alpha val="50000"/>
              </a:srgbClr>
            </a:solidFill>
            <a:prstDash val="solid"/>
          </a:ln>
        </p:spPr>
      </p:sp>
      <p:sp>
        <p:nvSpPr>
          <p:cNvPr id="3" name="Shape 1"/>
          <p:cNvSpPr/>
          <p:nvPr/>
        </p:nvSpPr>
        <p:spPr>
          <a:xfrm>
            <a:off x="496186" y="1358283"/>
            <a:ext cx="8135876" cy="407335"/>
          </a:xfrm>
          <a:prstGeom prst="rect">
            <a:avLst/>
          </a:prstGeom>
          <a:solidFill>
            <a:srgbClr val="CDCDCD">
              <a:alpha val="20000"/>
            </a:srgbClr>
          </a:solidFill>
          <a:ln/>
        </p:spPr>
        <p:txBody>
          <a:bodyPr/>
          <a:lstStyle/>
          <a:p>
            <a:endParaRPr lang="en-IE" dirty="0"/>
          </a:p>
        </p:txBody>
      </p:sp>
      <p:sp>
        <p:nvSpPr>
          <p:cNvPr id="4" name="Shape 2"/>
          <p:cNvSpPr/>
          <p:nvPr/>
        </p:nvSpPr>
        <p:spPr>
          <a:xfrm>
            <a:off x="496186" y="1765618"/>
            <a:ext cx="8135876" cy="412627"/>
          </a:xfrm>
          <a:prstGeom prst="rect">
            <a:avLst/>
          </a:prstGeom>
          <a:solidFill>
            <a:srgbClr val="666666">
              <a:alpha val="20000"/>
            </a:srgbClr>
          </a:solidFill>
          <a:ln/>
        </p:spPr>
        <p:txBody>
          <a:bodyPr/>
          <a:lstStyle/>
          <a:p>
            <a:endParaRPr lang="en-IE" dirty="0"/>
          </a:p>
        </p:txBody>
      </p:sp>
      <p:sp>
        <p:nvSpPr>
          <p:cNvPr id="5" name="Shape 3"/>
          <p:cNvSpPr/>
          <p:nvPr/>
        </p:nvSpPr>
        <p:spPr>
          <a:xfrm>
            <a:off x="496186" y="2178245"/>
            <a:ext cx="8135876" cy="412627"/>
          </a:xfrm>
          <a:prstGeom prst="rect">
            <a:avLst/>
          </a:prstGeom>
          <a:solidFill>
            <a:srgbClr val="CDCDCD">
              <a:alpha val="20000"/>
            </a:srgbClr>
          </a:solidFill>
          <a:ln/>
        </p:spPr>
      </p:sp>
      <p:sp>
        <p:nvSpPr>
          <p:cNvPr id="6" name="Shape 4"/>
          <p:cNvSpPr/>
          <p:nvPr/>
        </p:nvSpPr>
        <p:spPr>
          <a:xfrm>
            <a:off x="488310" y="2590872"/>
            <a:ext cx="8135876" cy="412627"/>
          </a:xfrm>
          <a:prstGeom prst="rect">
            <a:avLst/>
          </a:prstGeom>
          <a:solidFill>
            <a:srgbClr val="666666">
              <a:alpha val="20000"/>
            </a:srgbClr>
          </a:solidFill>
          <a:ln/>
        </p:spPr>
      </p:sp>
      <p:sp>
        <p:nvSpPr>
          <p:cNvPr id="7" name="Shape 5"/>
          <p:cNvSpPr/>
          <p:nvPr/>
        </p:nvSpPr>
        <p:spPr>
          <a:xfrm>
            <a:off x="496186" y="3003499"/>
            <a:ext cx="8135876" cy="412627"/>
          </a:xfrm>
          <a:prstGeom prst="rect">
            <a:avLst/>
          </a:prstGeom>
          <a:solidFill>
            <a:srgbClr val="CDCDCD">
              <a:alpha val="20000"/>
            </a:srgbClr>
          </a:solidFill>
          <a:ln/>
        </p:spPr>
      </p:sp>
      <p:sp>
        <p:nvSpPr>
          <p:cNvPr id="8" name="Shape 6"/>
          <p:cNvSpPr/>
          <p:nvPr/>
        </p:nvSpPr>
        <p:spPr>
          <a:xfrm>
            <a:off x="496186" y="3416126"/>
            <a:ext cx="8135876" cy="412627"/>
          </a:xfrm>
          <a:prstGeom prst="rect">
            <a:avLst/>
          </a:prstGeom>
          <a:solidFill>
            <a:srgbClr val="666666">
              <a:alpha val="20000"/>
            </a:srgbClr>
          </a:solidFill>
          <a:ln/>
        </p:spPr>
      </p:sp>
      <p:sp>
        <p:nvSpPr>
          <p:cNvPr id="9" name="Shape 7"/>
          <p:cNvSpPr/>
          <p:nvPr/>
        </p:nvSpPr>
        <p:spPr>
          <a:xfrm>
            <a:off x="521241" y="3820877"/>
            <a:ext cx="8135876" cy="412627"/>
          </a:xfrm>
          <a:prstGeom prst="rect">
            <a:avLst/>
          </a:prstGeom>
          <a:solidFill>
            <a:srgbClr val="CDCDCD">
              <a:alpha val="20000"/>
            </a:srgbClr>
          </a:solidFill>
          <a:ln/>
        </p:spPr>
        <p:txBody>
          <a:bodyPr/>
          <a:lstStyle/>
          <a:p>
            <a:endParaRPr lang="en-IE" dirty="0"/>
          </a:p>
        </p:txBody>
      </p:sp>
      <p:sp>
        <p:nvSpPr>
          <p:cNvPr id="10" name="Text 8"/>
          <p:cNvSpPr/>
          <p:nvPr/>
        </p:nvSpPr>
        <p:spPr>
          <a:xfrm>
            <a:off x="488310" y="308441"/>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Finding Integrals: Standard Forms</a:t>
            </a:r>
            <a:endParaRPr lang="en-US" sz="2820" dirty="0"/>
          </a:p>
        </p:txBody>
      </p:sp>
      <p:sp>
        <p:nvSpPr>
          <p:cNvPr id="11" name="Text 9"/>
          <p:cNvSpPr/>
          <p:nvPr/>
        </p:nvSpPr>
        <p:spPr>
          <a:xfrm>
            <a:off x="488310" y="964115"/>
            <a:ext cx="8151628" cy="22680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A table of standard integrals can be created by reversing a table of standard derivatives and adding the constant of integration, C.</a:t>
            </a:r>
            <a:endParaRPr lang="en-US" sz="1105" dirty="0"/>
          </a:p>
        </p:txBody>
      </p:sp>
      <mc:AlternateContent xmlns:mc="http://schemas.openxmlformats.org/markup-compatibility/2006" xmlns:a14="http://schemas.microsoft.com/office/drawing/2010/main">
        <mc:Choice Requires="a14">
          <p:sp>
            <p:nvSpPr>
              <p:cNvPr id="12" name="Text 10"/>
              <p:cNvSpPr/>
              <p:nvPr/>
            </p:nvSpPr>
            <p:spPr>
              <a:xfrm>
                <a:off x="637953" y="1451195"/>
                <a:ext cx="3784403" cy="221512"/>
              </a:xfrm>
              <a:prstGeom prst="rect">
                <a:avLst/>
              </a:prstGeom>
              <a:noFill/>
              <a:ln/>
            </p:spPr>
            <p:txBody>
              <a:bodyPr wrap="square" lIns="0" tIns="0" rIns="0" bIns="0" rtlCol="0" anchor="ctr"/>
              <a:lstStyle/>
              <a:p>
                <a:pPr marL="0" indent="0">
                  <a:lnSpc>
                    <a:spcPts val="1763"/>
                  </a:lnSpc>
                  <a:buNone/>
                </a:pPr>
                <a14:m>
                  <m:oMathPara xmlns:m="http://schemas.openxmlformats.org/officeDocument/2006/math">
                    <m:oMathParaPr>
                      <m:jc m:val="centerGroup"/>
                    </m:oMathParaPr>
                    <m:oMath xmlns:m="http://schemas.openxmlformats.org/officeDocument/2006/math">
                      <m:r>
                        <a:rPr lang="en-US" sz="1410" b="1" i="1" dirty="0" smtClean="0">
                          <a:solidFill>
                            <a:srgbClr val="000000"/>
                          </a:solidFill>
                          <a:latin typeface="Cambria Math" panose="02040503050406030204" pitchFamily="18" charset="0"/>
                          <a:ea typeface="Heebo" pitchFamily="34" charset="-122"/>
                          <a:cs typeface="Heebo" pitchFamily="34" charset="-120"/>
                        </a:rPr>
                        <m:t>𝒇</m:t>
                      </m:r>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𝒙</m:t>
                      </m:r>
                      <m:r>
                        <a:rPr lang="en-US" sz="1410" b="1" i="1" dirty="0" smtClean="0">
                          <a:solidFill>
                            <a:srgbClr val="000000"/>
                          </a:solidFill>
                          <a:latin typeface="Cambria Math" panose="02040503050406030204" pitchFamily="18" charset="0"/>
                          <a:ea typeface="Heebo" pitchFamily="34" charset="-122"/>
                          <a:cs typeface="Heebo" pitchFamily="34" charset="-120"/>
                        </a:rPr>
                        <m:t>)</m:t>
                      </m:r>
                    </m:oMath>
                  </m:oMathPara>
                </a14:m>
                <a:endParaRPr lang="en-US" sz="1410" dirty="0"/>
              </a:p>
            </p:txBody>
          </p:sp>
        </mc:Choice>
        <mc:Fallback xmlns="">
          <p:sp>
            <p:nvSpPr>
              <p:cNvPr id="12" name="Text 10"/>
              <p:cNvSpPr>
                <a:spLocks noRot="1" noChangeAspect="1" noMove="1" noResize="1" noEditPoints="1" noAdjustHandles="1" noChangeArrowheads="1" noChangeShapeType="1" noTextEdit="1"/>
              </p:cNvSpPr>
              <p:nvPr/>
            </p:nvSpPr>
            <p:spPr>
              <a:xfrm>
                <a:off x="637953" y="1451195"/>
                <a:ext cx="3784403" cy="221512"/>
              </a:xfrm>
              <a:prstGeom prst="rect">
                <a:avLst/>
              </a:prstGeom>
              <a:blipFill>
                <a:blip r:embed="rId3"/>
                <a:stretch>
                  <a:fillRect b="-30556"/>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3" name="Text 11"/>
              <p:cNvSpPr/>
              <p:nvPr/>
            </p:nvSpPr>
            <p:spPr>
              <a:xfrm>
                <a:off x="4713767" y="1451195"/>
                <a:ext cx="3776527" cy="221512"/>
              </a:xfrm>
              <a:prstGeom prst="rect">
                <a:avLst/>
              </a:prstGeom>
              <a:noFill/>
              <a:ln/>
            </p:spPr>
            <p:txBody>
              <a:bodyPr wrap="square" lIns="0" tIns="0" rIns="0" bIns="0" rtlCol="0" anchor="ctr"/>
              <a:lstStyle/>
              <a:p>
                <a:pPr marL="0" indent="0">
                  <a:lnSpc>
                    <a:spcPts val="1763"/>
                  </a:lnSpc>
                  <a:buNone/>
                </a:pPr>
                <a14:m>
                  <m:oMathPara xmlns:m="http://schemas.openxmlformats.org/officeDocument/2006/math">
                    <m:oMathParaPr>
                      <m:jc m:val="centerGroup"/>
                    </m:oMathParaPr>
                    <m:oMath xmlns:m="http://schemas.openxmlformats.org/officeDocument/2006/math">
                      <m:r>
                        <a:rPr lang="en-US" sz="1410" b="1" i="1" dirty="0" smtClean="0">
                          <a:solidFill>
                            <a:srgbClr val="000000"/>
                          </a:solidFill>
                          <a:latin typeface="Cambria Math" panose="02040503050406030204" pitchFamily="18" charset="0"/>
                          <a:ea typeface="Heebo" pitchFamily="34" charset="-122"/>
                          <a:cs typeface="Heebo" pitchFamily="34" charset="-120"/>
                        </a:rPr>
                        <m:t>∫ </m:t>
                      </m:r>
                      <m:r>
                        <a:rPr lang="en-US" sz="1410" b="1" i="1" dirty="0" smtClean="0">
                          <a:solidFill>
                            <a:srgbClr val="000000"/>
                          </a:solidFill>
                          <a:latin typeface="Cambria Math" panose="02040503050406030204" pitchFamily="18" charset="0"/>
                          <a:ea typeface="Heebo" pitchFamily="34" charset="-122"/>
                          <a:cs typeface="Heebo" pitchFamily="34" charset="-120"/>
                        </a:rPr>
                        <m:t>𝒇</m:t>
                      </m:r>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𝒙</m:t>
                      </m:r>
                      <m:r>
                        <a:rPr lang="en-US" sz="1410" b="1" i="1" dirty="0" smtClean="0">
                          <a:solidFill>
                            <a:srgbClr val="000000"/>
                          </a:solidFill>
                          <a:latin typeface="Cambria Math" panose="02040503050406030204" pitchFamily="18" charset="0"/>
                          <a:ea typeface="Heebo" pitchFamily="34" charset="-122"/>
                          <a:cs typeface="Heebo" pitchFamily="34" charset="-120"/>
                        </a:rPr>
                        <m:t>) </m:t>
                      </m:r>
                      <m:r>
                        <a:rPr lang="en-US" sz="1410" b="1" i="1" dirty="0" smtClean="0">
                          <a:solidFill>
                            <a:srgbClr val="000000"/>
                          </a:solidFill>
                          <a:latin typeface="Cambria Math" panose="02040503050406030204" pitchFamily="18" charset="0"/>
                          <a:ea typeface="Heebo" pitchFamily="34" charset="-122"/>
                          <a:cs typeface="Heebo" pitchFamily="34" charset="-120"/>
                        </a:rPr>
                        <m:t>𝒅𝒙</m:t>
                      </m:r>
                    </m:oMath>
                  </m:oMathPara>
                </a14:m>
                <a:endParaRPr lang="en-US" sz="1410" dirty="0"/>
              </a:p>
            </p:txBody>
          </p:sp>
        </mc:Choice>
        <mc:Fallback xmlns="">
          <p:sp>
            <p:nvSpPr>
              <p:cNvPr id="13" name="Text 11"/>
              <p:cNvSpPr>
                <a:spLocks noRot="1" noChangeAspect="1" noMove="1" noResize="1" noEditPoints="1" noAdjustHandles="1" noChangeArrowheads="1" noChangeShapeType="1" noTextEdit="1"/>
              </p:cNvSpPr>
              <p:nvPr/>
            </p:nvSpPr>
            <p:spPr>
              <a:xfrm>
                <a:off x="4713767" y="1451195"/>
                <a:ext cx="3776527" cy="221512"/>
              </a:xfrm>
              <a:prstGeom prst="rect">
                <a:avLst/>
              </a:prstGeom>
              <a:blipFill>
                <a:blip r:embed="rId4"/>
                <a:stretch>
                  <a:fillRect t="-16667" b="-36111"/>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4" name="Text 12"/>
              <p:cNvSpPr/>
              <p:nvPr/>
            </p:nvSpPr>
            <p:spPr>
              <a:xfrm>
                <a:off x="637953" y="1858530"/>
                <a:ext cx="3784403" cy="226803"/>
              </a:xfrm>
              <a:prstGeom prst="rect">
                <a:avLst/>
              </a:prstGeom>
              <a:noFill/>
              <a:ln/>
            </p:spPr>
            <p:txBody>
              <a:bodyPr wrap="square" lIns="0" tIns="0" rIns="0" bIns="0" rtlCol="0" anchor="ctr"/>
              <a:lstStyle/>
              <a:p>
                <a:pPr marL="0" indent="0">
                  <a:lnSpc>
                    <a:spcPts val="1805"/>
                  </a:lnSpc>
                  <a:buNone/>
                </a:pPr>
                <a14:m>
                  <m:oMathPara xmlns:m="http://schemas.openxmlformats.org/officeDocument/2006/math">
                    <m:oMathParaPr>
                      <m:jc m:val="centerGroup"/>
                    </m:oMathParaPr>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ⁿ (</m:t>
                      </m:r>
                      <m:r>
                        <a:rPr lang="en-US" sz="1105" i="1" dirty="0" smtClean="0">
                          <a:solidFill>
                            <a:srgbClr val="000000"/>
                          </a:solidFill>
                          <a:latin typeface="Cambria Math" panose="02040503050406030204" pitchFamily="18" charset="0"/>
                          <a:ea typeface="Roboto" pitchFamily="34" charset="-122"/>
                          <a:cs typeface="Roboto" pitchFamily="34" charset="-120"/>
                        </a:rPr>
                        <m:t>𝑛</m:t>
                      </m:r>
                      <m:r>
                        <a:rPr lang="en-US" sz="1105" i="1" dirty="0" smtClean="0">
                          <a:solidFill>
                            <a:srgbClr val="000000"/>
                          </a:solidFill>
                          <a:latin typeface="Cambria Math" panose="02040503050406030204" pitchFamily="18" charset="0"/>
                          <a:ea typeface="Roboto" pitchFamily="34" charset="-122"/>
                          <a:cs typeface="Roboto" pitchFamily="34" charset="-120"/>
                        </a:rPr>
                        <m:t> ≠ −1)</m:t>
                      </m:r>
                    </m:oMath>
                  </m:oMathPara>
                </a14:m>
                <a:endParaRPr lang="en-US" sz="1105" dirty="0"/>
              </a:p>
            </p:txBody>
          </p:sp>
        </mc:Choice>
        <mc:Fallback xmlns="">
          <p:sp>
            <p:nvSpPr>
              <p:cNvPr id="14" name="Text 12"/>
              <p:cNvSpPr>
                <a:spLocks noRot="1" noChangeAspect="1" noMove="1" noResize="1" noEditPoints="1" noAdjustHandles="1" noChangeArrowheads="1" noChangeShapeType="1" noTextEdit="1"/>
              </p:cNvSpPr>
              <p:nvPr/>
            </p:nvSpPr>
            <p:spPr>
              <a:xfrm>
                <a:off x="637953" y="1858530"/>
                <a:ext cx="3784403" cy="226803"/>
              </a:xfrm>
              <a:prstGeom prst="rect">
                <a:avLst/>
              </a:prstGeom>
              <a:blipFill>
                <a:blip r:embed="rId5"/>
                <a:stretch>
                  <a:fillRect b="-18919"/>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5" name="Text 13"/>
              <p:cNvSpPr/>
              <p:nvPr/>
            </p:nvSpPr>
            <p:spPr>
              <a:xfrm>
                <a:off x="4713767" y="1858530"/>
                <a:ext cx="3776527" cy="226803"/>
              </a:xfrm>
              <a:prstGeom prst="rect">
                <a:avLst/>
              </a:prstGeom>
              <a:noFill/>
              <a:ln/>
            </p:spPr>
            <p:txBody>
              <a:bodyPr wrap="square" lIns="0" tIns="0" rIns="0" bIns="0" rtlCol="0" anchor="ctr"/>
              <a:lstStyle/>
              <a:p>
                <a:pPr marL="0" indent="0">
                  <a:lnSpc>
                    <a:spcPts val="1805"/>
                  </a:lnSpc>
                  <a:buNone/>
                </a:pPr>
                <a14:m>
                  <m:oMathPara xmlns:m="http://schemas.openxmlformats.org/officeDocument/2006/math">
                    <m:oMathParaPr>
                      <m:jc m:val="centerGroup"/>
                    </m:oMathParaPr>
                    <m:oMath xmlns:m="http://schemas.openxmlformats.org/officeDocument/2006/math">
                      <m:f>
                        <m:fPr>
                          <m:ctrlPr>
                            <a:rPr lang="en-IE" sz="1105" b="0" i="1" dirty="0" smtClean="0">
                              <a:solidFill>
                                <a:srgbClr val="000000"/>
                              </a:solidFill>
                              <a:latin typeface="Cambria Math" panose="02040503050406030204" pitchFamily="18" charset="0"/>
                              <a:ea typeface="Roboto" pitchFamily="34" charset="-122"/>
                              <a:cs typeface="Roboto" pitchFamily="34" charset="-120"/>
                            </a:rPr>
                          </m:ctrlPr>
                        </m:fPr>
                        <m:num>
                          <m:r>
                            <a:rPr lang="en-US" sz="1105" i="1" dirty="0" smtClean="0">
                              <a:solidFill>
                                <a:srgbClr val="000000"/>
                              </a:solidFill>
                              <a:latin typeface="Cambria Math" panose="02040503050406030204" pitchFamily="18" charset="0"/>
                              <a:ea typeface="Roboto" pitchFamily="34" charset="-122"/>
                              <a:cs typeface="Roboto" pitchFamily="34" charset="-120"/>
                            </a:rPr>
                            <m:t>𝑥</m:t>
                          </m:r>
                          <m:sSup>
                            <m:sSupPr>
                              <m:ctrlPr>
                                <a:rPr lang="en-US" sz="1105" i="1" dirty="0" smtClean="0">
                                  <a:solidFill>
                                    <a:srgbClr val="000000"/>
                                  </a:solidFill>
                                  <a:latin typeface="Cambria Math" panose="02040503050406030204" pitchFamily="18" charset="0"/>
                                  <a:ea typeface="Roboto" pitchFamily="34" charset="-122"/>
                                  <a:cs typeface="Roboto" pitchFamily="34" charset="-120"/>
                                </a:rPr>
                              </m:ctrlPr>
                            </m:sSupPr>
                            <m:e>
                              <m:r>
                                <a:rPr lang="en-US" sz="1105" i="1" dirty="0" smtClean="0">
                                  <a:solidFill>
                                    <a:srgbClr val="000000"/>
                                  </a:solidFill>
                                  <a:latin typeface="Cambria Math" panose="02040503050406030204" pitchFamily="18" charset="0"/>
                                  <a:ea typeface="Roboto" pitchFamily="34" charset="-122"/>
                                  <a:cs typeface="Roboto" pitchFamily="34" charset="-120"/>
                                </a:rPr>
                                <m:t>ⁿ</m:t>
                              </m:r>
                            </m:e>
                            <m:sup>
                              <m:r>
                                <a:rPr lang="en-US" sz="1105" i="1" dirty="0" smtClean="0">
                                  <a:solidFill>
                                    <a:srgbClr val="000000"/>
                                  </a:solidFill>
                                  <a:latin typeface="Cambria Math" panose="02040503050406030204" pitchFamily="18" charset="0"/>
                                  <a:ea typeface="Roboto" pitchFamily="34" charset="-122"/>
                                  <a:cs typeface="Roboto" pitchFamily="34" charset="-120"/>
                                </a:rPr>
                                <m:t>+1</m:t>
                              </m:r>
                            </m:sup>
                          </m:sSup>
                        </m:num>
                        <m:den>
                          <m:d>
                            <m:dPr>
                              <m:ctrlPr>
                                <a:rPr lang="en-US" sz="1105" i="1" dirty="0" smtClean="0">
                                  <a:solidFill>
                                    <a:srgbClr val="000000"/>
                                  </a:solidFill>
                                  <a:latin typeface="Cambria Math" panose="02040503050406030204" pitchFamily="18" charset="0"/>
                                  <a:ea typeface="Roboto" pitchFamily="34" charset="-122"/>
                                </a:rPr>
                              </m:ctrlPr>
                            </m:dPr>
                            <m:e>
                              <m:r>
                                <a:rPr lang="en-US" sz="1105" i="1" dirty="0" smtClean="0">
                                  <a:solidFill>
                                    <a:srgbClr val="000000"/>
                                  </a:solidFill>
                                  <a:latin typeface="Cambria Math" panose="02040503050406030204" pitchFamily="18" charset="0"/>
                                  <a:ea typeface="Roboto" pitchFamily="34" charset="-122"/>
                                  <a:cs typeface="Roboto" pitchFamily="34" charset="-120"/>
                                </a:rPr>
                                <m:t>𝑛</m:t>
                              </m:r>
                              <m:r>
                                <a:rPr lang="en-US" sz="1105" i="1" dirty="0" smtClean="0">
                                  <a:solidFill>
                                    <a:srgbClr val="000000"/>
                                  </a:solidFill>
                                  <a:latin typeface="Cambria Math" panose="02040503050406030204" pitchFamily="18" charset="0"/>
                                  <a:ea typeface="Roboto" pitchFamily="34" charset="-122"/>
                                  <a:cs typeface="Roboto" pitchFamily="34" charset="-120"/>
                                </a:rPr>
                                <m:t>+1</m:t>
                              </m:r>
                            </m:e>
                          </m:d>
                        </m:den>
                      </m:f>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𝐶</m:t>
                      </m:r>
                    </m:oMath>
                  </m:oMathPara>
                </a14:m>
                <a:endParaRPr lang="en-US" sz="1105" dirty="0"/>
              </a:p>
            </p:txBody>
          </p:sp>
        </mc:Choice>
        <mc:Fallback xmlns="">
          <p:sp>
            <p:nvSpPr>
              <p:cNvPr id="15" name="Text 13"/>
              <p:cNvSpPr>
                <a:spLocks noRot="1" noChangeAspect="1" noMove="1" noResize="1" noEditPoints="1" noAdjustHandles="1" noChangeArrowheads="1" noChangeShapeType="1" noTextEdit="1"/>
              </p:cNvSpPr>
              <p:nvPr/>
            </p:nvSpPr>
            <p:spPr>
              <a:xfrm>
                <a:off x="4713767" y="1858530"/>
                <a:ext cx="3776527" cy="226803"/>
              </a:xfrm>
              <a:prstGeom prst="rect">
                <a:avLst/>
              </a:prstGeom>
              <a:blipFill>
                <a:blip r:embed="rId6"/>
                <a:stretch>
                  <a:fillRect t="-45946" b="-24324"/>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6" name="Text 14"/>
              <p:cNvSpPr/>
              <p:nvPr/>
            </p:nvSpPr>
            <p:spPr>
              <a:xfrm>
                <a:off x="637953" y="2271157"/>
                <a:ext cx="3784403" cy="226803"/>
              </a:xfrm>
              <a:prstGeom prst="rect">
                <a:avLst/>
              </a:prstGeom>
              <a:noFill/>
              <a:ln/>
            </p:spPr>
            <p:txBody>
              <a:bodyPr wrap="square" lIns="0" tIns="0" rIns="0" bIns="0" rtlCol="0" anchor="ctr"/>
              <a:lstStyle/>
              <a:p>
                <a:pPr marL="0" indent="0">
                  <a:lnSpc>
                    <a:spcPts val="1805"/>
                  </a:lnSpc>
                  <a:buNone/>
                </a:pPr>
                <a14:m>
                  <m:oMathPara xmlns:m="http://schemas.openxmlformats.org/officeDocument/2006/math">
                    <m:oMathParaPr>
                      <m:jc m:val="centerGroup"/>
                    </m:oMathParaPr>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1</m:t>
                      </m:r>
                    </m:oMath>
                  </m:oMathPara>
                </a14:m>
                <a:endParaRPr lang="en-US" sz="1105" dirty="0"/>
              </a:p>
            </p:txBody>
          </p:sp>
        </mc:Choice>
        <mc:Fallback xmlns="">
          <p:sp>
            <p:nvSpPr>
              <p:cNvPr id="16" name="Text 14"/>
              <p:cNvSpPr>
                <a:spLocks noRot="1" noChangeAspect="1" noMove="1" noResize="1" noEditPoints="1" noAdjustHandles="1" noChangeArrowheads="1" noChangeShapeType="1" noTextEdit="1"/>
              </p:cNvSpPr>
              <p:nvPr/>
            </p:nvSpPr>
            <p:spPr>
              <a:xfrm>
                <a:off x="637953" y="2271157"/>
                <a:ext cx="3784403" cy="226803"/>
              </a:xfrm>
              <a:prstGeom prst="rect">
                <a:avLst/>
              </a:prstGeom>
              <a:blipFill>
                <a:blip r:embed="rId7"/>
                <a:stretch>
                  <a:fillRect/>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7" name="Text 15"/>
              <p:cNvSpPr/>
              <p:nvPr/>
            </p:nvSpPr>
            <p:spPr>
              <a:xfrm>
                <a:off x="4713767" y="2271157"/>
                <a:ext cx="3776527" cy="226803"/>
              </a:xfrm>
              <a:prstGeom prst="rect">
                <a:avLst/>
              </a:prstGeom>
              <a:noFill/>
              <a:ln/>
            </p:spPr>
            <p:txBody>
              <a:bodyPr wrap="square" lIns="0" tIns="0" rIns="0" bIns="0" rtlCol="0" anchor="ctr"/>
              <a:lstStyle/>
              <a:p>
                <a:pPr marL="0" indent="0">
                  <a:lnSpc>
                    <a:spcPts val="1805"/>
                  </a:lnSpc>
                  <a:buNone/>
                </a:pPr>
                <a14:m>
                  <m:oMathPara xmlns:m="http://schemas.openxmlformats.org/officeDocument/2006/math">
                    <m:oMathParaPr>
                      <m:jc m:val="centerGroup"/>
                    </m:oMathParaPr>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𝐶</m:t>
                      </m:r>
                    </m:oMath>
                  </m:oMathPara>
                </a14:m>
                <a:endParaRPr lang="en-US" sz="1105" dirty="0"/>
              </a:p>
            </p:txBody>
          </p:sp>
        </mc:Choice>
        <mc:Fallback xmlns="">
          <p:sp>
            <p:nvSpPr>
              <p:cNvPr id="17" name="Text 15"/>
              <p:cNvSpPr>
                <a:spLocks noRot="1" noChangeAspect="1" noMove="1" noResize="1" noEditPoints="1" noAdjustHandles="1" noChangeArrowheads="1" noChangeShapeType="1" noTextEdit="1"/>
              </p:cNvSpPr>
              <p:nvPr/>
            </p:nvSpPr>
            <p:spPr>
              <a:xfrm>
                <a:off x="4713767" y="2271157"/>
                <a:ext cx="3776527" cy="226803"/>
              </a:xfrm>
              <a:prstGeom prst="rect">
                <a:avLst/>
              </a:prstGeom>
              <a:blipFill>
                <a:blip r:embed="rId8"/>
                <a:stretch>
                  <a:fillRect/>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8" name="Text 16"/>
              <p:cNvSpPr/>
              <p:nvPr/>
            </p:nvSpPr>
            <p:spPr>
              <a:xfrm>
                <a:off x="637953" y="2683784"/>
                <a:ext cx="3784403" cy="226803"/>
              </a:xfrm>
              <a:prstGeom prst="rect">
                <a:avLst/>
              </a:prstGeom>
              <a:noFill/>
              <a:ln/>
            </p:spPr>
            <p:txBody>
              <a:bodyPr wrap="square" lIns="0" tIns="0" rIns="0" bIns="0" rtlCol="0" anchor="ctr"/>
              <a:lstStyle/>
              <a:p>
                <a:pPr marL="0" indent="0">
                  <a:lnSpc>
                    <a:spcPts val="1805"/>
                  </a:lnSpc>
                  <a:buNone/>
                </a:pPr>
                <a14:m>
                  <m:oMathPara xmlns:m="http://schemas.openxmlformats.org/officeDocument/2006/math">
                    <m:oMathParaPr>
                      <m:jc m:val="centerGroup"/>
                    </m:oMathParaPr>
                    <m:oMath xmlns:m="http://schemas.openxmlformats.org/officeDocument/2006/math">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cos</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m:t>
                      </m:r>
                    </m:oMath>
                  </m:oMathPara>
                </a14:m>
                <a:endParaRPr lang="en-US" sz="1105" dirty="0"/>
              </a:p>
            </p:txBody>
          </p:sp>
        </mc:Choice>
        <mc:Fallback xmlns="">
          <p:sp>
            <p:nvSpPr>
              <p:cNvPr id="18" name="Text 16"/>
              <p:cNvSpPr>
                <a:spLocks noRot="1" noChangeAspect="1" noMove="1" noResize="1" noEditPoints="1" noAdjustHandles="1" noChangeArrowheads="1" noChangeShapeType="1" noTextEdit="1"/>
              </p:cNvSpPr>
              <p:nvPr/>
            </p:nvSpPr>
            <p:spPr>
              <a:xfrm>
                <a:off x="637953" y="2683784"/>
                <a:ext cx="3784403" cy="226803"/>
              </a:xfrm>
              <a:prstGeom prst="rect">
                <a:avLst/>
              </a:prstGeom>
              <a:blipFill>
                <a:blip r:embed="rId9"/>
                <a:stretch>
                  <a:fillRect b="-18919"/>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9" name="Text 17"/>
              <p:cNvSpPr/>
              <p:nvPr/>
            </p:nvSpPr>
            <p:spPr>
              <a:xfrm>
                <a:off x="4713767" y="2683784"/>
                <a:ext cx="3776527" cy="226803"/>
              </a:xfrm>
              <a:prstGeom prst="rect">
                <a:avLst/>
              </a:prstGeom>
              <a:noFill/>
              <a:ln/>
            </p:spPr>
            <p:txBody>
              <a:bodyPr wrap="square" lIns="0" tIns="0" rIns="0" bIns="0" rtlCol="0" anchor="ctr"/>
              <a:lstStyle/>
              <a:p>
                <a:pPr marL="0" indent="0">
                  <a:lnSpc>
                    <a:spcPts val="1805"/>
                  </a:lnSpc>
                  <a:buNone/>
                </a:pPr>
                <a14:m>
                  <m:oMathPara xmlns:m="http://schemas.openxmlformats.org/officeDocument/2006/math">
                    <m:oMathParaPr>
                      <m:jc m:val="centerGroup"/>
                    </m:oMathParaPr>
                    <m:oMath xmlns:m="http://schemas.openxmlformats.org/officeDocument/2006/math">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sin</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𝐶</m:t>
                      </m:r>
                    </m:oMath>
                  </m:oMathPara>
                </a14:m>
                <a:endParaRPr lang="en-US" sz="1105" dirty="0"/>
              </a:p>
            </p:txBody>
          </p:sp>
        </mc:Choice>
        <mc:Fallback xmlns="">
          <p:sp>
            <p:nvSpPr>
              <p:cNvPr id="19" name="Text 17"/>
              <p:cNvSpPr>
                <a:spLocks noRot="1" noChangeAspect="1" noMove="1" noResize="1" noEditPoints="1" noAdjustHandles="1" noChangeArrowheads="1" noChangeShapeType="1" noTextEdit="1"/>
              </p:cNvSpPr>
              <p:nvPr/>
            </p:nvSpPr>
            <p:spPr>
              <a:xfrm>
                <a:off x="4713767" y="2683784"/>
                <a:ext cx="3776527" cy="226803"/>
              </a:xfrm>
              <a:prstGeom prst="rect">
                <a:avLst/>
              </a:prstGeom>
              <a:blipFill>
                <a:blip r:embed="rId10"/>
                <a:stretch>
                  <a:fillRect b="-18919"/>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20" name="Text 18"/>
              <p:cNvSpPr/>
              <p:nvPr/>
            </p:nvSpPr>
            <p:spPr>
              <a:xfrm>
                <a:off x="637953" y="3096411"/>
                <a:ext cx="3784403" cy="226803"/>
              </a:xfrm>
              <a:prstGeom prst="rect">
                <a:avLst/>
              </a:prstGeom>
              <a:noFill/>
              <a:ln/>
            </p:spPr>
            <p:txBody>
              <a:bodyPr wrap="square" lIns="0" tIns="0" rIns="0" bIns="0" rtlCol="0" anchor="ctr"/>
              <a:lstStyle/>
              <a:p>
                <a:pPr marL="0" indent="0">
                  <a:lnSpc>
                    <a:spcPts val="1805"/>
                  </a:lnSpc>
                  <a:buNone/>
                </a:pPr>
                <a14:m>
                  <m:oMathPara xmlns:m="http://schemas.openxmlformats.org/officeDocument/2006/math">
                    <m:oMathParaPr>
                      <m:jc m:val="centerGroup"/>
                    </m:oMathParaPr>
                    <m:oMath xmlns:m="http://schemas.openxmlformats.org/officeDocument/2006/math">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sin</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m:t>
                      </m:r>
                    </m:oMath>
                  </m:oMathPara>
                </a14:m>
                <a:endParaRPr lang="en-US" sz="1105" dirty="0"/>
              </a:p>
            </p:txBody>
          </p:sp>
        </mc:Choice>
        <mc:Fallback xmlns="">
          <p:sp>
            <p:nvSpPr>
              <p:cNvPr id="20" name="Text 18"/>
              <p:cNvSpPr>
                <a:spLocks noRot="1" noChangeAspect="1" noMove="1" noResize="1" noEditPoints="1" noAdjustHandles="1" noChangeArrowheads="1" noChangeShapeType="1" noTextEdit="1"/>
              </p:cNvSpPr>
              <p:nvPr/>
            </p:nvSpPr>
            <p:spPr>
              <a:xfrm>
                <a:off x="637953" y="3096411"/>
                <a:ext cx="3784403" cy="226803"/>
              </a:xfrm>
              <a:prstGeom prst="rect">
                <a:avLst/>
              </a:prstGeom>
              <a:blipFill>
                <a:blip r:embed="rId11"/>
                <a:stretch>
                  <a:fillRect b="-18919"/>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21" name="Text 19"/>
              <p:cNvSpPr/>
              <p:nvPr/>
            </p:nvSpPr>
            <p:spPr>
              <a:xfrm>
                <a:off x="4713767" y="3096411"/>
                <a:ext cx="3776527" cy="226803"/>
              </a:xfrm>
              <a:prstGeom prst="rect">
                <a:avLst/>
              </a:prstGeom>
              <a:noFill/>
              <a:ln/>
            </p:spPr>
            <p:txBody>
              <a:bodyPr wrap="square" lIns="0" tIns="0" rIns="0" bIns="0" rtlCol="0" anchor="ctr"/>
              <a:lstStyle/>
              <a:p>
                <a:pPr marL="0" indent="0">
                  <a:lnSpc>
                    <a:spcPts val="1805"/>
                  </a:lnSpc>
                  <a:buNone/>
                </a:pPr>
                <a14:m>
                  <m:oMathPara xmlns:m="http://schemas.openxmlformats.org/officeDocument/2006/math">
                    <m:oMathParaPr>
                      <m:jc m:val="centerGroup"/>
                    </m:oMathParaPr>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m:t>
                      </m:r>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cos</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𝐶</m:t>
                      </m:r>
                    </m:oMath>
                  </m:oMathPara>
                </a14:m>
                <a:endParaRPr lang="en-US" sz="1105" dirty="0"/>
              </a:p>
            </p:txBody>
          </p:sp>
        </mc:Choice>
        <mc:Fallback xmlns="">
          <p:sp>
            <p:nvSpPr>
              <p:cNvPr id="21" name="Text 19"/>
              <p:cNvSpPr>
                <a:spLocks noRot="1" noChangeAspect="1" noMove="1" noResize="1" noEditPoints="1" noAdjustHandles="1" noChangeArrowheads="1" noChangeShapeType="1" noTextEdit="1"/>
              </p:cNvSpPr>
              <p:nvPr/>
            </p:nvSpPr>
            <p:spPr>
              <a:xfrm>
                <a:off x="4713767" y="3096411"/>
                <a:ext cx="3776527" cy="226803"/>
              </a:xfrm>
              <a:prstGeom prst="rect">
                <a:avLst/>
              </a:prstGeom>
              <a:blipFill>
                <a:blip r:embed="rId12"/>
                <a:stretch>
                  <a:fillRect b="-18919"/>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22" name="Text 20"/>
              <p:cNvSpPr/>
              <p:nvPr/>
            </p:nvSpPr>
            <p:spPr>
              <a:xfrm>
                <a:off x="637953" y="3509038"/>
                <a:ext cx="3784403" cy="226803"/>
              </a:xfrm>
              <a:prstGeom prst="rect">
                <a:avLst/>
              </a:prstGeom>
              <a:noFill/>
              <a:ln/>
            </p:spPr>
            <p:txBody>
              <a:bodyPr wrap="square" lIns="0" tIns="0" rIns="0" bIns="0" rtlCol="0" anchor="ctr"/>
              <a:lstStyle/>
              <a:p>
                <a:pPr marL="0" indent="0" algn="ctr">
                  <a:lnSpc>
                    <a:spcPts val="1805"/>
                  </a:lnSpc>
                  <a:buNone/>
                </a:pPr>
                <a14:m>
                  <m:oMath xmlns:m="http://schemas.openxmlformats.org/officeDocument/2006/math">
                    <m:f>
                      <m:fPr>
                        <m:ctrlPr>
                          <a:rPr lang="en-US" sz="1400" i="1" dirty="0" smtClean="0">
                            <a:solidFill>
                              <a:srgbClr val="000000"/>
                            </a:solidFill>
                            <a:latin typeface="Cambria Math" panose="02040503050406030204" pitchFamily="18" charset="0"/>
                            <a:ea typeface="Roboto" pitchFamily="34" charset="-122"/>
                            <a:cs typeface="Roboto" pitchFamily="34" charset="-120"/>
                          </a:rPr>
                        </m:ctrlPr>
                      </m:fPr>
                      <m:num>
                        <m:r>
                          <a:rPr lang="en-US" sz="1400" i="1" dirty="0" smtClean="0">
                            <a:solidFill>
                              <a:srgbClr val="000000"/>
                            </a:solidFill>
                            <a:latin typeface="Cambria Math" panose="02040503050406030204" pitchFamily="18" charset="0"/>
                            <a:ea typeface="Roboto" pitchFamily="34" charset="-122"/>
                            <a:cs typeface="Roboto" pitchFamily="34" charset="-120"/>
                          </a:rPr>
                          <m:t>1</m:t>
                        </m:r>
                      </m:num>
                      <m:den>
                        <m:r>
                          <a:rPr lang="en-US" sz="1400" i="1" dirty="0" smtClean="0">
                            <a:solidFill>
                              <a:srgbClr val="000000"/>
                            </a:solidFill>
                            <a:latin typeface="Cambria Math" panose="02040503050406030204" pitchFamily="18" charset="0"/>
                            <a:ea typeface="Roboto" pitchFamily="34" charset="-122"/>
                            <a:cs typeface="Roboto" pitchFamily="34" charset="-120"/>
                          </a:rPr>
                          <m:t>1 + </m:t>
                        </m:r>
                        <m:sSup>
                          <m:sSupPr>
                            <m:ctrlPr>
                              <a:rPr lang="en-US" sz="1400" i="1" dirty="0" smtClean="0">
                                <a:solidFill>
                                  <a:srgbClr val="000000"/>
                                </a:solidFill>
                                <a:latin typeface="Cambria Math" panose="02040503050406030204" pitchFamily="18" charset="0"/>
                                <a:ea typeface="Roboto" pitchFamily="34" charset="-122"/>
                                <a:cs typeface="Roboto" pitchFamily="34" charset="-120"/>
                              </a:rPr>
                            </m:ctrlPr>
                          </m:sSupPr>
                          <m:e>
                            <m:r>
                              <a:rPr lang="en-US" sz="1400" i="1" dirty="0" smtClean="0">
                                <a:solidFill>
                                  <a:srgbClr val="000000"/>
                                </a:solidFill>
                                <a:latin typeface="Cambria Math" panose="02040503050406030204" pitchFamily="18" charset="0"/>
                                <a:ea typeface="Roboto" pitchFamily="34" charset="-122"/>
                                <a:cs typeface="Roboto" pitchFamily="34" charset="-120"/>
                              </a:rPr>
                              <m:t>𝑥</m:t>
                            </m:r>
                          </m:e>
                          <m:sup>
                            <m:r>
                              <a:rPr lang="en-US" sz="1400" i="1" dirty="0" smtClean="0">
                                <a:solidFill>
                                  <a:srgbClr val="000000"/>
                                </a:solidFill>
                                <a:latin typeface="Cambria Math" panose="02040503050406030204" pitchFamily="18" charset="0"/>
                                <a:ea typeface="Roboto" pitchFamily="34" charset="-122"/>
                                <a:cs typeface="Roboto" pitchFamily="34" charset="-120"/>
                              </a:rPr>
                              <m:t>2</m:t>
                            </m:r>
                          </m:sup>
                        </m:sSup>
                      </m:den>
                    </m:f>
                    <m:r>
                      <a:rPr lang="en-IE" sz="1400" b="0" i="1" dirty="0" smtClean="0">
                        <a:solidFill>
                          <a:srgbClr val="000000"/>
                        </a:solidFill>
                        <a:latin typeface="Cambria Math" panose="02040503050406030204" pitchFamily="18" charset="0"/>
                        <a:ea typeface="Roboto" pitchFamily="34" charset="-122"/>
                        <a:cs typeface="Roboto" pitchFamily="34" charset="-120"/>
                      </a:rPr>
                      <m:t> </m:t>
                    </m:r>
                  </m:oMath>
                </a14:m>
                <a:r>
                  <a:rPr lang="en-US" sz="1105" dirty="0"/>
                  <a:t>  </a:t>
                </a:r>
              </a:p>
            </p:txBody>
          </p:sp>
        </mc:Choice>
        <mc:Fallback xmlns="">
          <p:sp>
            <p:nvSpPr>
              <p:cNvPr id="22" name="Text 20"/>
              <p:cNvSpPr>
                <a:spLocks noRot="1" noChangeAspect="1" noMove="1" noResize="1" noEditPoints="1" noAdjustHandles="1" noChangeArrowheads="1" noChangeShapeType="1" noTextEdit="1"/>
              </p:cNvSpPr>
              <p:nvPr/>
            </p:nvSpPr>
            <p:spPr>
              <a:xfrm>
                <a:off x="637953" y="3509038"/>
                <a:ext cx="3784403" cy="226803"/>
              </a:xfrm>
              <a:prstGeom prst="rect">
                <a:avLst/>
              </a:prstGeom>
              <a:blipFill>
                <a:blip r:embed="rId13"/>
                <a:stretch>
                  <a:fillRect t="-27027" b="-24324"/>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23" name="Text 21"/>
              <p:cNvSpPr/>
              <p:nvPr/>
            </p:nvSpPr>
            <p:spPr>
              <a:xfrm>
                <a:off x="4713767" y="3509038"/>
                <a:ext cx="3776527" cy="226803"/>
              </a:xfrm>
              <a:prstGeom prst="rect">
                <a:avLst/>
              </a:prstGeom>
              <a:noFill/>
              <a:ln/>
            </p:spPr>
            <p:txBody>
              <a:bodyPr wrap="square" lIns="0" tIns="0" rIns="0" bIns="0" rtlCol="0" anchor="ctr"/>
              <a:lstStyle/>
              <a:p>
                <a:pPr marL="0" indent="0">
                  <a:lnSpc>
                    <a:spcPts val="1805"/>
                  </a:lnSpc>
                  <a:buNone/>
                </a:pPr>
                <a14:m>
                  <m:oMathPara xmlns:m="http://schemas.openxmlformats.org/officeDocument/2006/math">
                    <m:oMathParaPr>
                      <m:jc m:val="centerGroup"/>
                    </m:oMathParaPr>
                    <m:oMath xmlns:m="http://schemas.openxmlformats.org/officeDocument/2006/math">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tan</m:t>
                      </m:r>
                      <m:r>
                        <a:rPr lang="en-US" sz="1105" i="1" dirty="0" smtClean="0">
                          <a:solidFill>
                            <a:srgbClr val="000000"/>
                          </a:solidFill>
                          <a:latin typeface="Cambria Math" panose="02040503050406030204" pitchFamily="18" charset="0"/>
                          <a:ea typeface="Roboto" pitchFamily="34" charset="-122"/>
                          <a:cs typeface="Roboto" pitchFamily="34" charset="-120"/>
                        </a:rPr>
                        <m:t>⁻¹(</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𝐶</m:t>
                      </m:r>
                    </m:oMath>
                  </m:oMathPara>
                </a14:m>
                <a:endParaRPr lang="en-US" sz="1105" dirty="0"/>
              </a:p>
            </p:txBody>
          </p:sp>
        </mc:Choice>
        <mc:Fallback xmlns="">
          <p:sp>
            <p:nvSpPr>
              <p:cNvPr id="23" name="Text 21"/>
              <p:cNvSpPr>
                <a:spLocks noRot="1" noChangeAspect="1" noMove="1" noResize="1" noEditPoints="1" noAdjustHandles="1" noChangeArrowheads="1" noChangeShapeType="1" noTextEdit="1"/>
              </p:cNvSpPr>
              <p:nvPr/>
            </p:nvSpPr>
            <p:spPr>
              <a:xfrm>
                <a:off x="4713767" y="3509038"/>
                <a:ext cx="3776527" cy="226803"/>
              </a:xfrm>
              <a:prstGeom prst="rect">
                <a:avLst/>
              </a:prstGeom>
              <a:blipFill>
                <a:blip r:embed="rId14"/>
                <a:stretch>
                  <a:fillRect b="-16216"/>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24" name="Text 22"/>
              <p:cNvSpPr/>
              <p:nvPr/>
            </p:nvSpPr>
            <p:spPr>
              <a:xfrm>
                <a:off x="637953" y="3921665"/>
                <a:ext cx="3784403" cy="226803"/>
              </a:xfrm>
              <a:prstGeom prst="rect">
                <a:avLst/>
              </a:prstGeom>
              <a:noFill/>
              <a:ln/>
            </p:spPr>
            <p:txBody>
              <a:bodyPr wrap="square" lIns="0" tIns="0" rIns="0" bIns="0" rtlCol="0" anchor="ctr"/>
              <a:lstStyle/>
              <a:p>
                <a:pPr marL="0" indent="0">
                  <a:lnSpc>
                    <a:spcPts val="1805"/>
                  </a:lnSpc>
                  <a:buNone/>
                </a:pPr>
                <a14:m>
                  <m:oMathPara xmlns:m="http://schemas.openxmlformats.org/officeDocument/2006/math">
                    <m:oMathParaPr>
                      <m:jc m:val="centerGroup"/>
                    </m:oMathParaPr>
                    <m:oMath xmlns:m="http://schemas.openxmlformats.org/officeDocument/2006/math">
                      <m:f>
                        <m:fPr>
                          <m:ctrlPr>
                            <a:rPr lang="en-US" sz="1105" i="1" dirty="0" smtClean="0">
                              <a:latin typeface="Cambria Math" panose="02040503050406030204" pitchFamily="18" charset="0"/>
                            </a:rPr>
                          </m:ctrlPr>
                        </m:fPr>
                        <m:num>
                          <m:r>
                            <a:rPr lang="en-US" sz="1105" i="1" dirty="0" smtClean="0">
                              <a:latin typeface="Cambria Math" panose="02040503050406030204" pitchFamily="18" charset="0"/>
                            </a:rPr>
                            <m:t>1</m:t>
                          </m:r>
                        </m:num>
                        <m:den>
                          <m:rad>
                            <m:radPr>
                              <m:degHide m:val="on"/>
                              <m:ctrlPr>
                                <a:rPr lang="en-US" sz="1105" b="0" i="1" dirty="0" smtClean="0">
                                  <a:latin typeface="Cambria Math" panose="02040503050406030204" pitchFamily="18" charset="0"/>
                                </a:rPr>
                              </m:ctrlPr>
                            </m:radPr>
                            <m:deg/>
                            <m:e>
                              <m:r>
                                <a:rPr lang="en-IE" sz="1105" b="0" i="1" dirty="0" smtClean="0">
                                  <a:latin typeface="Cambria Math" panose="02040503050406030204" pitchFamily="18" charset="0"/>
                                </a:rPr>
                                <m:t>1−</m:t>
                              </m:r>
                              <m:sSup>
                                <m:sSupPr>
                                  <m:ctrlPr>
                                    <a:rPr lang="en-IE" sz="1105" b="0" i="1" dirty="0" smtClean="0">
                                      <a:latin typeface="Cambria Math" panose="02040503050406030204" pitchFamily="18" charset="0"/>
                                    </a:rPr>
                                  </m:ctrlPr>
                                </m:sSupPr>
                                <m:e>
                                  <m:r>
                                    <a:rPr lang="en-IE" sz="1105" b="0" i="1" dirty="0" smtClean="0">
                                      <a:latin typeface="Cambria Math" panose="02040503050406030204" pitchFamily="18" charset="0"/>
                                    </a:rPr>
                                    <m:t>𝑥</m:t>
                                  </m:r>
                                </m:e>
                                <m:sup>
                                  <m:r>
                                    <a:rPr lang="en-IE" sz="1105" b="0" i="1" dirty="0" smtClean="0">
                                      <a:latin typeface="Cambria Math" panose="02040503050406030204" pitchFamily="18" charset="0"/>
                                    </a:rPr>
                                    <m:t>2</m:t>
                                  </m:r>
                                </m:sup>
                              </m:sSup>
                            </m:e>
                          </m:rad>
                          <m:r>
                            <a:rPr lang="en-IE" sz="1105" b="0" i="1" dirty="0" smtClean="0">
                              <a:latin typeface="Cambria Math" panose="02040503050406030204" pitchFamily="18" charset="0"/>
                            </a:rPr>
                            <m:t> </m:t>
                          </m:r>
                        </m:den>
                      </m:f>
                      <m:r>
                        <a:rPr lang="en-IE" sz="1105" b="0" i="1" dirty="0" smtClean="0">
                          <a:latin typeface="Cambria Math" panose="02040503050406030204" pitchFamily="18" charset="0"/>
                        </a:rPr>
                        <m:t> </m:t>
                      </m:r>
                    </m:oMath>
                  </m:oMathPara>
                </a14:m>
                <a:endParaRPr lang="en-US" sz="1105" dirty="0"/>
              </a:p>
            </p:txBody>
          </p:sp>
        </mc:Choice>
        <mc:Fallback xmlns="">
          <p:sp>
            <p:nvSpPr>
              <p:cNvPr id="24" name="Text 22"/>
              <p:cNvSpPr>
                <a:spLocks noRot="1" noChangeAspect="1" noMove="1" noResize="1" noEditPoints="1" noAdjustHandles="1" noChangeArrowheads="1" noChangeShapeType="1" noTextEdit="1"/>
              </p:cNvSpPr>
              <p:nvPr/>
            </p:nvSpPr>
            <p:spPr>
              <a:xfrm>
                <a:off x="637953" y="3921665"/>
                <a:ext cx="3784403" cy="226803"/>
              </a:xfrm>
              <a:prstGeom prst="rect">
                <a:avLst/>
              </a:prstGeom>
              <a:blipFill>
                <a:blip r:embed="rId15"/>
                <a:stretch>
                  <a:fillRect t="-36842" b="-31579"/>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25" name="Text 23"/>
              <p:cNvSpPr/>
              <p:nvPr/>
            </p:nvSpPr>
            <p:spPr>
              <a:xfrm>
                <a:off x="4713767" y="3921665"/>
                <a:ext cx="3776527" cy="226803"/>
              </a:xfrm>
              <a:prstGeom prst="rect">
                <a:avLst/>
              </a:prstGeom>
              <a:noFill/>
              <a:ln/>
            </p:spPr>
            <p:txBody>
              <a:bodyPr wrap="square" lIns="0" tIns="0" rIns="0" bIns="0" rtlCol="0" anchor="ctr"/>
              <a:lstStyle/>
              <a:p>
                <a:pPr marL="0" indent="0">
                  <a:lnSpc>
                    <a:spcPts val="1805"/>
                  </a:lnSpc>
                  <a:buNone/>
                </a:pPr>
                <a14:m>
                  <m:oMathPara xmlns:m="http://schemas.openxmlformats.org/officeDocument/2006/math">
                    <m:oMathParaPr>
                      <m:jc m:val="centerGroup"/>
                    </m:oMathParaPr>
                    <m:oMath xmlns:m="http://schemas.openxmlformats.org/officeDocument/2006/math">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sin</m:t>
                      </m:r>
                      <m:r>
                        <a:rPr lang="en-US" sz="1105" i="1" dirty="0" smtClean="0">
                          <a:solidFill>
                            <a:srgbClr val="000000"/>
                          </a:solidFill>
                          <a:latin typeface="Cambria Math" panose="02040503050406030204" pitchFamily="18" charset="0"/>
                          <a:ea typeface="Roboto" pitchFamily="34" charset="-122"/>
                          <a:cs typeface="Roboto" pitchFamily="34" charset="-120"/>
                        </a:rPr>
                        <m:t>⁻¹(</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𝐶</m:t>
                      </m:r>
                    </m:oMath>
                  </m:oMathPara>
                </a14:m>
                <a:endParaRPr lang="en-US" sz="1105" dirty="0"/>
              </a:p>
            </p:txBody>
          </p:sp>
        </mc:Choice>
        <mc:Fallback xmlns="">
          <p:sp>
            <p:nvSpPr>
              <p:cNvPr id="25" name="Text 23"/>
              <p:cNvSpPr>
                <a:spLocks noRot="1" noChangeAspect="1" noMove="1" noResize="1" noEditPoints="1" noAdjustHandles="1" noChangeArrowheads="1" noChangeShapeType="1" noTextEdit="1"/>
              </p:cNvSpPr>
              <p:nvPr/>
            </p:nvSpPr>
            <p:spPr>
              <a:xfrm>
                <a:off x="4713767" y="3921665"/>
                <a:ext cx="3776527" cy="226803"/>
              </a:xfrm>
              <a:prstGeom prst="rect">
                <a:avLst/>
              </a:prstGeom>
              <a:blipFill>
                <a:blip r:embed="rId16"/>
                <a:stretch>
                  <a:fillRect b="-15789"/>
                </a:stretch>
              </a:blipFill>
              <a:ln/>
            </p:spPr>
            <p:txBody>
              <a:bodyPr/>
              <a:lstStyle/>
              <a:p>
                <a:r>
                  <a:rPr lang="en-IE">
                    <a:noFill/>
                  </a:rPr>
                  <a:t> </a:t>
                </a:r>
              </a:p>
            </p:txBody>
          </p:sp>
        </mc:Fallback>
      </mc:AlternateContent>
      <p:sp>
        <p:nvSpPr>
          <p:cNvPr id="26" name="Shape 7">
            <a:extLst>
              <a:ext uri="{FF2B5EF4-FFF2-40B4-BE49-F238E27FC236}">
                <a16:creationId xmlns:a16="http://schemas.microsoft.com/office/drawing/2014/main" id="{3F9FE99F-DF2A-7981-51A3-41670115A305}"/>
              </a:ext>
            </a:extLst>
          </p:cNvPr>
          <p:cNvSpPr/>
          <p:nvPr/>
        </p:nvSpPr>
        <p:spPr>
          <a:xfrm>
            <a:off x="488310" y="4257132"/>
            <a:ext cx="8135876" cy="412627"/>
          </a:xfrm>
          <a:prstGeom prst="rect">
            <a:avLst/>
          </a:prstGeom>
          <a:solidFill>
            <a:schemeClr val="bg2">
              <a:lumMod val="50000"/>
              <a:alpha val="20000"/>
            </a:schemeClr>
          </a:solidFill>
          <a:ln/>
        </p:spPr>
        <p:txBody>
          <a:bodyPr/>
          <a:lstStyle/>
          <a:p>
            <a:endParaRPr lang="en-IE" dirty="0"/>
          </a:p>
        </p:txBody>
      </p:sp>
      <mc:AlternateContent xmlns:mc="http://schemas.openxmlformats.org/markup-compatibility/2006" xmlns:a14="http://schemas.microsoft.com/office/drawing/2010/main">
        <mc:Choice Requires="a14">
          <p:sp>
            <p:nvSpPr>
              <p:cNvPr id="27" name="Text 22">
                <a:extLst>
                  <a:ext uri="{FF2B5EF4-FFF2-40B4-BE49-F238E27FC236}">
                    <a16:creationId xmlns:a16="http://schemas.microsoft.com/office/drawing/2014/main" id="{D0AE82E9-48B3-836C-2601-EB67E9EFA2F6}"/>
                  </a:ext>
                </a:extLst>
              </p:cNvPr>
              <p:cNvSpPr/>
              <p:nvPr/>
            </p:nvSpPr>
            <p:spPr>
              <a:xfrm>
                <a:off x="630078" y="4342168"/>
                <a:ext cx="3566366" cy="226803"/>
              </a:xfrm>
              <a:prstGeom prst="rect">
                <a:avLst/>
              </a:prstGeom>
              <a:noFill/>
              <a:ln/>
            </p:spPr>
            <p:txBody>
              <a:bodyPr wrap="square" lIns="0" tIns="0" rIns="0" bIns="0" rtlCol="0" anchor="ctr"/>
              <a:lstStyle/>
              <a:p>
                <a:pPr marL="0" indent="0">
                  <a:lnSpc>
                    <a:spcPts val="1805"/>
                  </a:lnSpc>
                  <a:buNone/>
                </a:pPr>
                <a14:m>
                  <m:oMathPara xmlns:m="http://schemas.openxmlformats.org/officeDocument/2006/math">
                    <m:oMathParaPr>
                      <m:jc m:val="centerGroup"/>
                    </m:oMathParaPr>
                    <m:oMath xmlns:m="http://schemas.openxmlformats.org/officeDocument/2006/math">
                      <m:r>
                        <a:rPr lang="en-US" sz="1105" i="1" dirty="0" smtClean="0">
                          <a:latin typeface="Cambria Math" panose="02040503050406030204" pitchFamily="18" charset="0"/>
                        </a:rPr>
                        <m:t> − </m:t>
                      </m:r>
                      <m:f>
                        <m:fPr>
                          <m:ctrlPr>
                            <a:rPr lang="en-US" sz="1105" i="1" dirty="0" smtClean="0">
                              <a:latin typeface="Cambria Math" panose="02040503050406030204" pitchFamily="18" charset="0"/>
                            </a:rPr>
                          </m:ctrlPr>
                        </m:fPr>
                        <m:num>
                          <m:r>
                            <a:rPr lang="en-US" sz="1105" i="1" dirty="0" smtClean="0">
                              <a:latin typeface="Cambria Math" panose="02040503050406030204" pitchFamily="18" charset="0"/>
                            </a:rPr>
                            <m:t>1</m:t>
                          </m:r>
                        </m:num>
                        <m:den>
                          <m:rad>
                            <m:radPr>
                              <m:degHide m:val="on"/>
                              <m:ctrlPr>
                                <a:rPr lang="en-US" sz="1105" b="0" i="1" dirty="0" smtClean="0">
                                  <a:latin typeface="Cambria Math" panose="02040503050406030204" pitchFamily="18" charset="0"/>
                                </a:rPr>
                              </m:ctrlPr>
                            </m:radPr>
                            <m:deg/>
                            <m:e>
                              <m:r>
                                <a:rPr lang="en-IE" sz="1105" b="0" i="1" dirty="0" smtClean="0">
                                  <a:latin typeface="Cambria Math" panose="02040503050406030204" pitchFamily="18" charset="0"/>
                                </a:rPr>
                                <m:t>1−</m:t>
                              </m:r>
                              <m:sSup>
                                <m:sSupPr>
                                  <m:ctrlPr>
                                    <a:rPr lang="en-IE" sz="1105" b="0" i="1" dirty="0" smtClean="0">
                                      <a:latin typeface="Cambria Math" panose="02040503050406030204" pitchFamily="18" charset="0"/>
                                    </a:rPr>
                                  </m:ctrlPr>
                                </m:sSupPr>
                                <m:e>
                                  <m:r>
                                    <a:rPr lang="en-IE" sz="1105" b="0" i="1" dirty="0" smtClean="0">
                                      <a:latin typeface="Cambria Math" panose="02040503050406030204" pitchFamily="18" charset="0"/>
                                    </a:rPr>
                                    <m:t>𝑥</m:t>
                                  </m:r>
                                </m:e>
                                <m:sup>
                                  <m:r>
                                    <a:rPr lang="en-IE" sz="1105" b="0" i="1" dirty="0" smtClean="0">
                                      <a:latin typeface="Cambria Math" panose="02040503050406030204" pitchFamily="18" charset="0"/>
                                    </a:rPr>
                                    <m:t>2</m:t>
                                  </m:r>
                                </m:sup>
                              </m:sSup>
                            </m:e>
                          </m:rad>
                          <m:r>
                            <a:rPr lang="en-IE" sz="1105" b="0" i="1" dirty="0" smtClean="0">
                              <a:latin typeface="Cambria Math" panose="02040503050406030204" pitchFamily="18" charset="0"/>
                            </a:rPr>
                            <m:t> </m:t>
                          </m:r>
                        </m:den>
                      </m:f>
                    </m:oMath>
                  </m:oMathPara>
                </a14:m>
                <a:endParaRPr lang="en-US" sz="1105" dirty="0"/>
              </a:p>
            </p:txBody>
          </p:sp>
        </mc:Choice>
        <mc:Fallback xmlns="">
          <p:sp>
            <p:nvSpPr>
              <p:cNvPr id="27" name="Text 22">
                <a:extLst>
                  <a:ext uri="{FF2B5EF4-FFF2-40B4-BE49-F238E27FC236}">
                    <a16:creationId xmlns:a16="http://schemas.microsoft.com/office/drawing/2014/main" id="{D0AE82E9-48B3-836C-2601-EB67E9EFA2F6}"/>
                  </a:ext>
                </a:extLst>
              </p:cNvPr>
              <p:cNvSpPr>
                <a:spLocks noRot="1" noChangeAspect="1" noMove="1" noResize="1" noEditPoints="1" noAdjustHandles="1" noChangeArrowheads="1" noChangeShapeType="1" noTextEdit="1"/>
              </p:cNvSpPr>
              <p:nvPr/>
            </p:nvSpPr>
            <p:spPr>
              <a:xfrm>
                <a:off x="630078" y="4342168"/>
                <a:ext cx="3566366" cy="226803"/>
              </a:xfrm>
              <a:prstGeom prst="rect">
                <a:avLst/>
              </a:prstGeom>
              <a:blipFill>
                <a:blip r:embed="rId17"/>
                <a:stretch>
                  <a:fillRect t="-36842" b="-31579"/>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28" name="Text 23">
                <a:extLst>
                  <a:ext uri="{FF2B5EF4-FFF2-40B4-BE49-F238E27FC236}">
                    <a16:creationId xmlns:a16="http://schemas.microsoft.com/office/drawing/2014/main" id="{0A5C5718-5869-AAAE-DB99-DAB90A8B076E}"/>
                  </a:ext>
                </a:extLst>
              </p:cNvPr>
              <p:cNvSpPr/>
              <p:nvPr/>
            </p:nvSpPr>
            <p:spPr>
              <a:xfrm>
                <a:off x="4705891" y="4342168"/>
                <a:ext cx="3776527" cy="226803"/>
              </a:xfrm>
              <a:prstGeom prst="rect">
                <a:avLst/>
              </a:prstGeom>
              <a:noFill/>
              <a:ln/>
            </p:spPr>
            <p:txBody>
              <a:bodyPr wrap="square" lIns="0" tIns="0" rIns="0" bIns="0" rtlCol="0" anchor="ctr"/>
              <a:lstStyle/>
              <a:p>
                <a:pPr marL="0" indent="0">
                  <a:lnSpc>
                    <a:spcPts val="1805"/>
                  </a:lnSpc>
                  <a:buNone/>
                </a:pPr>
                <a14:m>
                  <m:oMathPara xmlns:m="http://schemas.openxmlformats.org/officeDocument/2006/math">
                    <m:oMathParaPr>
                      <m:jc m:val="centerGroup"/>
                    </m:oMathParaPr>
                    <m:oMath xmlns:m="http://schemas.openxmlformats.org/officeDocument/2006/math">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cos</m:t>
                      </m:r>
                      <m:r>
                        <a:rPr lang="en-US" sz="1105" i="1" dirty="0" smtClean="0">
                          <a:solidFill>
                            <a:srgbClr val="000000"/>
                          </a:solidFill>
                          <a:latin typeface="Cambria Math" panose="02040503050406030204" pitchFamily="18" charset="0"/>
                          <a:ea typeface="Roboto" pitchFamily="34" charset="-122"/>
                          <a:cs typeface="Roboto" pitchFamily="34" charset="-120"/>
                        </a:rPr>
                        <m:t>⁻¹(</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𝐶</m:t>
                      </m:r>
                    </m:oMath>
                  </m:oMathPara>
                </a14:m>
                <a:endParaRPr lang="en-US" sz="1105" dirty="0"/>
              </a:p>
            </p:txBody>
          </p:sp>
        </mc:Choice>
        <mc:Fallback xmlns="">
          <p:sp>
            <p:nvSpPr>
              <p:cNvPr id="28" name="Text 23">
                <a:extLst>
                  <a:ext uri="{FF2B5EF4-FFF2-40B4-BE49-F238E27FC236}">
                    <a16:creationId xmlns:a16="http://schemas.microsoft.com/office/drawing/2014/main" id="{0A5C5718-5869-AAAE-DB99-DAB90A8B076E}"/>
                  </a:ext>
                </a:extLst>
              </p:cNvPr>
              <p:cNvSpPr>
                <a:spLocks noRot="1" noChangeAspect="1" noMove="1" noResize="1" noEditPoints="1" noAdjustHandles="1" noChangeArrowheads="1" noChangeShapeType="1" noTextEdit="1"/>
              </p:cNvSpPr>
              <p:nvPr/>
            </p:nvSpPr>
            <p:spPr>
              <a:xfrm>
                <a:off x="4705891" y="4342168"/>
                <a:ext cx="3776527" cy="226803"/>
              </a:xfrm>
              <a:prstGeom prst="rect">
                <a:avLst/>
              </a:prstGeom>
              <a:blipFill>
                <a:blip r:embed="rId18"/>
                <a:stretch>
                  <a:fillRect b="-15789"/>
                </a:stretch>
              </a:blipFill>
              <a:ln/>
            </p:spPr>
            <p:txBody>
              <a:bodyPr/>
              <a:lstStyle/>
              <a:p>
                <a:r>
                  <a:rPr lang="en-IE">
                    <a:noFill/>
                  </a:rPr>
                  <a:t> </a:t>
                </a:r>
              </a:p>
            </p:txBody>
          </p:sp>
        </mc:Fallback>
      </mc:AlternateContent>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96794" y="359030"/>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Integration by Substitution</a:t>
            </a:r>
            <a:endParaRPr lang="en-US" sz="2820" dirty="0"/>
          </a:p>
        </p:txBody>
      </p:sp>
      <p:sp>
        <p:nvSpPr>
          <p:cNvPr id="3" name="Text 1"/>
          <p:cNvSpPr/>
          <p:nvPr/>
        </p:nvSpPr>
        <p:spPr>
          <a:xfrm>
            <a:off x="396794" y="802054"/>
            <a:ext cx="8151628" cy="652106"/>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This method, which reverses the differentiation chain rule, simplifies an integral by substituting part of the expression with a new variable, 'u'.</a:t>
            </a:r>
            <a:endParaRPr lang="en-US" sz="1105" dirty="0"/>
          </a:p>
        </p:txBody>
      </p:sp>
      <mc:AlternateContent xmlns:mc="http://schemas.openxmlformats.org/markup-compatibility/2006" xmlns:a14="http://schemas.microsoft.com/office/drawing/2010/main">
        <mc:Choice Requires="a14">
          <p:sp>
            <p:nvSpPr>
              <p:cNvPr id="5" name="Text 3"/>
              <p:cNvSpPr/>
              <p:nvPr/>
            </p:nvSpPr>
            <p:spPr>
              <a:xfrm>
                <a:off x="388918" y="1376149"/>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Linear Form: </a:t>
                </a:r>
                <a14:m>
                  <m:oMath xmlns:m="http://schemas.openxmlformats.org/officeDocument/2006/math">
                    <m:r>
                      <a:rPr lang="en-US" sz="1410" b="1" i="1" dirty="0" smtClean="0">
                        <a:solidFill>
                          <a:srgbClr val="000000"/>
                        </a:solidFill>
                        <a:latin typeface="Cambria Math" panose="02040503050406030204" pitchFamily="18" charset="0"/>
                        <a:ea typeface="Heebo" pitchFamily="34" charset="-122"/>
                        <a:cs typeface="Heebo" pitchFamily="34" charset="-120"/>
                      </a:rPr>
                      <m:t>∫ </m:t>
                    </m:r>
                    <m:r>
                      <a:rPr lang="en-US" sz="1410" b="1" i="1" dirty="0" smtClean="0">
                        <a:solidFill>
                          <a:srgbClr val="000000"/>
                        </a:solidFill>
                        <a:latin typeface="Cambria Math" panose="02040503050406030204" pitchFamily="18" charset="0"/>
                        <a:ea typeface="Heebo" pitchFamily="34" charset="-122"/>
                        <a:cs typeface="Heebo" pitchFamily="34" charset="-120"/>
                      </a:rPr>
                      <m:t>𝒇</m:t>
                    </m:r>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𝒂𝒙</m:t>
                    </m:r>
                    <m:r>
                      <a:rPr lang="en-US" sz="1410" b="1" i="1" dirty="0" smtClean="0">
                        <a:solidFill>
                          <a:srgbClr val="000000"/>
                        </a:solidFill>
                        <a:latin typeface="Cambria Math" panose="02040503050406030204" pitchFamily="18" charset="0"/>
                        <a:ea typeface="Heebo" pitchFamily="34" charset="-122"/>
                        <a:cs typeface="Heebo" pitchFamily="34" charset="-120"/>
                      </a:rPr>
                      <m:t> + </m:t>
                    </m:r>
                    <m:r>
                      <a:rPr lang="en-US" sz="1410" b="1" i="1" dirty="0" smtClean="0">
                        <a:solidFill>
                          <a:srgbClr val="000000"/>
                        </a:solidFill>
                        <a:latin typeface="Cambria Math" panose="02040503050406030204" pitchFamily="18" charset="0"/>
                        <a:ea typeface="Heebo" pitchFamily="34" charset="-122"/>
                        <a:cs typeface="Heebo" pitchFamily="34" charset="-120"/>
                      </a:rPr>
                      <m:t>𝒃</m:t>
                    </m:r>
                    <m:r>
                      <a:rPr lang="en-US" sz="1410" b="1" i="1" dirty="0" smtClean="0">
                        <a:solidFill>
                          <a:srgbClr val="000000"/>
                        </a:solidFill>
                        <a:latin typeface="Cambria Math" panose="02040503050406030204" pitchFamily="18" charset="0"/>
                        <a:ea typeface="Heebo" pitchFamily="34" charset="-122"/>
                        <a:cs typeface="Heebo" pitchFamily="34" charset="-120"/>
                      </a:rPr>
                      <m:t>) </m:t>
                    </m:r>
                    <m:r>
                      <a:rPr lang="en-US" sz="1410" b="1" i="1" dirty="0" smtClean="0">
                        <a:solidFill>
                          <a:srgbClr val="000000"/>
                        </a:solidFill>
                        <a:latin typeface="Cambria Math" panose="02040503050406030204" pitchFamily="18" charset="0"/>
                        <a:ea typeface="Heebo" pitchFamily="34" charset="-122"/>
                        <a:cs typeface="Heebo" pitchFamily="34" charset="-120"/>
                      </a:rPr>
                      <m:t>𝒅𝒙</m:t>
                    </m:r>
                  </m:oMath>
                </a14:m>
                <a:endParaRPr lang="en-US" sz="1410" dirty="0"/>
              </a:p>
            </p:txBody>
          </p:sp>
        </mc:Choice>
        <mc:Fallback xmlns="">
          <p:sp>
            <p:nvSpPr>
              <p:cNvPr id="5" name="Text 3"/>
              <p:cNvSpPr>
                <a:spLocks noRot="1" noChangeAspect="1" noMove="1" noResize="1" noEditPoints="1" noAdjustHandles="1" noChangeArrowheads="1" noChangeShapeType="1" noTextEdit="1"/>
              </p:cNvSpPr>
              <p:nvPr/>
            </p:nvSpPr>
            <p:spPr>
              <a:xfrm>
                <a:off x="388918" y="1376149"/>
                <a:ext cx="3877438" cy="221512"/>
              </a:xfrm>
              <a:prstGeom prst="rect">
                <a:avLst/>
              </a:prstGeom>
              <a:blipFill>
                <a:blip r:embed="rId3"/>
                <a:stretch>
                  <a:fillRect l="-2830" t="-19444" b="-52778"/>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7" name="Text 5"/>
              <p:cNvSpPr/>
              <p:nvPr/>
            </p:nvSpPr>
            <p:spPr>
              <a:xfrm>
                <a:off x="4394448" y="1395659"/>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Product Form: </a:t>
                </a:r>
                <a14:m>
                  <m:oMath xmlns:m="http://schemas.openxmlformats.org/officeDocument/2006/math">
                    <m:r>
                      <a:rPr lang="en-US" sz="1410" b="1" i="1" dirty="0" smtClean="0">
                        <a:solidFill>
                          <a:srgbClr val="000000"/>
                        </a:solidFill>
                        <a:latin typeface="Cambria Math" panose="02040503050406030204" pitchFamily="18" charset="0"/>
                        <a:ea typeface="Heebo" pitchFamily="34" charset="-122"/>
                        <a:cs typeface="Heebo" pitchFamily="34" charset="-120"/>
                      </a:rPr>
                      <m:t>∫ </m:t>
                    </m:r>
                    <m:r>
                      <a:rPr lang="en-US" sz="1410" b="1" i="1" dirty="0" smtClean="0">
                        <a:solidFill>
                          <a:srgbClr val="000000"/>
                        </a:solidFill>
                        <a:latin typeface="Cambria Math" panose="02040503050406030204" pitchFamily="18" charset="0"/>
                        <a:ea typeface="Heebo" pitchFamily="34" charset="-122"/>
                        <a:cs typeface="Heebo" pitchFamily="34" charset="-120"/>
                      </a:rPr>
                      <m:t>𝒇</m:t>
                    </m:r>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𝒖</m:t>
                    </m:r>
                    <m:r>
                      <a:rPr lang="en-US" sz="1410" b="1" i="1" dirty="0" smtClean="0">
                        <a:solidFill>
                          <a:srgbClr val="000000"/>
                        </a:solidFill>
                        <a:latin typeface="Cambria Math" panose="02040503050406030204" pitchFamily="18" charset="0"/>
                        <a:ea typeface="Heebo" pitchFamily="34" charset="-122"/>
                        <a:cs typeface="Heebo" pitchFamily="34" charset="-120"/>
                      </a:rPr>
                      <m:t>) (</m:t>
                    </m:r>
                    <m:r>
                      <a:rPr lang="en-US" sz="1410" b="1" i="1" dirty="0" smtClean="0">
                        <a:solidFill>
                          <a:srgbClr val="000000"/>
                        </a:solidFill>
                        <a:latin typeface="Cambria Math" panose="02040503050406030204" pitchFamily="18" charset="0"/>
                        <a:ea typeface="Heebo" pitchFamily="34" charset="-122"/>
                        <a:cs typeface="Heebo" pitchFamily="34" charset="-120"/>
                      </a:rPr>
                      <m:t>𝒅𝒖</m:t>
                    </m:r>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𝒅𝒙</m:t>
                    </m:r>
                    <m:r>
                      <a:rPr lang="en-US" sz="1410" b="1" i="1" dirty="0" smtClean="0">
                        <a:solidFill>
                          <a:srgbClr val="000000"/>
                        </a:solidFill>
                        <a:latin typeface="Cambria Math" panose="02040503050406030204" pitchFamily="18" charset="0"/>
                        <a:ea typeface="Heebo" pitchFamily="34" charset="-122"/>
                        <a:cs typeface="Heebo" pitchFamily="34" charset="-120"/>
                      </a:rPr>
                      <m:t>) </m:t>
                    </m:r>
                    <m:r>
                      <a:rPr lang="en-US" sz="1410" b="1" i="1" dirty="0" smtClean="0">
                        <a:solidFill>
                          <a:srgbClr val="000000"/>
                        </a:solidFill>
                        <a:latin typeface="Cambria Math" panose="02040503050406030204" pitchFamily="18" charset="0"/>
                        <a:ea typeface="Heebo" pitchFamily="34" charset="-122"/>
                        <a:cs typeface="Heebo" pitchFamily="34" charset="-120"/>
                      </a:rPr>
                      <m:t>𝒅𝒙</m:t>
                    </m:r>
                  </m:oMath>
                </a14:m>
                <a:endParaRPr lang="en-US" sz="1410" dirty="0"/>
              </a:p>
            </p:txBody>
          </p:sp>
        </mc:Choice>
        <mc:Fallback xmlns="">
          <p:sp>
            <p:nvSpPr>
              <p:cNvPr id="7" name="Text 5"/>
              <p:cNvSpPr>
                <a:spLocks noRot="1" noChangeAspect="1" noMove="1" noResize="1" noEditPoints="1" noAdjustHandles="1" noChangeArrowheads="1" noChangeShapeType="1" noTextEdit="1"/>
              </p:cNvSpPr>
              <p:nvPr/>
            </p:nvSpPr>
            <p:spPr>
              <a:xfrm>
                <a:off x="4394448" y="1395659"/>
                <a:ext cx="3877438" cy="221512"/>
              </a:xfrm>
              <a:prstGeom prst="rect">
                <a:avLst/>
              </a:prstGeom>
              <a:blipFill>
                <a:blip r:embed="rId4"/>
                <a:stretch>
                  <a:fillRect l="-2830" t="-19444" b="-52778"/>
                </a:stretch>
              </a:blipFill>
              <a:ln/>
            </p:spPr>
            <p:txBody>
              <a:bodyPr/>
              <a:lstStyle/>
              <a:p>
                <a:r>
                  <a:rPr lang="en-IE">
                    <a:noFill/>
                  </a:rPr>
                  <a:t> </a:t>
                </a:r>
              </a:p>
            </p:txBody>
          </p:sp>
        </mc:Fallback>
      </mc:AlternateContent>
      <p:sp>
        <p:nvSpPr>
          <p:cNvPr id="8" name="Text 6"/>
          <p:cNvSpPr/>
          <p:nvPr/>
        </p:nvSpPr>
        <p:spPr>
          <a:xfrm>
            <a:off x="4412492" y="1654504"/>
            <a:ext cx="2872624" cy="221512"/>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Look for a function multiplied by its derivative. </a:t>
            </a:r>
            <a:endParaRPr lang="en-US" sz="1105" dirty="0"/>
          </a:p>
        </p:txBody>
      </p:sp>
      <p:pic>
        <p:nvPicPr>
          <p:cNvPr id="13" name="Picture 12">
            <a:extLst>
              <a:ext uri="{FF2B5EF4-FFF2-40B4-BE49-F238E27FC236}">
                <a16:creationId xmlns:a16="http://schemas.microsoft.com/office/drawing/2014/main" id="{3C51215F-9171-21B5-3E5C-65F6BD1634C4}"/>
              </a:ext>
            </a:extLst>
          </p:cNvPr>
          <p:cNvPicPr>
            <a:picLocks noChangeAspect="1"/>
          </p:cNvPicPr>
          <p:nvPr/>
        </p:nvPicPr>
        <p:blipFill>
          <a:blip r:embed="rId5" cstate="print">
            <a:extLst>
              <a:ext uri="{28A0092B-C50C-407E-A947-70E740481C1C}">
                <a14:useLocalDpi xmlns:a14="http://schemas.microsoft.com/office/drawing/2010/main"/>
              </a:ext>
            </a:extLst>
          </a:blip>
          <a:srcRect l="4636"/>
          <a:stretch>
            <a:fillRect/>
          </a:stretch>
        </p:blipFill>
        <p:spPr>
          <a:xfrm>
            <a:off x="4394448" y="1967135"/>
            <a:ext cx="4428411" cy="2704245"/>
          </a:xfrm>
          <a:prstGeom prst="rect">
            <a:avLst/>
          </a:prstGeom>
        </p:spPr>
      </p:pic>
      <p:sp>
        <p:nvSpPr>
          <p:cNvPr id="11" name="Rectangle 10">
            <a:extLst>
              <a:ext uri="{FF2B5EF4-FFF2-40B4-BE49-F238E27FC236}">
                <a16:creationId xmlns:a16="http://schemas.microsoft.com/office/drawing/2014/main" id="{BCC13C0B-9BD3-AFD0-3CE0-39F6FB07B20D}"/>
              </a:ext>
            </a:extLst>
          </p:cNvPr>
          <p:cNvSpPr/>
          <p:nvPr/>
        </p:nvSpPr>
        <p:spPr>
          <a:xfrm>
            <a:off x="5024200" y="2017970"/>
            <a:ext cx="228600" cy="22151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E"/>
          </a:p>
        </p:txBody>
      </p:sp>
      <p:grpSp>
        <p:nvGrpSpPr>
          <p:cNvPr id="9" name="Group 8">
            <a:extLst>
              <a:ext uri="{FF2B5EF4-FFF2-40B4-BE49-F238E27FC236}">
                <a16:creationId xmlns:a16="http://schemas.microsoft.com/office/drawing/2014/main" id="{A7F1FC28-64C0-4CE6-5543-3BF995562922}"/>
              </a:ext>
            </a:extLst>
          </p:cNvPr>
          <p:cNvGrpSpPr/>
          <p:nvPr/>
        </p:nvGrpSpPr>
        <p:grpSpPr>
          <a:xfrm>
            <a:off x="201191" y="1959538"/>
            <a:ext cx="4007261" cy="2223301"/>
            <a:chOff x="201191" y="1959538"/>
            <a:chExt cx="4007261" cy="2223301"/>
          </a:xfrm>
        </p:grpSpPr>
        <p:pic>
          <p:nvPicPr>
            <p:cNvPr id="10" name="Picture 9">
              <a:extLst>
                <a:ext uri="{FF2B5EF4-FFF2-40B4-BE49-F238E27FC236}">
                  <a16:creationId xmlns:a16="http://schemas.microsoft.com/office/drawing/2014/main" id="{46053C20-64DE-51D7-7D9D-EF01A9318F9C}"/>
                </a:ext>
              </a:extLst>
            </p:cNvPr>
            <p:cNvPicPr>
              <a:picLocks noChangeAspect="1"/>
            </p:cNvPicPr>
            <p:nvPr/>
          </p:nvPicPr>
          <p:blipFill>
            <a:blip r:embed="rId6" cstate="print">
              <a:extLst>
                <a:ext uri="{28A0092B-C50C-407E-A947-70E740481C1C}">
                  <a14:useLocalDpi xmlns:a14="http://schemas.microsoft.com/office/drawing/2010/main"/>
                </a:ext>
              </a:extLst>
            </a:blip>
            <a:srcRect t="19260"/>
            <a:stretch>
              <a:fillRect/>
            </a:stretch>
          </p:blipFill>
          <p:spPr>
            <a:xfrm>
              <a:off x="201191" y="1959538"/>
              <a:ext cx="4007261" cy="2223301"/>
            </a:xfrm>
            <a:prstGeom prst="rect">
              <a:avLst/>
            </a:prstGeom>
          </p:spPr>
        </p:pic>
        <p:sp>
          <p:nvSpPr>
            <p:cNvPr id="14" name="Rectangle 13">
              <a:extLst>
                <a:ext uri="{FF2B5EF4-FFF2-40B4-BE49-F238E27FC236}">
                  <a16:creationId xmlns:a16="http://schemas.microsoft.com/office/drawing/2014/main" id="{437D6A26-90FF-2C5B-9AF1-503D352F07B5}"/>
                </a:ext>
              </a:extLst>
            </p:cNvPr>
            <p:cNvSpPr/>
            <p:nvPr/>
          </p:nvSpPr>
          <p:spPr>
            <a:xfrm>
              <a:off x="824390" y="2028255"/>
              <a:ext cx="202306" cy="19778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E"/>
            </a:p>
          </p:txBody>
        </p:sp>
      </p:grpSp>
      <p:pic>
        <p:nvPicPr>
          <p:cNvPr id="18" name="Picture 17">
            <a:extLst>
              <a:ext uri="{FF2B5EF4-FFF2-40B4-BE49-F238E27FC236}">
                <a16:creationId xmlns:a16="http://schemas.microsoft.com/office/drawing/2014/main" id="{CB157EAC-9D0F-D4EB-FAF2-36B158C7DE75}"/>
              </a:ext>
            </a:extLst>
          </p:cNvPr>
          <p:cNvPicPr>
            <a:picLocks noChangeAspect="1"/>
          </p:cNvPicPr>
          <p:nvPr/>
        </p:nvPicPr>
        <p:blipFill>
          <a:blip r:embed="rId7" cstate="print">
            <a:extLst>
              <a:ext uri="{28A0092B-C50C-407E-A947-70E740481C1C}">
                <a14:useLocalDpi xmlns:a14="http://schemas.microsoft.com/office/drawing/2010/main"/>
              </a:ext>
            </a:extLst>
          </a:blip>
          <a:srcRect t="23777" b="16474"/>
          <a:stretch>
            <a:fillRect/>
          </a:stretch>
        </p:blipFill>
        <p:spPr>
          <a:xfrm>
            <a:off x="350544" y="1642653"/>
            <a:ext cx="2632959" cy="221511"/>
          </a:xfrm>
          <a:prstGeom prst="rect">
            <a:avLst/>
          </a:prstGeom>
        </p:spPr>
      </p:pic>
      <p:cxnSp>
        <p:nvCxnSpPr>
          <p:cNvPr id="6" name="Straight Connector 5">
            <a:extLst>
              <a:ext uri="{FF2B5EF4-FFF2-40B4-BE49-F238E27FC236}">
                <a16:creationId xmlns:a16="http://schemas.microsoft.com/office/drawing/2014/main" id="{7E9106AC-A34B-47E7-90A5-27594F703E3F}"/>
              </a:ext>
            </a:extLst>
          </p:cNvPr>
          <p:cNvCxnSpPr/>
          <p:nvPr/>
        </p:nvCxnSpPr>
        <p:spPr>
          <a:xfrm>
            <a:off x="4266356" y="1307432"/>
            <a:ext cx="0" cy="3473115"/>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3" name="Text 0"/>
          <p:cNvSpPr/>
          <p:nvPr/>
        </p:nvSpPr>
        <p:spPr>
          <a:xfrm>
            <a:off x="496186" y="685035"/>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Integration by Parts</a:t>
            </a:r>
            <a:endParaRPr lang="en-US" sz="2820" dirty="0"/>
          </a:p>
        </p:txBody>
      </p:sp>
      <p:sp>
        <p:nvSpPr>
          <p:cNvPr id="4" name="Text 1"/>
          <p:cNvSpPr/>
          <p:nvPr/>
        </p:nvSpPr>
        <p:spPr>
          <a:xfrm>
            <a:off x="496185" y="1211358"/>
            <a:ext cx="4732227" cy="591155"/>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This integration by parts formula can be justified from the product rule for differentiation. This technique is used to integrate products of functions, like ∫ x sin(x) dx.</a:t>
            </a:r>
            <a:endParaRPr lang="en-US" sz="1105" dirty="0"/>
          </a:p>
        </p:txBody>
      </p:sp>
      <mc:AlternateContent xmlns:mc="http://schemas.openxmlformats.org/markup-compatibility/2006" xmlns:a14="http://schemas.microsoft.com/office/drawing/2010/main">
        <mc:Choice Requires="a14">
          <p:sp>
            <p:nvSpPr>
              <p:cNvPr id="5" name="Text 2"/>
              <p:cNvSpPr/>
              <p:nvPr/>
            </p:nvSpPr>
            <p:spPr>
              <a:xfrm>
                <a:off x="496186" y="2035866"/>
                <a:ext cx="4732227"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The Formula: </a:t>
                </a:r>
                <a14:m>
                  <m:oMath xmlns:m="http://schemas.openxmlformats.org/officeDocument/2006/math">
                    <m:r>
                      <a:rPr lang="en-US" sz="1410" b="1" i="1" dirty="0" smtClean="0">
                        <a:solidFill>
                          <a:srgbClr val="000000"/>
                        </a:solidFill>
                        <a:latin typeface="Cambria Math" panose="02040503050406030204" pitchFamily="18" charset="0"/>
                        <a:ea typeface="Heebo" pitchFamily="34" charset="-122"/>
                        <a:cs typeface="Heebo" pitchFamily="34" charset="-120"/>
                      </a:rPr>
                      <m:t>∫ </m:t>
                    </m:r>
                    <m:r>
                      <a:rPr lang="en-US" sz="1410" b="1" i="1" dirty="0" smtClean="0">
                        <a:solidFill>
                          <a:srgbClr val="000000"/>
                        </a:solidFill>
                        <a:latin typeface="Cambria Math" panose="02040503050406030204" pitchFamily="18" charset="0"/>
                        <a:ea typeface="Heebo" pitchFamily="34" charset="-122"/>
                        <a:cs typeface="Heebo" pitchFamily="34" charset="-120"/>
                      </a:rPr>
                      <m:t>𝒖</m:t>
                    </m:r>
                    <m:r>
                      <a:rPr lang="en-US" sz="1410" b="1" i="1" dirty="0" smtClean="0">
                        <a:solidFill>
                          <a:srgbClr val="000000"/>
                        </a:solidFill>
                        <a:latin typeface="Cambria Math" panose="02040503050406030204" pitchFamily="18" charset="0"/>
                        <a:ea typeface="Heebo" pitchFamily="34" charset="-122"/>
                        <a:cs typeface="Heebo" pitchFamily="34" charset="-120"/>
                      </a:rPr>
                      <m:t> </m:t>
                    </m:r>
                    <m:r>
                      <a:rPr lang="en-US" sz="1410" b="1" i="1" dirty="0" smtClean="0">
                        <a:solidFill>
                          <a:srgbClr val="000000"/>
                        </a:solidFill>
                        <a:latin typeface="Cambria Math" panose="02040503050406030204" pitchFamily="18" charset="0"/>
                        <a:ea typeface="Heebo" pitchFamily="34" charset="-122"/>
                        <a:cs typeface="Heebo" pitchFamily="34" charset="-120"/>
                      </a:rPr>
                      <m:t>𝒅𝒗</m:t>
                    </m:r>
                    <m:r>
                      <a:rPr lang="en-US" sz="1410" b="1" i="1" dirty="0" smtClean="0">
                        <a:solidFill>
                          <a:srgbClr val="000000"/>
                        </a:solidFill>
                        <a:latin typeface="Cambria Math" panose="02040503050406030204" pitchFamily="18" charset="0"/>
                        <a:ea typeface="Heebo" pitchFamily="34" charset="-122"/>
                        <a:cs typeface="Heebo" pitchFamily="34" charset="-120"/>
                      </a:rPr>
                      <m:t> = </m:t>
                    </m:r>
                    <m:r>
                      <a:rPr lang="en-US" sz="1410" b="1" i="1" dirty="0" smtClean="0">
                        <a:solidFill>
                          <a:srgbClr val="000000"/>
                        </a:solidFill>
                        <a:latin typeface="Cambria Math" panose="02040503050406030204" pitchFamily="18" charset="0"/>
                        <a:ea typeface="Heebo" pitchFamily="34" charset="-122"/>
                        <a:cs typeface="Heebo" pitchFamily="34" charset="-120"/>
                      </a:rPr>
                      <m:t>𝒖𝒗</m:t>
                    </m:r>
                    <m:r>
                      <a:rPr lang="en-US" sz="1410" b="1" i="1" dirty="0" smtClean="0">
                        <a:solidFill>
                          <a:srgbClr val="000000"/>
                        </a:solidFill>
                        <a:latin typeface="Cambria Math" panose="02040503050406030204" pitchFamily="18" charset="0"/>
                        <a:ea typeface="Heebo" pitchFamily="34" charset="-122"/>
                        <a:cs typeface="Heebo" pitchFamily="34" charset="-120"/>
                      </a:rPr>
                      <m:t> − ∫ </m:t>
                    </m:r>
                    <m:r>
                      <a:rPr lang="en-US" sz="1410" b="1" i="1" dirty="0" smtClean="0">
                        <a:solidFill>
                          <a:srgbClr val="000000"/>
                        </a:solidFill>
                        <a:latin typeface="Cambria Math" panose="02040503050406030204" pitchFamily="18" charset="0"/>
                        <a:ea typeface="Heebo" pitchFamily="34" charset="-122"/>
                        <a:cs typeface="Heebo" pitchFamily="34" charset="-120"/>
                      </a:rPr>
                      <m:t>𝒗</m:t>
                    </m:r>
                    <m:r>
                      <a:rPr lang="en-US" sz="1410" b="1" i="1" dirty="0" smtClean="0">
                        <a:solidFill>
                          <a:srgbClr val="000000"/>
                        </a:solidFill>
                        <a:latin typeface="Cambria Math" panose="02040503050406030204" pitchFamily="18" charset="0"/>
                        <a:ea typeface="Heebo" pitchFamily="34" charset="-122"/>
                        <a:cs typeface="Heebo" pitchFamily="34" charset="-120"/>
                      </a:rPr>
                      <m:t> </m:t>
                    </m:r>
                    <m:r>
                      <a:rPr lang="en-US" sz="1410" b="1" i="1" dirty="0" smtClean="0">
                        <a:solidFill>
                          <a:srgbClr val="000000"/>
                        </a:solidFill>
                        <a:latin typeface="Cambria Math" panose="02040503050406030204" pitchFamily="18" charset="0"/>
                        <a:ea typeface="Heebo" pitchFamily="34" charset="-122"/>
                        <a:cs typeface="Heebo" pitchFamily="34" charset="-120"/>
                      </a:rPr>
                      <m:t>𝒅𝒖</m:t>
                    </m:r>
                  </m:oMath>
                </a14:m>
                <a:endParaRPr lang="en-US" sz="1410" dirty="0"/>
              </a:p>
            </p:txBody>
          </p:sp>
        </mc:Choice>
        <mc:Fallback xmlns="">
          <p:sp>
            <p:nvSpPr>
              <p:cNvPr id="5" name="Text 2"/>
              <p:cNvSpPr>
                <a:spLocks noRot="1" noChangeAspect="1" noMove="1" noResize="1" noEditPoints="1" noAdjustHandles="1" noChangeArrowheads="1" noChangeShapeType="1" noTextEdit="1"/>
              </p:cNvSpPr>
              <p:nvPr/>
            </p:nvSpPr>
            <p:spPr>
              <a:xfrm>
                <a:off x="496186" y="2035866"/>
                <a:ext cx="4732227" cy="221512"/>
              </a:xfrm>
              <a:prstGeom prst="rect">
                <a:avLst/>
              </a:prstGeom>
              <a:blipFill>
                <a:blip r:embed="rId3"/>
                <a:stretch>
                  <a:fillRect l="-2317" t="-19444" b="-52778"/>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6" name="Text 3"/>
              <p:cNvSpPr/>
              <p:nvPr/>
            </p:nvSpPr>
            <p:spPr>
              <a:xfrm>
                <a:off x="496186" y="2424742"/>
                <a:ext cx="4732227"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Split the integrand into two parts: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𝑢</m:t>
                    </m:r>
                  </m:oMath>
                </a14:m>
                <a:r>
                  <a:rPr lang="en-US" sz="1105" dirty="0">
                    <a:solidFill>
                      <a:srgbClr val="000000"/>
                    </a:solidFill>
                    <a:latin typeface="Roboto" pitchFamily="34" charset="0"/>
                    <a:ea typeface="Roboto" pitchFamily="34" charset="-122"/>
                    <a:cs typeface="Roboto" pitchFamily="34" charset="-120"/>
                  </a:rPr>
                  <a:t>' and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𝑑𝑣</m:t>
                    </m:r>
                  </m:oMath>
                </a14:m>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6" name="Text 3"/>
              <p:cNvSpPr>
                <a:spLocks noRot="1" noChangeAspect="1" noMove="1" noResize="1" noEditPoints="1" noAdjustHandles="1" noChangeArrowheads="1" noChangeShapeType="1" noTextEdit="1"/>
              </p:cNvSpPr>
              <p:nvPr/>
            </p:nvSpPr>
            <p:spPr>
              <a:xfrm>
                <a:off x="496186" y="2424742"/>
                <a:ext cx="4732227" cy="226803"/>
              </a:xfrm>
              <a:prstGeom prst="rect">
                <a:avLst/>
              </a:prstGeom>
              <a:blipFill>
                <a:blip r:embed="rId4"/>
                <a:stretch>
                  <a:fillRect l="-1673"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7" name="Text 4"/>
              <p:cNvSpPr/>
              <p:nvPr/>
            </p:nvSpPr>
            <p:spPr>
              <a:xfrm>
                <a:off x="496186" y="2709015"/>
                <a:ext cx="4732227"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Choose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𝑢</m:t>
                    </m:r>
                  </m:oMath>
                </a14:m>
                <a:r>
                  <a:rPr lang="en-US" sz="1105" dirty="0">
                    <a:solidFill>
                      <a:srgbClr val="000000"/>
                    </a:solidFill>
                    <a:latin typeface="Roboto" pitchFamily="34" charset="0"/>
                    <a:ea typeface="Roboto" pitchFamily="34" charset="-122"/>
                    <a:cs typeface="Roboto" pitchFamily="34" charset="-120"/>
                  </a:rPr>
                  <a:t>' to be something that simplifies when differentiated (e.g.,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𝑥</m:t>
                    </m:r>
                  </m:oMath>
                </a14:m>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7" name="Text 4"/>
              <p:cNvSpPr>
                <a:spLocks noRot="1" noChangeAspect="1" noMove="1" noResize="1" noEditPoints="1" noAdjustHandles="1" noChangeArrowheads="1" noChangeShapeType="1" noTextEdit="1"/>
              </p:cNvSpPr>
              <p:nvPr/>
            </p:nvSpPr>
            <p:spPr>
              <a:xfrm>
                <a:off x="496186" y="2709015"/>
                <a:ext cx="4732227" cy="226803"/>
              </a:xfrm>
              <a:prstGeom prst="rect">
                <a:avLst/>
              </a:prstGeom>
              <a:blipFill>
                <a:blip r:embed="rId5"/>
                <a:stretch>
                  <a:fillRect l="-1673" r="-129" b="-31579"/>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8" name="Text 5"/>
              <p:cNvSpPr/>
              <p:nvPr/>
            </p:nvSpPr>
            <p:spPr>
              <a:xfrm>
                <a:off x="496186" y="2993288"/>
                <a:ext cx="4732227"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Choose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𝑑𝑣</m:t>
                    </m:r>
                  </m:oMath>
                </a14:m>
                <a:r>
                  <a:rPr lang="en-US" sz="1105" dirty="0">
                    <a:solidFill>
                      <a:srgbClr val="000000"/>
                    </a:solidFill>
                    <a:latin typeface="Roboto" pitchFamily="34" charset="0"/>
                    <a:ea typeface="Roboto" pitchFamily="34" charset="-122"/>
                    <a:cs typeface="Roboto" pitchFamily="34" charset="-120"/>
                  </a:rPr>
                  <a:t>' to be the part you can integrate (e.g., </a:t>
                </a:r>
                <a14:m>
                  <m:oMath xmlns:m="http://schemas.openxmlformats.org/officeDocument/2006/math">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sin</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𝑑𝑥</m:t>
                    </m:r>
                  </m:oMath>
                </a14:m>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8" name="Text 5"/>
              <p:cNvSpPr>
                <a:spLocks noRot="1" noChangeAspect="1" noMove="1" noResize="1" noEditPoints="1" noAdjustHandles="1" noChangeArrowheads="1" noChangeShapeType="1" noTextEdit="1"/>
              </p:cNvSpPr>
              <p:nvPr/>
            </p:nvSpPr>
            <p:spPr>
              <a:xfrm>
                <a:off x="496186" y="2993288"/>
                <a:ext cx="4732227" cy="226803"/>
              </a:xfrm>
              <a:prstGeom prst="rect">
                <a:avLst/>
              </a:prstGeom>
              <a:blipFill>
                <a:blip r:embed="rId6"/>
                <a:stretch>
                  <a:fillRect l="-1673"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9" name="Text 6"/>
              <p:cNvSpPr/>
              <p:nvPr/>
            </p:nvSpPr>
            <p:spPr>
              <a:xfrm>
                <a:off x="496186" y="3277562"/>
                <a:ext cx="4732227"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Find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𝑑𝑢</m:t>
                    </m:r>
                  </m:oMath>
                </a14:m>
                <a:r>
                  <a:rPr lang="en-US" sz="1105" dirty="0">
                    <a:solidFill>
                      <a:srgbClr val="000000"/>
                    </a:solidFill>
                    <a:latin typeface="Roboto" pitchFamily="34" charset="0"/>
                    <a:ea typeface="Roboto" pitchFamily="34" charset="-122"/>
                    <a:cs typeface="Roboto" pitchFamily="34" charset="-120"/>
                  </a:rPr>
                  <a:t> (by differentiating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𝑢</m:t>
                    </m:r>
                  </m:oMath>
                </a14:m>
                <a:r>
                  <a:rPr lang="en-US" sz="1105" dirty="0">
                    <a:solidFill>
                      <a:srgbClr val="000000"/>
                    </a:solidFill>
                    <a:latin typeface="Roboto" pitchFamily="34" charset="0"/>
                    <a:ea typeface="Roboto" pitchFamily="34" charset="-122"/>
                    <a:cs typeface="Roboto" pitchFamily="34" charset="-120"/>
                  </a:rPr>
                  <a:t>) and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𝑣</m:t>
                    </m:r>
                  </m:oMath>
                </a14:m>
                <a:r>
                  <a:rPr lang="en-US" sz="1105" dirty="0">
                    <a:solidFill>
                      <a:srgbClr val="000000"/>
                    </a:solidFill>
                    <a:latin typeface="Roboto" pitchFamily="34" charset="0"/>
                    <a:ea typeface="Roboto" pitchFamily="34" charset="-122"/>
                    <a:cs typeface="Roboto" pitchFamily="34" charset="-120"/>
                  </a:rPr>
                  <a:t> (by integrating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𝑑𝑣</m:t>
                    </m:r>
                  </m:oMath>
                </a14:m>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9" name="Text 6"/>
              <p:cNvSpPr>
                <a:spLocks noRot="1" noChangeAspect="1" noMove="1" noResize="1" noEditPoints="1" noAdjustHandles="1" noChangeArrowheads="1" noChangeShapeType="1" noTextEdit="1"/>
              </p:cNvSpPr>
              <p:nvPr/>
            </p:nvSpPr>
            <p:spPr>
              <a:xfrm>
                <a:off x="496186" y="3277562"/>
                <a:ext cx="4732227" cy="226803"/>
              </a:xfrm>
              <a:prstGeom prst="rect">
                <a:avLst/>
              </a:prstGeom>
              <a:blipFill>
                <a:blip r:embed="rId7"/>
                <a:stretch>
                  <a:fillRect l="-1673" b="-35135"/>
                </a:stretch>
              </a:blipFill>
              <a:ln/>
            </p:spPr>
            <p:txBody>
              <a:bodyPr/>
              <a:lstStyle/>
              <a:p>
                <a:r>
                  <a:rPr lang="en-IE">
                    <a:noFill/>
                  </a:rPr>
                  <a:t> </a:t>
                </a:r>
              </a:p>
            </p:txBody>
          </p:sp>
        </mc:Fallback>
      </mc:AlternateContent>
      <p:sp>
        <p:nvSpPr>
          <p:cNvPr id="10" name="Text 7"/>
          <p:cNvSpPr/>
          <p:nvPr/>
        </p:nvSpPr>
        <p:spPr>
          <a:xfrm>
            <a:off x="496186" y="3561835"/>
            <a:ext cx="4732227" cy="453607"/>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Substitute these parts into the formula and solve the new, simpler integral.</a:t>
            </a:r>
            <a:endParaRPr lang="en-US" sz="1105" dirty="0"/>
          </a:p>
        </p:txBody>
      </p:sp>
      <p:grpSp>
        <p:nvGrpSpPr>
          <p:cNvPr id="14" name="Group 13">
            <a:extLst>
              <a:ext uri="{FF2B5EF4-FFF2-40B4-BE49-F238E27FC236}">
                <a16:creationId xmlns:a16="http://schemas.microsoft.com/office/drawing/2014/main" id="{4F834F82-618F-5D40-DC8A-881AB65928F0}"/>
              </a:ext>
            </a:extLst>
          </p:cNvPr>
          <p:cNvGrpSpPr/>
          <p:nvPr/>
        </p:nvGrpSpPr>
        <p:grpSpPr>
          <a:xfrm>
            <a:off x="5228413" y="1263108"/>
            <a:ext cx="3555636" cy="2981662"/>
            <a:chOff x="5228413" y="1263108"/>
            <a:chExt cx="3555636" cy="2981662"/>
          </a:xfrm>
        </p:grpSpPr>
        <p:pic>
          <p:nvPicPr>
            <p:cNvPr id="12" name="Picture 11">
              <a:extLst>
                <a:ext uri="{FF2B5EF4-FFF2-40B4-BE49-F238E27FC236}">
                  <a16:creationId xmlns:a16="http://schemas.microsoft.com/office/drawing/2014/main" id="{F2D2BD80-F62E-F575-B944-625B5055FFE5}"/>
                </a:ext>
              </a:extLst>
            </p:cNvPr>
            <p:cNvPicPr>
              <a:picLocks noChangeAspect="1"/>
            </p:cNvPicPr>
            <p:nvPr/>
          </p:nvPicPr>
          <p:blipFill>
            <a:blip r:embed="rId8" cstate="print">
              <a:extLst>
                <a:ext uri="{28A0092B-C50C-407E-A947-70E740481C1C}">
                  <a14:useLocalDpi xmlns:a14="http://schemas.microsoft.com/office/drawing/2010/main"/>
                </a:ext>
              </a:extLst>
            </a:blip>
            <a:srcRect l="8400" r="8949" b="4536"/>
            <a:stretch>
              <a:fillRect/>
            </a:stretch>
          </p:blipFill>
          <p:spPr>
            <a:xfrm>
              <a:off x="5228413" y="1263108"/>
              <a:ext cx="3555636" cy="2981662"/>
            </a:xfrm>
            <a:prstGeom prst="rect">
              <a:avLst/>
            </a:prstGeom>
          </p:spPr>
        </p:pic>
        <p:sp>
          <p:nvSpPr>
            <p:cNvPr id="13" name="Rectangle 12">
              <a:extLst>
                <a:ext uri="{FF2B5EF4-FFF2-40B4-BE49-F238E27FC236}">
                  <a16:creationId xmlns:a16="http://schemas.microsoft.com/office/drawing/2014/main" id="{7DBBCB66-0DFB-FFC2-56B7-64C3BA3ED2EF}"/>
                </a:ext>
              </a:extLst>
            </p:cNvPr>
            <p:cNvSpPr/>
            <p:nvPr/>
          </p:nvSpPr>
          <p:spPr>
            <a:xfrm>
              <a:off x="6104021" y="1317219"/>
              <a:ext cx="385011" cy="28699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E"/>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41564" y="327970"/>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Integration Using Trigonometric Identities</a:t>
            </a:r>
            <a:endParaRPr lang="en-US" sz="2820" dirty="0"/>
          </a:p>
        </p:txBody>
      </p:sp>
      <p:sp>
        <p:nvSpPr>
          <p:cNvPr id="3" name="Text 1"/>
          <p:cNvSpPr/>
          <p:nvPr/>
        </p:nvSpPr>
        <p:spPr>
          <a:xfrm>
            <a:off x="441564" y="809640"/>
            <a:ext cx="8151628" cy="22680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Powers of trigonometric functions can often be integrated by first rewriting them using identities.</a:t>
            </a:r>
            <a:endParaRPr lang="en-US" sz="1105" dirty="0"/>
          </a:p>
        </p:txBody>
      </p:sp>
      <mc:AlternateContent xmlns:mc="http://schemas.openxmlformats.org/markup-compatibility/2006" xmlns:a14="http://schemas.microsoft.com/office/drawing/2010/main">
        <mc:Choice Requires="a14">
          <p:sp>
            <p:nvSpPr>
              <p:cNvPr id="4" name="Text 2"/>
              <p:cNvSpPr/>
              <p:nvPr/>
            </p:nvSpPr>
            <p:spPr>
              <a:xfrm>
                <a:off x="441564" y="1138760"/>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Even Powers (e.g., </a:t>
                </a:r>
                <a14:m>
                  <m:oMath xmlns:m="http://schemas.openxmlformats.org/officeDocument/2006/math">
                    <m:r>
                      <a:rPr lang="en-US" sz="1410" b="1" i="1" dirty="0" smtClean="0">
                        <a:solidFill>
                          <a:srgbClr val="000000"/>
                        </a:solidFill>
                        <a:latin typeface="Cambria Math" panose="02040503050406030204" pitchFamily="18" charset="0"/>
                        <a:ea typeface="Heebo" pitchFamily="34" charset="-122"/>
                        <a:cs typeface="Heebo" pitchFamily="34" charset="-120"/>
                      </a:rPr>
                      <m:t>𝒔𝒊𝒏</m:t>
                    </m:r>
                    <m:r>
                      <a:rPr lang="en-US" sz="1410" b="1" i="1" dirty="0" smtClean="0">
                        <a:solidFill>
                          <a:srgbClr val="000000"/>
                        </a:solidFill>
                        <a:latin typeface="Cambria Math" panose="02040503050406030204" pitchFamily="18" charset="0"/>
                        <a:ea typeface="Heebo" pitchFamily="34" charset="-122"/>
                        <a:cs typeface="Heebo" pitchFamily="34" charset="-120"/>
                      </a:rPr>
                      <m:t>²</m:t>
                    </m:r>
                    <m:r>
                      <a:rPr lang="en-US" sz="1410" b="1" i="1" dirty="0" smtClean="0">
                        <a:solidFill>
                          <a:srgbClr val="000000"/>
                        </a:solidFill>
                        <a:latin typeface="Cambria Math" panose="02040503050406030204" pitchFamily="18" charset="0"/>
                        <a:ea typeface="Heebo" pitchFamily="34" charset="-122"/>
                        <a:cs typeface="Heebo" pitchFamily="34" charset="-120"/>
                      </a:rPr>
                      <m:t>𝒙</m:t>
                    </m:r>
                  </m:oMath>
                </a14:m>
                <a:r>
                  <a:rPr lang="en-US" sz="1410" b="1" dirty="0">
                    <a:solidFill>
                      <a:srgbClr val="000000"/>
                    </a:solidFill>
                    <a:latin typeface="Heebo" pitchFamily="34" charset="0"/>
                    <a:ea typeface="Heebo" pitchFamily="34" charset="-122"/>
                    <a:cs typeface="Heebo" pitchFamily="34" charset="-120"/>
                  </a:rPr>
                  <a:t>)</a:t>
                </a:r>
                <a:endParaRPr lang="en-US" sz="1410" dirty="0"/>
              </a:p>
            </p:txBody>
          </p:sp>
        </mc:Choice>
        <mc:Fallback xmlns="">
          <p:sp>
            <p:nvSpPr>
              <p:cNvPr id="4" name="Text 2"/>
              <p:cNvSpPr>
                <a:spLocks noRot="1" noChangeAspect="1" noMove="1" noResize="1" noEditPoints="1" noAdjustHandles="1" noChangeArrowheads="1" noChangeShapeType="1" noTextEdit="1"/>
              </p:cNvSpPr>
              <p:nvPr/>
            </p:nvSpPr>
            <p:spPr>
              <a:xfrm>
                <a:off x="441564" y="1138760"/>
                <a:ext cx="3877438" cy="221512"/>
              </a:xfrm>
              <a:prstGeom prst="rect">
                <a:avLst/>
              </a:prstGeom>
              <a:blipFill>
                <a:blip r:embed="rId3"/>
                <a:stretch>
                  <a:fillRect l="-2830" t="-19444" b="-55556"/>
                </a:stretch>
              </a:blipFill>
              <a:ln/>
            </p:spPr>
            <p:txBody>
              <a:bodyPr/>
              <a:lstStyle/>
              <a:p>
                <a:r>
                  <a:rPr lang="en-IE">
                    <a:noFill/>
                  </a:rPr>
                  <a:t> </a:t>
                </a:r>
              </a:p>
            </p:txBody>
          </p:sp>
        </mc:Fallback>
      </mc:AlternateContent>
      <p:sp>
        <p:nvSpPr>
          <p:cNvPr id="5" name="Text 3"/>
          <p:cNvSpPr/>
          <p:nvPr/>
        </p:nvSpPr>
        <p:spPr>
          <a:xfrm>
            <a:off x="441564" y="1380673"/>
            <a:ext cx="3057140" cy="329517"/>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Use double angle formulas to reduce the power. </a:t>
            </a:r>
            <a:endParaRPr lang="en-US" sz="1105" dirty="0"/>
          </a:p>
        </p:txBody>
      </p:sp>
      <mc:AlternateContent xmlns:mc="http://schemas.openxmlformats.org/markup-compatibility/2006" xmlns:a14="http://schemas.microsoft.com/office/drawing/2010/main">
        <mc:Choice Requires="a14">
          <p:sp>
            <p:nvSpPr>
              <p:cNvPr id="6" name="Text 4"/>
              <p:cNvSpPr/>
              <p:nvPr/>
            </p:nvSpPr>
            <p:spPr>
              <a:xfrm>
                <a:off x="4715754" y="1143773"/>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Odd Powers (e.g., </a:t>
                </a:r>
                <a14:m>
                  <m:oMath xmlns:m="http://schemas.openxmlformats.org/officeDocument/2006/math">
                    <m:r>
                      <a:rPr lang="en-US" sz="1410" b="1" i="1" dirty="0" smtClean="0">
                        <a:solidFill>
                          <a:srgbClr val="000000"/>
                        </a:solidFill>
                        <a:latin typeface="Cambria Math" panose="02040503050406030204" pitchFamily="18" charset="0"/>
                        <a:ea typeface="Heebo" pitchFamily="34" charset="-122"/>
                        <a:cs typeface="Heebo" pitchFamily="34" charset="-120"/>
                      </a:rPr>
                      <m:t>𝒄𝒐𝒔</m:t>
                    </m:r>
                    <m:r>
                      <a:rPr lang="en-US" sz="1410" b="1" i="1" dirty="0" smtClean="0">
                        <a:solidFill>
                          <a:srgbClr val="000000"/>
                        </a:solidFill>
                        <a:latin typeface="Cambria Math" panose="02040503050406030204" pitchFamily="18" charset="0"/>
                        <a:ea typeface="Heebo" pitchFamily="34" charset="-122"/>
                        <a:cs typeface="Heebo" pitchFamily="34" charset="-120"/>
                      </a:rPr>
                      <m:t>³</m:t>
                    </m:r>
                    <m:r>
                      <a:rPr lang="en-US" sz="1410" b="1" i="1" dirty="0" smtClean="0">
                        <a:solidFill>
                          <a:srgbClr val="000000"/>
                        </a:solidFill>
                        <a:latin typeface="Cambria Math" panose="02040503050406030204" pitchFamily="18" charset="0"/>
                        <a:ea typeface="Heebo" pitchFamily="34" charset="-122"/>
                        <a:cs typeface="Heebo" pitchFamily="34" charset="-120"/>
                      </a:rPr>
                      <m:t>𝒙</m:t>
                    </m:r>
                  </m:oMath>
                </a14:m>
                <a:r>
                  <a:rPr lang="en-US" sz="1410" b="1" dirty="0">
                    <a:solidFill>
                      <a:srgbClr val="000000"/>
                    </a:solidFill>
                    <a:latin typeface="Heebo" pitchFamily="34" charset="0"/>
                    <a:ea typeface="Heebo" pitchFamily="34" charset="-122"/>
                    <a:cs typeface="Heebo" pitchFamily="34" charset="-120"/>
                  </a:rPr>
                  <a:t>)</a:t>
                </a:r>
                <a:endParaRPr lang="en-US" sz="1410" dirty="0"/>
              </a:p>
            </p:txBody>
          </p:sp>
        </mc:Choice>
        <mc:Fallback xmlns="">
          <p:sp>
            <p:nvSpPr>
              <p:cNvPr id="6" name="Text 4"/>
              <p:cNvSpPr>
                <a:spLocks noRot="1" noChangeAspect="1" noMove="1" noResize="1" noEditPoints="1" noAdjustHandles="1" noChangeArrowheads="1" noChangeShapeType="1" noTextEdit="1"/>
              </p:cNvSpPr>
              <p:nvPr/>
            </p:nvSpPr>
            <p:spPr>
              <a:xfrm>
                <a:off x="4715754" y="1143773"/>
                <a:ext cx="3877438" cy="221512"/>
              </a:xfrm>
              <a:prstGeom prst="rect">
                <a:avLst/>
              </a:prstGeom>
              <a:blipFill>
                <a:blip r:embed="rId4"/>
                <a:stretch>
                  <a:fillRect l="-2830" t="-19444" b="-52778"/>
                </a:stretch>
              </a:blipFill>
              <a:ln/>
            </p:spPr>
            <p:txBody>
              <a:bodyPr/>
              <a:lstStyle/>
              <a:p>
                <a:r>
                  <a:rPr lang="en-IE">
                    <a:noFill/>
                  </a:rPr>
                  <a:t> </a:t>
                </a:r>
              </a:p>
            </p:txBody>
          </p:sp>
        </mc:Fallback>
      </mc:AlternateContent>
      <p:sp>
        <p:nvSpPr>
          <p:cNvPr id="7" name="Text 5"/>
          <p:cNvSpPr/>
          <p:nvPr/>
        </p:nvSpPr>
        <p:spPr>
          <a:xfrm>
            <a:off x="4715754" y="1466169"/>
            <a:ext cx="3877438" cy="509614"/>
          </a:xfrm>
          <a:prstGeom prst="rect">
            <a:avLst/>
          </a:prstGeom>
          <a:noFill/>
          <a:ln/>
        </p:spPr>
        <p:txBody>
          <a:bodyPr wrap="square" lIns="0" tIns="0" rIns="0" bIns="0" rtlCol="0" anchor="ctr"/>
          <a:lstStyle/>
          <a:p>
            <a:pPr>
              <a:lnSpc>
                <a:spcPts val="1805"/>
              </a:lnSpc>
            </a:pPr>
            <a:r>
              <a:rPr lang="en-US" sz="1105" dirty="0">
                <a:solidFill>
                  <a:srgbClr val="000000"/>
                </a:solidFill>
                <a:latin typeface="Roboto" pitchFamily="34" charset="0"/>
                <a:ea typeface="Roboto" pitchFamily="34" charset="-122"/>
                <a:cs typeface="Roboto" pitchFamily="34" charset="-120"/>
              </a:rPr>
              <a:t>Use the identity </a:t>
            </a:r>
          </a:p>
          <a:p>
            <a:pPr>
              <a:lnSpc>
                <a:spcPts val="1805"/>
              </a:lnSpc>
            </a:pPr>
            <a:r>
              <a:rPr lang="en-US" sz="1105" dirty="0">
                <a:solidFill>
                  <a:srgbClr val="000000"/>
                </a:solidFill>
                <a:latin typeface="Roboto" pitchFamily="34" charset="0"/>
                <a:ea typeface="Roboto" pitchFamily="34" charset="-122"/>
                <a:cs typeface="Roboto" pitchFamily="34" charset="-120"/>
              </a:rPr>
              <a:t>cos²(x) = 1 - sin²(x) or sin²(x) = 1 - cos²(x) </a:t>
            </a:r>
          </a:p>
          <a:p>
            <a:pPr>
              <a:lnSpc>
                <a:spcPts val="1805"/>
              </a:lnSpc>
            </a:pPr>
            <a:endParaRPr lang="en-US" sz="1105" dirty="0">
              <a:solidFill>
                <a:srgbClr val="000000"/>
              </a:solidFill>
              <a:latin typeface="Roboto" pitchFamily="34" charset="0"/>
              <a:ea typeface="Roboto" pitchFamily="34" charset="-122"/>
              <a:cs typeface="Roboto" pitchFamily="34" charset="-120"/>
            </a:endParaRPr>
          </a:p>
        </p:txBody>
      </p:sp>
      <p:pic>
        <p:nvPicPr>
          <p:cNvPr id="9" name="Picture 8">
            <a:extLst>
              <a:ext uri="{FF2B5EF4-FFF2-40B4-BE49-F238E27FC236}">
                <a16:creationId xmlns:a16="http://schemas.microsoft.com/office/drawing/2014/main" id="{2971EF3C-0F4B-9B72-FED0-213F8DA8E660}"/>
              </a:ext>
            </a:extLst>
          </p:cNvPr>
          <p:cNvPicPr>
            <a:picLocks noChangeAspect="1"/>
          </p:cNvPicPr>
          <p:nvPr/>
        </p:nvPicPr>
        <p:blipFill>
          <a:blip r:embed="rId5"/>
          <a:stretch>
            <a:fillRect/>
          </a:stretch>
        </p:blipFill>
        <p:spPr>
          <a:xfrm>
            <a:off x="143405" y="1730591"/>
            <a:ext cx="4229418" cy="2200275"/>
          </a:xfrm>
          <a:prstGeom prst="rect">
            <a:avLst/>
          </a:prstGeom>
        </p:spPr>
      </p:pic>
      <p:pic>
        <p:nvPicPr>
          <p:cNvPr id="11" name="Picture 10">
            <a:extLst>
              <a:ext uri="{FF2B5EF4-FFF2-40B4-BE49-F238E27FC236}">
                <a16:creationId xmlns:a16="http://schemas.microsoft.com/office/drawing/2014/main" id="{726C837B-E6C8-B845-86C8-8B3AFDB70A29}"/>
              </a:ext>
            </a:extLst>
          </p:cNvPr>
          <p:cNvPicPr>
            <a:picLocks noChangeAspect="1"/>
          </p:cNvPicPr>
          <p:nvPr/>
        </p:nvPicPr>
        <p:blipFill>
          <a:blip r:embed="rId6"/>
          <a:stretch>
            <a:fillRect/>
          </a:stretch>
        </p:blipFill>
        <p:spPr>
          <a:xfrm>
            <a:off x="4491798" y="1851957"/>
            <a:ext cx="4325350" cy="2320623"/>
          </a:xfrm>
          <a:prstGeom prst="rect">
            <a:avLst/>
          </a:prstGeom>
        </p:spPr>
      </p:pic>
      <p:pic>
        <p:nvPicPr>
          <p:cNvPr id="13" name="Picture 12">
            <a:extLst>
              <a:ext uri="{FF2B5EF4-FFF2-40B4-BE49-F238E27FC236}">
                <a16:creationId xmlns:a16="http://schemas.microsoft.com/office/drawing/2014/main" id="{877C49EA-96D6-A925-AC39-C02813C79EC9}"/>
              </a:ext>
            </a:extLst>
          </p:cNvPr>
          <p:cNvPicPr>
            <a:picLocks noChangeAspect="1"/>
          </p:cNvPicPr>
          <p:nvPr/>
        </p:nvPicPr>
        <p:blipFill>
          <a:blip r:embed="rId7" cstate="print">
            <a:extLst>
              <a:ext uri="{28A0092B-C50C-407E-A947-70E740481C1C}">
                <a14:useLocalDpi xmlns:a14="http://schemas.microsoft.com/office/drawing/2010/main"/>
              </a:ext>
            </a:extLst>
          </a:blip>
          <a:srcRect t="34110" r="68360"/>
          <a:stretch>
            <a:fillRect/>
          </a:stretch>
        </p:blipFill>
        <p:spPr>
          <a:xfrm>
            <a:off x="6965807" y="3995374"/>
            <a:ext cx="1313543" cy="706646"/>
          </a:xfrm>
          <a:prstGeom prst="rect">
            <a:avLst/>
          </a:prstGeom>
        </p:spPr>
      </p:pic>
      <p:sp>
        <p:nvSpPr>
          <p:cNvPr id="14" name="TextBox 13">
            <a:extLst>
              <a:ext uri="{FF2B5EF4-FFF2-40B4-BE49-F238E27FC236}">
                <a16:creationId xmlns:a16="http://schemas.microsoft.com/office/drawing/2014/main" id="{620EBA99-D64D-68B2-2C56-FF9BF7E8ACA3}"/>
              </a:ext>
            </a:extLst>
          </p:cNvPr>
          <p:cNvSpPr txBox="1"/>
          <p:nvPr/>
        </p:nvSpPr>
        <p:spPr>
          <a:xfrm>
            <a:off x="4372822" y="4093927"/>
            <a:ext cx="3074046" cy="430887"/>
          </a:xfrm>
          <a:prstGeom prst="rect">
            <a:avLst/>
          </a:prstGeom>
          <a:noFill/>
        </p:spPr>
        <p:txBody>
          <a:bodyPr wrap="square" rtlCol="0">
            <a:spAutoFit/>
          </a:bodyPr>
          <a:lstStyle/>
          <a:p>
            <a:r>
              <a:rPr lang="en-GB" sz="1100" dirty="0">
                <a:latin typeface="Roboto" panose="02000000000000000000" pitchFamily="2" charset="0"/>
                <a:ea typeface="Roboto" panose="02000000000000000000" pitchFamily="2" charset="0"/>
                <a:cs typeface="Roboto" panose="02000000000000000000" pitchFamily="2" charset="0"/>
              </a:rPr>
              <a:t>The second part of this integral is of the  product form</a:t>
            </a:r>
            <a:endParaRPr lang="en-IE" sz="1100" dirty="0">
              <a:latin typeface="Roboto" panose="02000000000000000000" pitchFamily="2" charset="0"/>
              <a:ea typeface="Roboto" panose="02000000000000000000" pitchFamily="2" charset="0"/>
              <a:cs typeface="Roboto" panose="02000000000000000000" pitchFamily="2" charset="0"/>
            </a:endParaRPr>
          </a:p>
        </p:txBody>
      </p:sp>
      <p:sp>
        <p:nvSpPr>
          <p:cNvPr id="17" name="TextBox 16">
            <a:extLst>
              <a:ext uri="{FF2B5EF4-FFF2-40B4-BE49-F238E27FC236}">
                <a16:creationId xmlns:a16="http://schemas.microsoft.com/office/drawing/2014/main" id="{0908B9BC-6DC9-66AF-F654-CA87A0CBDE76}"/>
              </a:ext>
            </a:extLst>
          </p:cNvPr>
          <p:cNvSpPr txBox="1"/>
          <p:nvPr/>
        </p:nvSpPr>
        <p:spPr>
          <a:xfrm>
            <a:off x="4372823" y="4581469"/>
            <a:ext cx="3074046" cy="261610"/>
          </a:xfrm>
          <a:prstGeom prst="rect">
            <a:avLst/>
          </a:prstGeom>
          <a:noFill/>
        </p:spPr>
        <p:txBody>
          <a:bodyPr wrap="square" rtlCol="0">
            <a:spAutoFit/>
          </a:bodyPr>
          <a:lstStyle/>
          <a:p>
            <a:r>
              <a:rPr lang="en-GB" sz="1100" dirty="0">
                <a:latin typeface="Roboto" panose="02000000000000000000" pitchFamily="2" charset="0"/>
                <a:ea typeface="Roboto" panose="02000000000000000000" pitchFamily="2" charset="0"/>
                <a:cs typeface="Roboto" panose="02000000000000000000" pitchFamily="2" charset="0"/>
              </a:rPr>
              <a:t>so can be solved using substitution.</a:t>
            </a:r>
            <a:endParaRPr lang="en-IE" sz="1100" dirty="0">
              <a:latin typeface="Roboto" panose="02000000000000000000" pitchFamily="2" charset="0"/>
              <a:ea typeface="Roboto" panose="02000000000000000000" pitchFamily="2" charset="0"/>
              <a:cs typeface="Roboto" panose="02000000000000000000" pitchFamily="2"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5" name="Text 0"/>
          <p:cNvSpPr/>
          <p:nvPr/>
        </p:nvSpPr>
        <p:spPr>
          <a:xfrm>
            <a:off x="496186" y="865987"/>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Applications of Integration</a:t>
            </a:r>
            <a:endParaRPr lang="en-US" sz="2820" dirty="0"/>
          </a:p>
        </p:txBody>
      </p:sp>
      <p:sp>
        <p:nvSpPr>
          <p:cNvPr id="6" name="Text 1"/>
          <p:cNvSpPr/>
          <p:nvPr/>
        </p:nvSpPr>
        <p:spPr>
          <a:xfrm>
            <a:off x="496186" y="3290555"/>
            <a:ext cx="2575442" cy="221512"/>
          </a:xfrm>
          <a:prstGeom prst="rect">
            <a:avLst/>
          </a:prstGeom>
          <a:noFill/>
          <a:ln/>
        </p:spPr>
        <p:txBody>
          <a:bodyPr wrap="square" lIns="0" tIns="0" rIns="0" bIns="0" rtlCol="0" anchor="ctr"/>
          <a:lstStyle/>
          <a:p>
            <a:pPr marL="0" indent="0" algn="ctr">
              <a:lnSpc>
                <a:spcPts val="1763"/>
              </a:lnSpc>
              <a:buNone/>
            </a:pPr>
            <a:r>
              <a:rPr lang="en-US" sz="1410" b="1" dirty="0">
                <a:solidFill>
                  <a:srgbClr val="000000"/>
                </a:solidFill>
                <a:latin typeface="Heebo" pitchFamily="34" charset="0"/>
                <a:ea typeface="Heebo" pitchFamily="34" charset="-122"/>
                <a:cs typeface="Heebo" pitchFamily="34" charset="-120"/>
              </a:rPr>
              <a:t>Mechanics</a:t>
            </a:r>
            <a:endParaRPr lang="en-US" sz="1410" dirty="0"/>
          </a:p>
        </p:txBody>
      </p:sp>
      <mc:AlternateContent xmlns:mc="http://schemas.openxmlformats.org/markup-compatibility/2006" xmlns:a14="http://schemas.microsoft.com/office/drawing/2010/main">
        <mc:Choice Requires="a14">
          <p:sp>
            <p:nvSpPr>
              <p:cNvPr id="7" name="Text 2"/>
              <p:cNvSpPr/>
              <p:nvPr/>
            </p:nvSpPr>
            <p:spPr>
              <a:xfrm>
                <a:off x="496186" y="3597103"/>
                <a:ext cx="2575442" cy="680410"/>
              </a:xfrm>
              <a:prstGeom prst="rect">
                <a:avLst/>
              </a:prstGeom>
              <a:noFill/>
              <a:ln/>
            </p:spPr>
            <p:txBody>
              <a:bodyPr wrap="square" lIns="0" tIns="0" rIns="0" bIns="0" rtlCol="0" anchor="ctr"/>
              <a:lstStyle/>
              <a:p>
                <a:pPr marL="0" indent="0" algn="ctr">
                  <a:lnSpc>
                    <a:spcPts val="1805"/>
                  </a:lnSpc>
                  <a:buNone/>
                </a:pPr>
                <a:r>
                  <a:rPr lang="en-US" sz="1105" dirty="0">
                    <a:solidFill>
                      <a:srgbClr val="000000"/>
                    </a:solidFill>
                    <a:latin typeface="Roboto" pitchFamily="34" charset="0"/>
                    <a:ea typeface="Roboto" pitchFamily="34" charset="-122"/>
                    <a:cs typeface="Roboto" pitchFamily="34" charset="-120"/>
                  </a:rPr>
                  <a:t>Distance / velocity: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𝑣</m:t>
                    </m:r>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𝑑𝑡</m:t>
                    </m:r>
                  </m:oMath>
                </a14:m>
                <a:endParaRPr lang="en-US" sz="1105" dirty="0"/>
              </a:p>
              <a:p>
                <a:pPr marL="0" indent="0" algn="ctr">
                  <a:lnSpc>
                    <a:spcPts val="1805"/>
                  </a:lnSpc>
                  <a:buNone/>
                </a:pPr>
                <a:r>
                  <a:rPr lang="en-US" sz="1105" dirty="0">
                    <a:solidFill>
                      <a:srgbClr val="000000"/>
                    </a:solidFill>
                    <a:latin typeface="Roboto" pitchFamily="34" charset="0"/>
                    <a:ea typeface="Roboto" pitchFamily="34" charset="-122"/>
                    <a:cs typeface="Roboto" pitchFamily="34" charset="-120"/>
                  </a:rPr>
                  <a:t>Velocity / acceleration: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𝑣</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𝑎</m:t>
                    </m:r>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𝑑𝑡</m:t>
                    </m:r>
                  </m:oMath>
                </a14:m>
                <a:endParaRPr lang="en-US" sz="1105" dirty="0"/>
              </a:p>
              <a:p>
                <a:pPr marL="0" indent="0" algn="ctr">
                  <a:lnSpc>
                    <a:spcPts val="1805"/>
                  </a:lnSpc>
                  <a:buNone/>
                </a:pPr>
                <a:r>
                  <a:rPr lang="en-US" sz="1105" dirty="0">
                    <a:solidFill>
                      <a:srgbClr val="000000"/>
                    </a:solidFill>
                    <a:latin typeface="Roboto" pitchFamily="34" charset="0"/>
                    <a:ea typeface="Roboto" pitchFamily="34" charset="-122"/>
                    <a:cs typeface="Roboto" pitchFamily="34" charset="-120"/>
                  </a:rPr>
                  <a:t>Work done / force: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𝑊</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𝐹</m:t>
                    </m:r>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𝑑𝑥</m:t>
                    </m:r>
                  </m:oMath>
                </a14:m>
                <a:endParaRPr lang="en-US" sz="1105" dirty="0"/>
              </a:p>
            </p:txBody>
          </p:sp>
        </mc:Choice>
        <mc:Fallback xmlns="">
          <p:sp>
            <p:nvSpPr>
              <p:cNvPr id="7" name="Text 2"/>
              <p:cNvSpPr>
                <a:spLocks noRot="1" noChangeAspect="1" noMove="1" noResize="1" noEditPoints="1" noAdjustHandles="1" noChangeArrowheads="1" noChangeShapeType="1" noTextEdit="1"/>
              </p:cNvSpPr>
              <p:nvPr/>
            </p:nvSpPr>
            <p:spPr>
              <a:xfrm>
                <a:off x="496186" y="3597103"/>
                <a:ext cx="2575442" cy="680410"/>
              </a:xfrm>
              <a:prstGeom prst="rect">
                <a:avLst/>
              </a:prstGeom>
              <a:blipFill>
                <a:blip r:embed="rId3"/>
                <a:stretch>
                  <a:fillRect b="-11607"/>
                </a:stretch>
              </a:blipFill>
              <a:ln/>
            </p:spPr>
            <p:txBody>
              <a:bodyPr/>
              <a:lstStyle/>
              <a:p>
                <a:r>
                  <a:rPr lang="en-IE">
                    <a:noFill/>
                  </a:rPr>
                  <a:t> </a:t>
                </a:r>
              </a:p>
            </p:txBody>
          </p:sp>
        </mc:Fallback>
      </mc:AlternateContent>
      <p:sp>
        <p:nvSpPr>
          <p:cNvPr id="8" name="Text 3"/>
          <p:cNvSpPr/>
          <p:nvPr/>
        </p:nvSpPr>
        <p:spPr>
          <a:xfrm>
            <a:off x="3284279" y="3290555"/>
            <a:ext cx="2575442" cy="221512"/>
          </a:xfrm>
          <a:prstGeom prst="rect">
            <a:avLst/>
          </a:prstGeom>
          <a:noFill/>
          <a:ln/>
        </p:spPr>
        <p:txBody>
          <a:bodyPr wrap="square" lIns="0" tIns="0" rIns="0" bIns="0" rtlCol="0" anchor="ctr"/>
          <a:lstStyle/>
          <a:p>
            <a:pPr marL="0" indent="0" algn="ctr">
              <a:lnSpc>
                <a:spcPts val="1763"/>
              </a:lnSpc>
              <a:buNone/>
            </a:pPr>
            <a:r>
              <a:rPr lang="en-US" sz="1410" b="1" dirty="0">
                <a:solidFill>
                  <a:srgbClr val="000000"/>
                </a:solidFill>
                <a:latin typeface="Heebo" pitchFamily="34" charset="0"/>
                <a:ea typeface="Heebo" pitchFamily="34" charset="-122"/>
                <a:cs typeface="Heebo" pitchFamily="34" charset="-120"/>
              </a:rPr>
              <a:t>Electrical Circuits</a:t>
            </a:r>
            <a:endParaRPr lang="en-US" sz="1410" dirty="0"/>
          </a:p>
        </p:txBody>
      </p:sp>
      <mc:AlternateContent xmlns:mc="http://schemas.openxmlformats.org/markup-compatibility/2006" xmlns:a14="http://schemas.microsoft.com/office/drawing/2010/main">
        <mc:Choice Requires="a14">
          <p:sp>
            <p:nvSpPr>
              <p:cNvPr id="9" name="Text 4"/>
              <p:cNvSpPr/>
              <p:nvPr/>
            </p:nvSpPr>
            <p:spPr>
              <a:xfrm>
                <a:off x="3284279" y="3597103"/>
                <a:ext cx="2575442" cy="1055108"/>
              </a:xfrm>
              <a:prstGeom prst="rect">
                <a:avLst/>
              </a:prstGeom>
              <a:noFill/>
              <a:ln/>
            </p:spPr>
            <p:txBody>
              <a:bodyPr wrap="square" lIns="0" tIns="0" rIns="0" bIns="0" rtlCol="0" anchor="ctr"/>
              <a:lstStyle/>
              <a:p>
                <a:pPr marL="0" indent="0" algn="ctr">
                  <a:lnSpc>
                    <a:spcPts val="1805"/>
                  </a:lnSpc>
                  <a:buNone/>
                </a:pPr>
                <a:r>
                  <a:rPr lang="en-US" sz="1105" dirty="0">
                    <a:solidFill>
                      <a:srgbClr val="000000"/>
                    </a:solidFill>
                    <a:latin typeface="Roboto" pitchFamily="34" charset="0"/>
                    <a:ea typeface="Roboto" pitchFamily="34" charset="-122"/>
                    <a:cs typeface="Roboto" pitchFamily="34" charset="-120"/>
                  </a:rPr>
                  <a:t>Charge /  current: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𝑄</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𝐼</m:t>
                    </m:r>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𝑑𝑡</m:t>
                    </m:r>
                  </m:oMath>
                </a14:m>
                <a:endParaRPr lang="en-US" sz="1105" dirty="0"/>
              </a:p>
              <a:p>
                <a:pPr marL="0" indent="0" algn="ctr">
                  <a:lnSpc>
                    <a:spcPts val="1805"/>
                  </a:lnSpc>
                  <a:buNone/>
                </a:pPr>
                <a:r>
                  <a:rPr lang="en-US" sz="1105" dirty="0">
                    <a:solidFill>
                      <a:srgbClr val="000000"/>
                    </a:solidFill>
                    <a:latin typeface="Roboto" pitchFamily="34" charset="0"/>
                    <a:ea typeface="Roboto" pitchFamily="34" charset="-122"/>
                    <a:cs typeface="Roboto" pitchFamily="34" charset="-120"/>
                  </a:rPr>
                  <a:t>Current / voltage drop across an inductor: </a:t>
                </a:r>
              </a:p>
              <a:p>
                <a:pPr marL="0" indent="0" algn="ctr">
                  <a:lnSpc>
                    <a:spcPts val="1805"/>
                  </a:lnSpc>
                  <a:buNone/>
                </a:pPr>
                <a14:m>
                  <m:oMathPara xmlns:m="http://schemas.openxmlformats.org/officeDocument/2006/math">
                    <m:oMathParaPr>
                      <m:jc m:val="centerGroup"/>
                    </m:oMathParaPr>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𝐼</m:t>
                      </m:r>
                      <m:r>
                        <a:rPr lang="en-US" sz="1105" i="1" dirty="0" smtClean="0">
                          <a:solidFill>
                            <a:srgbClr val="000000"/>
                          </a:solidFill>
                          <a:latin typeface="Cambria Math" panose="02040503050406030204" pitchFamily="18" charset="0"/>
                          <a:ea typeface="Roboto" pitchFamily="34" charset="-122"/>
                          <a:cs typeface="Roboto" pitchFamily="34" charset="-120"/>
                        </a:rPr>
                        <m:t> = (1/</m:t>
                      </m:r>
                      <m:r>
                        <a:rPr lang="en-US" sz="1105" i="1" dirty="0" smtClean="0">
                          <a:solidFill>
                            <a:srgbClr val="000000"/>
                          </a:solidFill>
                          <a:latin typeface="Cambria Math" panose="02040503050406030204" pitchFamily="18" charset="0"/>
                          <a:ea typeface="Roboto" pitchFamily="34" charset="-122"/>
                          <a:cs typeface="Roboto" pitchFamily="34" charset="-120"/>
                        </a:rPr>
                        <m:t>𝐿</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𝑉</m:t>
                      </m:r>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𝑑𝑡</m:t>
                      </m:r>
                    </m:oMath>
                  </m:oMathPara>
                </a14:m>
                <a:endParaRPr lang="en-US" sz="1105" dirty="0"/>
              </a:p>
            </p:txBody>
          </p:sp>
        </mc:Choice>
        <mc:Fallback xmlns="">
          <p:sp>
            <p:nvSpPr>
              <p:cNvPr id="9" name="Text 4"/>
              <p:cNvSpPr>
                <a:spLocks noRot="1" noChangeAspect="1" noMove="1" noResize="1" noEditPoints="1" noAdjustHandles="1" noChangeArrowheads="1" noChangeShapeType="1" noTextEdit="1"/>
              </p:cNvSpPr>
              <p:nvPr/>
            </p:nvSpPr>
            <p:spPr>
              <a:xfrm>
                <a:off x="3284279" y="3597103"/>
                <a:ext cx="2575442" cy="1055108"/>
              </a:xfrm>
              <a:prstGeom prst="rect">
                <a:avLst/>
              </a:prstGeom>
              <a:blipFill>
                <a:blip r:embed="rId4"/>
                <a:stretch>
                  <a:fillRect/>
                </a:stretch>
              </a:blipFill>
              <a:ln/>
            </p:spPr>
            <p:txBody>
              <a:bodyPr/>
              <a:lstStyle/>
              <a:p>
                <a:r>
                  <a:rPr lang="en-IE">
                    <a:noFill/>
                  </a:rPr>
                  <a:t> </a:t>
                </a:r>
              </a:p>
            </p:txBody>
          </p:sp>
        </mc:Fallback>
      </mc:AlternateContent>
      <p:sp>
        <p:nvSpPr>
          <p:cNvPr id="10" name="Text 5"/>
          <p:cNvSpPr/>
          <p:nvPr/>
        </p:nvSpPr>
        <p:spPr>
          <a:xfrm>
            <a:off x="6072372" y="3290555"/>
            <a:ext cx="2575442" cy="221512"/>
          </a:xfrm>
          <a:prstGeom prst="rect">
            <a:avLst/>
          </a:prstGeom>
          <a:noFill/>
          <a:ln/>
        </p:spPr>
        <p:txBody>
          <a:bodyPr wrap="square" lIns="0" tIns="0" rIns="0" bIns="0" rtlCol="0" anchor="ctr"/>
          <a:lstStyle/>
          <a:p>
            <a:pPr marL="0" indent="0" algn="ctr">
              <a:lnSpc>
                <a:spcPts val="1763"/>
              </a:lnSpc>
              <a:buNone/>
            </a:pPr>
            <a:r>
              <a:rPr lang="en-US" sz="1410" b="1" dirty="0">
                <a:solidFill>
                  <a:srgbClr val="000000"/>
                </a:solidFill>
                <a:latin typeface="Heebo" pitchFamily="34" charset="0"/>
                <a:ea typeface="Heebo" pitchFamily="34" charset="-122"/>
                <a:cs typeface="Heebo" pitchFamily="34" charset="-120"/>
              </a:rPr>
              <a:t>Electrostatics &amp; Gases</a:t>
            </a:r>
            <a:endParaRPr lang="en-US" sz="1410" dirty="0"/>
          </a:p>
        </p:txBody>
      </p:sp>
      <mc:AlternateContent xmlns:mc="http://schemas.openxmlformats.org/markup-compatibility/2006" xmlns:a14="http://schemas.microsoft.com/office/drawing/2010/main">
        <mc:Choice Requires="a14">
          <p:sp>
            <p:nvSpPr>
              <p:cNvPr id="11" name="Text 6"/>
              <p:cNvSpPr/>
              <p:nvPr/>
            </p:nvSpPr>
            <p:spPr>
              <a:xfrm>
                <a:off x="6072372" y="3597102"/>
                <a:ext cx="2575442" cy="1127298"/>
              </a:xfrm>
              <a:prstGeom prst="rect">
                <a:avLst/>
              </a:prstGeom>
              <a:noFill/>
              <a:ln/>
            </p:spPr>
            <p:txBody>
              <a:bodyPr wrap="square" lIns="0" tIns="0" rIns="0" bIns="0" rtlCol="0" anchor="ctr"/>
              <a:lstStyle/>
              <a:p>
                <a:pPr marL="0" indent="0" algn="ctr">
                  <a:lnSpc>
                    <a:spcPts val="1805"/>
                  </a:lnSpc>
                  <a:buNone/>
                </a:pPr>
                <a:r>
                  <a:rPr lang="en-US" sz="1105" dirty="0">
                    <a:solidFill>
                      <a:srgbClr val="000000"/>
                    </a:solidFill>
                    <a:latin typeface="Roboto" pitchFamily="34" charset="0"/>
                    <a:ea typeface="Roboto" pitchFamily="34" charset="-122"/>
                    <a:cs typeface="Roboto" pitchFamily="34" charset="-120"/>
                  </a:rPr>
                  <a:t>Electric potential / Electric field: </a:t>
                </a:r>
              </a:p>
              <a:p>
                <a:pPr marL="0" indent="0" algn="ctr">
                  <a:lnSpc>
                    <a:spcPts val="1805"/>
                  </a:lnSpc>
                  <a:buNone/>
                </a:pPr>
                <a14:m>
                  <m:oMathPara xmlns:m="http://schemas.openxmlformats.org/officeDocument/2006/math">
                    <m:oMathParaPr>
                      <m:jc m:val="centerGroup"/>
                    </m:oMathParaPr>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𝑉</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𝐸</m:t>
                      </m:r>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𝑑𝑥</m:t>
                      </m:r>
                    </m:oMath>
                  </m:oMathPara>
                </a14:m>
                <a:endParaRPr lang="en-US" sz="1105" dirty="0"/>
              </a:p>
              <a:p>
                <a:pPr marL="0" indent="0" algn="ctr">
                  <a:lnSpc>
                    <a:spcPts val="1805"/>
                  </a:lnSpc>
                  <a:buNone/>
                </a:pPr>
                <a:r>
                  <a:rPr lang="en-US" sz="1105" dirty="0">
                    <a:solidFill>
                      <a:srgbClr val="000000"/>
                    </a:solidFill>
                    <a:latin typeface="Roboto" pitchFamily="34" charset="0"/>
                    <a:ea typeface="Roboto" pitchFamily="34" charset="-122"/>
                    <a:cs typeface="Roboto" pitchFamily="34" charset="-120"/>
                  </a:rPr>
                  <a:t>Work under isothermal expansion of a gas / volume: </a:t>
                </a:r>
              </a:p>
              <a:p>
                <a:pPr marL="0" indent="0" algn="ctr">
                  <a:lnSpc>
                    <a:spcPts val="1805"/>
                  </a:lnSpc>
                  <a:buNone/>
                </a:pPr>
                <a14:m>
                  <m:oMathPara xmlns:m="http://schemas.openxmlformats.org/officeDocument/2006/math">
                    <m:oMathParaPr>
                      <m:jc m:val="centerGroup"/>
                    </m:oMathParaPr>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𝑊</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𝑝</m:t>
                      </m:r>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𝑑𝑉</m:t>
                      </m:r>
                    </m:oMath>
                  </m:oMathPara>
                </a14:m>
                <a:endParaRPr lang="en-US" sz="1105" dirty="0"/>
              </a:p>
            </p:txBody>
          </p:sp>
        </mc:Choice>
        <mc:Fallback xmlns="">
          <p:sp>
            <p:nvSpPr>
              <p:cNvPr id="11" name="Text 6"/>
              <p:cNvSpPr>
                <a:spLocks noRot="1" noChangeAspect="1" noMove="1" noResize="1" noEditPoints="1" noAdjustHandles="1" noChangeArrowheads="1" noChangeShapeType="1" noTextEdit="1"/>
              </p:cNvSpPr>
              <p:nvPr/>
            </p:nvSpPr>
            <p:spPr>
              <a:xfrm>
                <a:off x="6072372" y="3597102"/>
                <a:ext cx="2575442" cy="1127298"/>
              </a:xfrm>
              <a:prstGeom prst="rect">
                <a:avLst/>
              </a:prstGeom>
              <a:blipFill>
                <a:blip r:embed="rId5"/>
                <a:stretch>
                  <a:fillRect t="-1622" r="-473" b="-5405"/>
                </a:stretch>
              </a:blipFill>
              <a:ln/>
            </p:spPr>
            <p:txBody>
              <a:bodyPr/>
              <a:lstStyle/>
              <a:p>
                <a:r>
                  <a:rPr lang="en-IE">
                    <a:noFill/>
                  </a:rPr>
                  <a:t> </a:t>
                </a:r>
              </a:p>
            </p:txBody>
          </p:sp>
        </mc:Fallback>
      </mc:AlternateContent>
      <p:pic>
        <p:nvPicPr>
          <p:cNvPr id="12" name="Picture 11">
            <a:extLst>
              <a:ext uri="{FF2B5EF4-FFF2-40B4-BE49-F238E27FC236}">
                <a16:creationId xmlns:a16="http://schemas.microsoft.com/office/drawing/2014/main" id="{1DA4396C-37BD-84B7-8CE0-7302A090A8FE}"/>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760624" y="1285874"/>
            <a:ext cx="1384626" cy="1919645"/>
          </a:xfrm>
          <a:prstGeom prst="rect">
            <a:avLst/>
          </a:prstGeom>
        </p:spPr>
      </p:pic>
      <p:pic>
        <p:nvPicPr>
          <p:cNvPr id="1026" name="Picture 2">
            <a:extLst>
              <a:ext uri="{FF2B5EF4-FFF2-40B4-BE49-F238E27FC236}">
                <a16:creationId xmlns:a16="http://schemas.microsoft.com/office/drawing/2014/main" id="{838EA15A-9F56-9EC6-3B20-2D6C374AEA5F}"/>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a:fillRect/>
          </a:stretch>
        </p:blipFill>
        <p:spPr bwMode="auto">
          <a:xfrm>
            <a:off x="5834246" y="1285874"/>
            <a:ext cx="2813568" cy="183782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C66ECC23-95CF-9027-1B7C-8A8FEE331786}"/>
              </a:ext>
            </a:extLst>
          </p:cNvPr>
          <p:cNvPicPr>
            <a:picLocks noChangeAspect="1"/>
          </p:cNvPicPr>
          <p:nvPr/>
        </p:nvPicPr>
        <p:blipFill>
          <a:blip r:embed="rId8"/>
          <a:stretch>
            <a:fillRect/>
          </a:stretch>
        </p:blipFill>
        <p:spPr>
          <a:xfrm>
            <a:off x="592439" y="1445606"/>
            <a:ext cx="2520306" cy="17083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3" name="Text 0"/>
          <p:cNvSpPr/>
          <p:nvPr/>
        </p:nvSpPr>
        <p:spPr>
          <a:xfrm>
            <a:off x="496186" y="670073"/>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The Definite Integral: Area Under a Curve</a:t>
            </a:r>
            <a:endParaRPr lang="en-US" sz="2820" dirty="0"/>
          </a:p>
        </p:txBody>
      </p:sp>
      <mc:AlternateContent xmlns:mc="http://schemas.openxmlformats.org/markup-compatibility/2006" xmlns:a14="http://schemas.microsoft.com/office/drawing/2010/main">
        <mc:Choice Requires="a14">
          <p:sp>
            <p:nvSpPr>
              <p:cNvPr id="4" name="Text 1"/>
              <p:cNvSpPr/>
              <p:nvPr/>
            </p:nvSpPr>
            <p:spPr>
              <a:xfrm>
                <a:off x="496186" y="1325747"/>
                <a:ext cx="8151628" cy="453607"/>
              </a:xfrm>
              <a:prstGeom prst="rect">
                <a:avLst/>
              </a:prstGeom>
              <a:noFill/>
              <a:ln/>
            </p:spPr>
            <p:txBody>
              <a:bodyPr wrap="square" lIns="0" tIns="0" rIns="0" bIns="0" rtlCol="0" anchor="ctr"/>
              <a:lstStyle/>
              <a:p>
                <a:pPr>
                  <a:lnSpc>
                    <a:spcPts val="1805"/>
                  </a:lnSpc>
                </a:pPr>
                <a:r>
                  <a:rPr lang="en-US" sz="1105" dirty="0">
                    <a:solidFill>
                      <a:srgbClr val="000000"/>
                    </a:solidFill>
                    <a:latin typeface="Roboto" pitchFamily="34" charset="0"/>
                    <a:ea typeface="Roboto" pitchFamily="34" charset="-122"/>
                    <a:cs typeface="Roboto" pitchFamily="34" charset="-120"/>
                  </a:rPr>
                  <a:t>The definite integral, written as </a:t>
                </a:r>
                <a14:m>
                  <m:oMath xmlns:m="http://schemas.openxmlformats.org/officeDocument/2006/math">
                    <m:nary>
                      <m:naryPr>
                        <m:limLoc m:val="undOvr"/>
                        <m:ctrlPr>
                          <a:rPr lang="en-US" sz="1400" i="1" dirty="0" smtClean="0">
                            <a:solidFill>
                              <a:srgbClr val="000000"/>
                            </a:solidFill>
                            <a:latin typeface="Cambria Math" panose="02040503050406030204" pitchFamily="18" charset="0"/>
                            <a:ea typeface="Roboto" pitchFamily="34" charset="-122"/>
                          </a:rPr>
                        </m:ctrlPr>
                      </m:naryPr>
                      <m:sub>
                        <m:r>
                          <m:rPr>
                            <m:brk m:alnAt="24"/>
                          </m:rPr>
                          <a:rPr lang="en-IE" sz="1400" b="0" i="1" dirty="0" smtClean="0">
                            <a:solidFill>
                              <a:srgbClr val="000000"/>
                            </a:solidFill>
                            <a:latin typeface="Cambria Math" panose="02040503050406030204" pitchFamily="18" charset="0"/>
                            <a:ea typeface="Roboto" pitchFamily="34" charset="-122"/>
                          </a:rPr>
                          <m:t>𝑎</m:t>
                        </m:r>
                      </m:sub>
                      <m:sup>
                        <m:r>
                          <a:rPr lang="en-IE" sz="1400" b="0" i="1" dirty="0" smtClean="0">
                            <a:solidFill>
                              <a:srgbClr val="000000"/>
                            </a:solidFill>
                            <a:latin typeface="Cambria Math" panose="02040503050406030204" pitchFamily="18" charset="0"/>
                            <a:ea typeface="Roboto" pitchFamily="34" charset="-122"/>
                          </a:rPr>
                          <m:t>𝑏</m:t>
                        </m:r>
                      </m:sup>
                      <m:e>
                        <m:r>
                          <a:rPr lang="en-US" sz="1400" i="1" dirty="0">
                            <a:solidFill>
                              <a:srgbClr val="000000"/>
                            </a:solidFill>
                            <a:latin typeface="Cambria Math" panose="02040503050406030204" pitchFamily="18" charset="0"/>
                            <a:ea typeface="Roboto" pitchFamily="34" charset="-122"/>
                            <a:cs typeface="Roboto" pitchFamily="34" charset="-120"/>
                          </a:rPr>
                          <m:t>𝑓</m:t>
                        </m:r>
                        <m:r>
                          <a:rPr lang="en-US" sz="1400" i="1" dirty="0">
                            <a:solidFill>
                              <a:srgbClr val="000000"/>
                            </a:solidFill>
                            <a:latin typeface="Cambria Math" panose="02040503050406030204" pitchFamily="18" charset="0"/>
                            <a:ea typeface="Roboto" pitchFamily="34" charset="-122"/>
                            <a:cs typeface="Roboto" pitchFamily="34" charset="-120"/>
                          </a:rPr>
                          <m:t>(</m:t>
                        </m:r>
                        <m:r>
                          <a:rPr lang="en-US" sz="1400" i="1" dirty="0">
                            <a:solidFill>
                              <a:srgbClr val="000000"/>
                            </a:solidFill>
                            <a:latin typeface="Cambria Math" panose="02040503050406030204" pitchFamily="18" charset="0"/>
                            <a:ea typeface="Roboto" pitchFamily="34" charset="-122"/>
                            <a:cs typeface="Roboto" pitchFamily="34" charset="-120"/>
                          </a:rPr>
                          <m:t>𝑥</m:t>
                        </m:r>
                        <m:r>
                          <a:rPr lang="en-US" sz="1400" i="1" dirty="0">
                            <a:solidFill>
                              <a:srgbClr val="000000"/>
                            </a:solidFill>
                            <a:latin typeface="Cambria Math" panose="02040503050406030204" pitchFamily="18" charset="0"/>
                            <a:ea typeface="Roboto" pitchFamily="34" charset="-122"/>
                            <a:cs typeface="Roboto" pitchFamily="34" charset="-120"/>
                          </a:rPr>
                          <m:t>) </m:t>
                        </m:r>
                        <m:r>
                          <a:rPr lang="en-US" sz="1400" i="1" dirty="0">
                            <a:solidFill>
                              <a:srgbClr val="000000"/>
                            </a:solidFill>
                            <a:latin typeface="Cambria Math" panose="02040503050406030204" pitchFamily="18" charset="0"/>
                            <a:ea typeface="Roboto" pitchFamily="34" charset="-122"/>
                            <a:cs typeface="Roboto" pitchFamily="34" charset="-120"/>
                          </a:rPr>
                          <m:t>𝑑𝑥</m:t>
                        </m:r>
                      </m:e>
                    </m:nary>
                  </m:oMath>
                </a14:m>
                <a:r>
                  <a:rPr lang="en-US" sz="1105" dirty="0">
                    <a:solidFill>
                      <a:srgbClr val="000000"/>
                    </a:solidFill>
                    <a:latin typeface="Roboto" pitchFamily="34" charset="0"/>
                    <a:ea typeface="Roboto" pitchFamily="34" charset="-122"/>
                    <a:cs typeface="Roboto" pitchFamily="34" charset="-120"/>
                  </a:rPr>
                  <a:t>, represents the exact area under the curve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𝑦</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𝑓</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m:t>
                    </m:r>
                  </m:oMath>
                </a14:m>
                <a:r>
                  <a:rPr lang="en-US" sz="1105" dirty="0">
                    <a:solidFill>
                      <a:srgbClr val="000000"/>
                    </a:solidFill>
                    <a:latin typeface="Roboto" pitchFamily="34" charset="0"/>
                    <a:ea typeface="Roboto" pitchFamily="34" charset="-122"/>
                    <a:cs typeface="Roboto" pitchFamily="34" charset="-120"/>
                  </a:rPr>
                  <a:t> from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𝑎</m:t>
                    </m:r>
                  </m:oMath>
                </a14:m>
                <a:r>
                  <a:rPr lang="en-US" sz="1105" dirty="0">
                    <a:solidFill>
                      <a:srgbClr val="000000"/>
                    </a:solidFill>
                    <a:latin typeface="Roboto" pitchFamily="34" charset="0"/>
                    <a:ea typeface="Roboto" pitchFamily="34" charset="-122"/>
                    <a:cs typeface="Roboto" pitchFamily="34" charset="-120"/>
                  </a:rPr>
                  <a:t> to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𝑏</m:t>
                    </m:r>
                  </m:oMath>
                </a14:m>
                <a:r>
                  <a:rPr lang="en-US" sz="1105" dirty="0">
                    <a:solidFill>
                      <a:srgbClr val="000000"/>
                    </a:solidFill>
                    <a:latin typeface="Roboto" pitchFamily="34" charset="0"/>
                    <a:ea typeface="Roboto" pitchFamily="34" charset="-122"/>
                    <a:cs typeface="Roboto" pitchFamily="34" charset="-120"/>
                  </a:rPr>
                  <a:t>. It results in a single numerical value.</a:t>
                </a:r>
                <a:endParaRPr lang="en-US" sz="1105" dirty="0"/>
              </a:p>
            </p:txBody>
          </p:sp>
        </mc:Choice>
        <mc:Fallback xmlns="">
          <p:sp>
            <p:nvSpPr>
              <p:cNvPr id="4" name="Text 1"/>
              <p:cNvSpPr>
                <a:spLocks noRot="1" noChangeAspect="1" noMove="1" noResize="1" noEditPoints="1" noAdjustHandles="1" noChangeArrowheads="1" noChangeShapeType="1" noTextEdit="1"/>
              </p:cNvSpPr>
              <p:nvPr/>
            </p:nvSpPr>
            <p:spPr>
              <a:xfrm>
                <a:off x="496186" y="1325747"/>
                <a:ext cx="8151628" cy="453607"/>
              </a:xfrm>
              <a:prstGeom prst="rect">
                <a:avLst/>
              </a:prstGeom>
              <a:blipFill>
                <a:blip r:embed="rId3"/>
                <a:stretch>
                  <a:fillRect l="-1046" t="-94667" r="-1046" b="-96000"/>
                </a:stretch>
              </a:blipFill>
              <a:ln/>
            </p:spPr>
            <p:txBody>
              <a:bodyPr/>
              <a:lstStyle/>
              <a:p>
                <a:r>
                  <a:rPr lang="en-IE">
                    <a:noFill/>
                  </a:rPr>
                  <a:t> </a:t>
                </a:r>
              </a:p>
            </p:txBody>
          </p:sp>
        </mc:Fallback>
      </mc:AlternateContent>
      <p:sp>
        <p:nvSpPr>
          <p:cNvPr id="5" name="Text 2"/>
          <p:cNvSpPr/>
          <p:nvPr/>
        </p:nvSpPr>
        <p:spPr>
          <a:xfrm>
            <a:off x="496186" y="2066334"/>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Calculation</a:t>
            </a:r>
            <a:endParaRPr lang="en-US" sz="1410" dirty="0"/>
          </a:p>
        </p:txBody>
      </p:sp>
      <mc:AlternateContent xmlns:mc="http://schemas.openxmlformats.org/markup-compatibility/2006" xmlns:a14="http://schemas.microsoft.com/office/drawing/2010/main">
        <mc:Choice Requires="a14">
          <p:sp>
            <p:nvSpPr>
              <p:cNvPr id="6" name="Text 3"/>
              <p:cNvSpPr/>
              <p:nvPr/>
            </p:nvSpPr>
            <p:spPr>
              <a:xfrm>
                <a:off x="496186" y="2455210"/>
                <a:ext cx="387743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Find the indefinite integral,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𝐹</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m:t>
                    </m:r>
                  </m:oMath>
                </a14:m>
                <a:endParaRPr lang="en-US" sz="1105" dirty="0"/>
              </a:p>
            </p:txBody>
          </p:sp>
        </mc:Choice>
        <mc:Fallback xmlns="">
          <p:sp>
            <p:nvSpPr>
              <p:cNvPr id="6" name="Text 3"/>
              <p:cNvSpPr>
                <a:spLocks noRot="1" noChangeAspect="1" noMove="1" noResize="1" noEditPoints="1" noAdjustHandles="1" noChangeArrowheads="1" noChangeShapeType="1" noTextEdit="1"/>
              </p:cNvSpPr>
              <p:nvPr/>
            </p:nvSpPr>
            <p:spPr>
              <a:xfrm>
                <a:off x="496186" y="2455210"/>
                <a:ext cx="3877438" cy="226803"/>
              </a:xfrm>
              <a:prstGeom prst="rect">
                <a:avLst/>
              </a:prstGeom>
              <a:blipFill>
                <a:blip r:embed="rId4"/>
                <a:stretch>
                  <a:fillRect l="-2044"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7" name="Text 4"/>
              <p:cNvSpPr/>
              <p:nvPr/>
            </p:nvSpPr>
            <p:spPr>
              <a:xfrm>
                <a:off x="496186" y="2739484"/>
                <a:ext cx="387743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Evaluate it at the upper limit: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𝐹</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𝑏</m:t>
                    </m:r>
                    <m:r>
                      <a:rPr lang="en-US" sz="1105" i="1" dirty="0" smtClean="0">
                        <a:solidFill>
                          <a:srgbClr val="000000"/>
                        </a:solidFill>
                        <a:latin typeface="Cambria Math" panose="02040503050406030204" pitchFamily="18" charset="0"/>
                        <a:ea typeface="Roboto" pitchFamily="34" charset="-122"/>
                        <a:cs typeface="Roboto" pitchFamily="34" charset="-120"/>
                      </a:rPr>
                      <m:t>)</m:t>
                    </m:r>
                  </m:oMath>
                </a14:m>
                <a:endParaRPr lang="en-US" sz="1105" dirty="0"/>
              </a:p>
            </p:txBody>
          </p:sp>
        </mc:Choice>
        <mc:Fallback xmlns="">
          <p:sp>
            <p:nvSpPr>
              <p:cNvPr id="7" name="Text 4"/>
              <p:cNvSpPr>
                <a:spLocks noRot="1" noChangeAspect="1" noMove="1" noResize="1" noEditPoints="1" noAdjustHandles="1" noChangeArrowheads="1" noChangeShapeType="1" noTextEdit="1"/>
              </p:cNvSpPr>
              <p:nvPr/>
            </p:nvSpPr>
            <p:spPr>
              <a:xfrm>
                <a:off x="496186" y="2739484"/>
                <a:ext cx="3877438" cy="226803"/>
              </a:xfrm>
              <a:prstGeom prst="rect">
                <a:avLst/>
              </a:prstGeom>
              <a:blipFill>
                <a:blip r:embed="rId5"/>
                <a:stretch>
                  <a:fillRect l="-2044" b="-31579"/>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8" name="Text 5"/>
              <p:cNvSpPr/>
              <p:nvPr/>
            </p:nvSpPr>
            <p:spPr>
              <a:xfrm>
                <a:off x="496186" y="3023757"/>
                <a:ext cx="387743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Evaluate it at the lower limit: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𝐹</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𝑎</m:t>
                    </m:r>
                    <m:r>
                      <a:rPr lang="en-US" sz="1105" i="1" dirty="0" smtClean="0">
                        <a:solidFill>
                          <a:srgbClr val="000000"/>
                        </a:solidFill>
                        <a:latin typeface="Cambria Math" panose="02040503050406030204" pitchFamily="18" charset="0"/>
                        <a:ea typeface="Roboto" pitchFamily="34" charset="-122"/>
                        <a:cs typeface="Roboto" pitchFamily="34" charset="-120"/>
                      </a:rPr>
                      <m:t>)</m:t>
                    </m:r>
                  </m:oMath>
                </a14:m>
                <a:endParaRPr lang="en-US" sz="1105" dirty="0"/>
              </a:p>
            </p:txBody>
          </p:sp>
        </mc:Choice>
        <mc:Fallback xmlns="">
          <p:sp>
            <p:nvSpPr>
              <p:cNvPr id="8" name="Text 5"/>
              <p:cNvSpPr>
                <a:spLocks noRot="1" noChangeAspect="1" noMove="1" noResize="1" noEditPoints="1" noAdjustHandles="1" noChangeArrowheads="1" noChangeShapeType="1" noTextEdit="1"/>
              </p:cNvSpPr>
              <p:nvPr/>
            </p:nvSpPr>
            <p:spPr>
              <a:xfrm>
                <a:off x="496186" y="3023757"/>
                <a:ext cx="3877438" cy="226803"/>
              </a:xfrm>
              <a:prstGeom prst="rect">
                <a:avLst/>
              </a:prstGeom>
              <a:blipFill>
                <a:blip r:embed="rId6"/>
                <a:stretch>
                  <a:fillRect l="-2044"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9" name="Text 6"/>
              <p:cNvSpPr/>
              <p:nvPr/>
            </p:nvSpPr>
            <p:spPr>
              <a:xfrm>
                <a:off x="496186" y="3308030"/>
                <a:ext cx="387743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Subtract: Area =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𝐹</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𝑏</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𝐹</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𝑎</m:t>
                    </m:r>
                    <m:r>
                      <a:rPr lang="en-US" sz="1105" i="1" dirty="0" smtClean="0">
                        <a:solidFill>
                          <a:srgbClr val="000000"/>
                        </a:solidFill>
                        <a:latin typeface="Cambria Math" panose="02040503050406030204" pitchFamily="18" charset="0"/>
                        <a:ea typeface="Roboto" pitchFamily="34" charset="-122"/>
                        <a:cs typeface="Roboto" pitchFamily="34" charset="-120"/>
                      </a:rPr>
                      <m:t>)</m:t>
                    </m:r>
                  </m:oMath>
                </a14:m>
                <a:endParaRPr lang="en-US" sz="1105" dirty="0"/>
              </a:p>
            </p:txBody>
          </p:sp>
        </mc:Choice>
        <mc:Fallback xmlns="">
          <p:sp>
            <p:nvSpPr>
              <p:cNvPr id="9" name="Text 6"/>
              <p:cNvSpPr>
                <a:spLocks noRot="1" noChangeAspect="1" noMove="1" noResize="1" noEditPoints="1" noAdjustHandles="1" noChangeArrowheads="1" noChangeShapeType="1" noTextEdit="1"/>
              </p:cNvSpPr>
              <p:nvPr/>
            </p:nvSpPr>
            <p:spPr>
              <a:xfrm>
                <a:off x="496186" y="3308030"/>
                <a:ext cx="3877438" cy="226803"/>
              </a:xfrm>
              <a:prstGeom prst="rect">
                <a:avLst/>
              </a:prstGeom>
              <a:blipFill>
                <a:blip r:embed="rId7"/>
                <a:stretch>
                  <a:fillRect l="-2044" b="-35135"/>
                </a:stretch>
              </a:blipFill>
              <a:ln/>
            </p:spPr>
            <p:txBody>
              <a:bodyPr/>
              <a:lstStyle/>
              <a:p>
                <a:r>
                  <a:rPr lang="en-IE">
                    <a:noFill/>
                  </a:rPr>
                  <a:t> </a:t>
                </a:r>
              </a:p>
            </p:txBody>
          </p:sp>
        </mc:Fallback>
      </mc:AlternateContent>
      <p:sp>
        <p:nvSpPr>
          <p:cNvPr id="10" name="Text 7"/>
          <p:cNvSpPr/>
          <p:nvPr/>
        </p:nvSpPr>
        <p:spPr>
          <a:xfrm>
            <a:off x="496186" y="3592303"/>
            <a:ext cx="387743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The constant of integration always cancels out.</a:t>
            </a:r>
            <a:endParaRPr lang="en-US" sz="1105" dirty="0"/>
          </a:p>
        </p:txBody>
      </p:sp>
      <p:pic>
        <p:nvPicPr>
          <p:cNvPr id="11" name="Picture 10">
            <a:extLst>
              <a:ext uri="{FF2B5EF4-FFF2-40B4-BE49-F238E27FC236}">
                <a16:creationId xmlns:a16="http://schemas.microsoft.com/office/drawing/2014/main" id="{968732E4-BBEB-03A6-7D87-F88064898E25}"/>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155408" y="1696454"/>
            <a:ext cx="3809498" cy="253966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3" name="Text 0"/>
          <p:cNvSpPr/>
          <p:nvPr/>
        </p:nvSpPr>
        <p:spPr>
          <a:xfrm>
            <a:off x="496186" y="938594"/>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Positive and Negative Areas</a:t>
            </a:r>
            <a:endParaRPr lang="en-US" sz="2820" dirty="0"/>
          </a:p>
        </p:txBody>
      </p:sp>
      <p:sp>
        <p:nvSpPr>
          <p:cNvPr id="4" name="Text 1"/>
          <p:cNvSpPr/>
          <p:nvPr/>
        </p:nvSpPr>
        <p:spPr>
          <a:xfrm>
            <a:off x="3923340" y="1721761"/>
            <a:ext cx="4732227" cy="453607"/>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The definite integral calculates the *net* area. Areas below the x-axis are counted as negative.</a:t>
            </a:r>
            <a:endParaRPr lang="en-US" sz="1105" dirty="0"/>
          </a:p>
        </p:txBody>
      </p:sp>
      <p:sp>
        <p:nvSpPr>
          <p:cNvPr id="5" name="Text 2"/>
          <p:cNvSpPr/>
          <p:nvPr/>
        </p:nvSpPr>
        <p:spPr>
          <a:xfrm>
            <a:off x="3923340" y="2342732"/>
            <a:ext cx="4732227" cy="453607"/>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If the curve is below the x-axis, the integral will be negative. The physical area is the absolute value of the integral.</a:t>
            </a:r>
            <a:endParaRPr lang="en-US" sz="1105" dirty="0"/>
          </a:p>
        </p:txBody>
      </p:sp>
      <p:sp>
        <p:nvSpPr>
          <p:cNvPr id="6" name="Text 3"/>
          <p:cNvSpPr/>
          <p:nvPr/>
        </p:nvSpPr>
        <p:spPr>
          <a:xfrm>
            <a:off x="3923340" y="2853808"/>
            <a:ext cx="4732227" cy="453607"/>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If a curve crosses the x-axis within the integration interval, the positive and negative areas can cancel each other out.</a:t>
            </a:r>
            <a:endParaRPr lang="en-US" sz="1105" dirty="0"/>
          </a:p>
        </p:txBody>
      </p:sp>
      <p:sp>
        <p:nvSpPr>
          <p:cNvPr id="7" name="Text 4"/>
          <p:cNvSpPr/>
          <p:nvPr/>
        </p:nvSpPr>
        <p:spPr>
          <a:xfrm>
            <a:off x="3923340" y="3364885"/>
            <a:ext cx="4732227" cy="680410"/>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To find the total physical area, you must split the integral at the points where the curve crosses the x-axis and sum the absolute values of each part.</a:t>
            </a:r>
            <a:endParaRPr lang="en-US" sz="1105" dirty="0"/>
          </a:p>
        </p:txBody>
      </p:sp>
      <p:pic>
        <p:nvPicPr>
          <p:cNvPr id="9" name="Picture 8">
            <a:extLst>
              <a:ext uri="{FF2B5EF4-FFF2-40B4-BE49-F238E27FC236}">
                <a16:creationId xmlns:a16="http://schemas.microsoft.com/office/drawing/2014/main" id="{E395483D-8A86-96B5-A5D3-440BDF3CF4A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88433" y="1564941"/>
            <a:ext cx="3213767" cy="262798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4" name="Text 0"/>
          <p:cNvSpPr/>
          <p:nvPr/>
        </p:nvSpPr>
        <p:spPr>
          <a:xfrm>
            <a:off x="496186" y="389860"/>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Mean and R.M.S. Values</a:t>
            </a:r>
            <a:endParaRPr lang="en-US" sz="2820" dirty="0"/>
          </a:p>
        </p:txBody>
      </p:sp>
      <p:sp>
        <p:nvSpPr>
          <p:cNvPr id="5" name="Text 1"/>
          <p:cNvSpPr/>
          <p:nvPr/>
        </p:nvSpPr>
        <p:spPr>
          <a:xfrm>
            <a:off x="496186" y="1173027"/>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Mean Value</a:t>
            </a:r>
            <a:endParaRPr lang="en-US" sz="1410" dirty="0"/>
          </a:p>
        </p:txBody>
      </p:sp>
      <p:sp>
        <p:nvSpPr>
          <p:cNvPr id="6" name="Text 2"/>
          <p:cNvSpPr/>
          <p:nvPr/>
        </p:nvSpPr>
        <p:spPr>
          <a:xfrm>
            <a:off x="496186" y="1522031"/>
            <a:ext cx="3877438" cy="680410"/>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The average height of the function over an interval. It's the value a constant function would need to have the same area under its graph.</a:t>
            </a:r>
            <a:endParaRPr lang="en-US" sz="1105" dirty="0"/>
          </a:p>
        </p:txBody>
      </p:sp>
      <p:sp>
        <p:nvSpPr>
          <p:cNvPr id="8" name="Text 4"/>
          <p:cNvSpPr/>
          <p:nvPr/>
        </p:nvSpPr>
        <p:spPr>
          <a:xfrm>
            <a:off x="4778252" y="1173027"/>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Root Mean Squared (R.M.S.) Value</a:t>
            </a:r>
            <a:endParaRPr lang="en-US" sz="1410" dirty="0"/>
          </a:p>
        </p:txBody>
      </p:sp>
      <p:sp>
        <p:nvSpPr>
          <p:cNvPr id="9" name="Text 5"/>
          <p:cNvSpPr/>
          <p:nvPr/>
        </p:nvSpPr>
        <p:spPr>
          <a:xfrm>
            <a:off x="4778252" y="1522031"/>
            <a:ext cx="3877438" cy="90721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The square root of the mean of the squared function. It's crucial for AC circuits, as it provides a measure of effective voltage or current that relates to power, and is always positive.</a:t>
            </a:r>
            <a:endParaRPr lang="en-US" sz="1105" dirty="0"/>
          </a:p>
        </p:txBody>
      </p:sp>
      <p:pic>
        <p:nvPicPr>
          <p:cNvPr id="12" name="Picture 11">
            <a:extLst>
              <a:ext uri="{FF2B5EF4-FFF2-40B4-BE49-F238E27FC236}">
                <a16:creationId xmlns:a16="http://schemas.microsoft.com/office/drawing/2014/main" id="{EE72AEFC-EEDF-58D8-774E-B41DFBB90647}"/>
              </a:ext>
            </a:extLst>
          </p:cNvPr>
          <p:cNvPicPr>
            <a:picLocks noChangeAspect="1"/>
          </p:cNvPicPr>
          <p:nvPr/>
        </p:nvPicPr>
        <p:blipFill>
          <a:blip r:embed="rId3"/>
          <a:stretch>
            <a:fillRect/>
          </a:stretch>
        </p:blipFill>
        <p:spPr>
          <a:xfrm>
            <a:off x="571099" y="2329933"/>
            <a:ext cx="2340543" cy="797141"/>
          </a:xfrm>
          <a:prstGeom prst="rect">
            <a:avLst/>
          </a:prstGeom>
        </p:spPr>
      </p:pic>
      <p:pic>
        <p:nvPicPr>
          <p:cNvPr id="16" name="Picture 15">
            <a:extLst>
              <a:ext uri="{FF2B5EF4-FFF2-40B4-BE49-F238E27FC236}">
                <a16:creationId xmlns:a16="http://schemas.microsoft.com/office/drawing/2014/main" id="{F0CF01CE-85E0-379E-7503-3513ECDCB0AC}"/>
              </a:ext>
            </a:extLst>
          </p:cNvPr>
          <p:cNvPicPr>
            <a:picLocks noChangeAspect="1"/>
          </p:cNvPicPr>
          <p:nvPr/>
        </p:nvPicPr>
        <p:blipFill>
          <a:blip r:embed="rId4"/>
          <a:stretch>
            <a:fillRect/>
          </a:stretch>
        </p:blipFill>
        <p:spPr>
          <a:xfrm>
            <a:off x="4778252" y="2429244"/>
            <a:ext cx="3285423" cy="874346"/>
          </a:xfrm>
          <a:prstGeom prst="rect">
            <a:avLst/>
          </a:prstGeom>
        </p:spPr>
      </p:pic>
      <p:pic>
        <p:nvPicPr>
          <p:cNvPr id="18" name="Picture 17">
            <a:extLst>
              <a:ext uri="{FF2B5EF4-FFF2-40B4-BE49-F238E27FC236}">
                <a16:creationId xmlns:a16="http://schemas.microsoft.com/office/drawing/2014/main" id="{9D95C662-6104-6B89-D719-E686068E63A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157387" y="3261951"/>
            <a:ext cx="2644603" cy="1657009"/>
          </a:xfrm>
          <a:prstGeom prst="rect">
            <a:avLst/>
          </a:prstGeom>
        </p:spPr>
      </p:pic>
      <p:pic>
        <p:nvPicPr>
          <p:cNvPr id="3" name="Picture 2">
            <a:extLst>
              <a:ext uri="{FF2B5EF4-FFF2-40B4-BE49-F238E27FC236}">
                <a16:creationId xmlns:a16="http://schemas.microsoft.com/office/drawing/2014/main" id="{DA6BECBF-8A35-0DC4-576D-C3959B513153}"/>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0" y="1975637"/>
            <a:ext cx="4220351" cy="281356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4" name="Text 0"/>
          <p:cNvSpPr/>
          <p:nvPr/>
        </p:nvSpPr>
        <p:spPr>
          <a:xfrm>
            <a:off x="496186" y="389860"/>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Numerical Integration</a:t>
            </a:r>
            <a:endParaRPr lang="en-US" sz="2820" dirty="0"/>
          </a:p>
        </p:txBody>
      </p:sp>
      <p:sp>
        <p:nvSpPr>
          <p:cNvPr id="5" name="Text 1"/>
          <p:cNvSpPr/>
          <p:nvPr/>
        </p:nvSpPr>
        <p:spPr>
          <a:xfrm>
            <a:off x="496186" y="1045535"/>
            <a:ext cx="8151628" cy="453607"/>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When an integral cannot be solved analytically (by formula), we use numerical methods to approximate the area by dividing it into strips.</a:t>
            </a:r>
            <a:endParaRPr lang="en-US" sz="1105" dirty="0"/>
          </a:p>
        </p:txBody>
      </p:sp>
      <p:sp>
        <p:nvSpPr>
          <p:cNvPr id="6" name="Text 2"/>
          <p:cNvSpPr/>
          <p:nvPr/>
        </p:nvSpPr>
        <p:spPr>
          <a:xfrm>
            <a:off x="223471" y="3533603"/>
            <a:ext cx="3969488" cy="221512"/>
          </a:xfrm>
          <a:prstGeom prst="rect">
            <a:avLst/>
          </a:prstGeom>
          <a:noFill/>
          <a:ln/>
        </p:spPr>
        <p:txBody>
          <a:bodyPr wrap="square" lIns="0" tIns="0" rIns="0" bIns="0" rtlCol="0" anchor="ctr"/>
          <a:lstStyle/>
          <a:p>
            <a:pPr marL="0" indent="0" algn="ctr">
              <a:lnSpc>
                <a:spcPts val="1763"/>
              </a:lnSpc>
              <a:buNone/>
            </a:pPr>
            <a:r>
              <a:rPr lang="en-US" sz="1410" b="1" dirty="0">
                <a:solidFill>
                  <a:srgbClr val="000000"/>
                </a:solidFill>
                <a:latin typeface="Heebo" pitchFamily="34" charset="0"/>
                <a:ea typeface="Heebo" pitchFamily="34" charset="-122"/>
                <a:cs typeface="Heebo" pitchFamily="34" charset="-120"/>
              </a:rPr>
              <a:t>Trapezoidal Rule</a:t>
            </a:r>
            <a:endParaRPr lang="en-US" sz="1410" dirty="0"/>
          </a:p>
        </p:txBody>
      </p:sp>
      <mc:AlternateContent xmlns:mc="http://schemas.openxmlformats.org/markup-compatibility/2006" xmlns:a14="http://schemas.microsoft.com/office/drawing/2010/main">
        <mc:Choice Requires="a14">
          <p:sp>
            <p:nvSpPr>
              <p:cNvPr id="7" name="Text 3"/>
              <p:cNvSpPr/>
              <p:nvPr/>
            </p:nvSpPr>
            <p:spPr>
              <a:xfrm>
                <a:off x="232560" y="3906762"/>
                <a:ext cx="3969488" cy="680410"/>
              </a:xfrm>
              <a:prstGeom prst="rect">
                <a:avLst/>
              </a:prstGeom>
              <a:noFill/>
              <a:ln/>
            </p:spPr>
            <p:txBody>
              <a:bodyPr wrap="square" lIns="0" tIns="0" rIns="0" bIns="0" rtlCol="0" anchor="ctr"/>
              <a:lstStyle/>
              <a:p>
                <a:pPr marL="0" indent="0" algn="ctr">
                  <a:lnSpc>
                    <a:spcPts val="1805"/>
                  </a:lnSpc>
                  <a:buNone/>
                </a:pPr>
                <a:r>
                  <a:rPr lang="en-US" sz="1105" dirty="0">
                    <a:solidFill>
                      <a:srgbClr val="000000"/>
                    </a:solidFill>
                    <a:latin typeface="Roboto" pitchFamily="34" charset="0"/>
                    <a:ea typeface="Roboto" pitchFamily="34" charset="-122"/>
                    <a:cs typeface="Roboto" pitchFamily="34" charset="-120"/>
                  </a:rPr>
                  <a:t>The area is divided into vertical strips, and each strip is approximated as a trapezoid. The formula is </a:t>
                </a:r>
              </a:p>
              <a:p>
                <a:pPr marL="0" indent="0" algn="ctr">
                  <a:lnSpc>
                    <a:spcPts val="1805"/>
                  </a:lnSpc>
                  <a:buNone/>
                </a:pPr>
                <a14:m>
                  <m:oMathPara xmlns:m="http://schemas.openxmlformats.org/officeDocument/2006/math">
                    <m:oMathParaPr>
                      <m:jc m:val="centerGroup"/>
                    </m:oMathParaPr>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𝐴</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h</m:t>
                      </m:r>
                      <m:r>
                        <a:rPr lang="en-US" sz="1105" i="1" dirty="0" smtClean="0">
                          <a:solidFill>
                            <a:srgbClr val="000000"/>
                          </a:solidFill>
                          <a:latin typeface="Cambria Math" panose="02040503050406030204" pitchFamily="18" charset="0"/>
                          <a:ea typeface="Roboto" pitchFamily="34" charset="-122"/>
                          <a:cs typeface="Roboto" pitchFamily="34" charset="-120"/>
                        </a:rPr>
                        <m:t>(½</m:t>
                      </m:r>
                      <m:r>
                        <a:rPr lang="en-US" sz="1105" i="1" dirty="0" smtClean="0">
                          <a:solidFill>
                            <a:srgbClr val="000000"/>
                          </a:solidFill>
                          <a:latin typeface="Cambria Math" panose="02040503050406030204" pitchFamily="18" charset="0"/>
                          <a:ea typeface="Roboto" pitchFamily="34" charset="-122"/>
                          <a:cs typeface="Roboto" pitchFamily="34" charset="-120"/>
                        </a:rPr>
                        <m:t>𝑦</m:t>
                      </m:r>
                      <m:r>
                        <a:rPr lang="en-US" sz="1105" i="1" dirty="0" smtClean="0">
                          <a:solidFill>
                            <a:srgbClr val="000000"/>
                          </a:solidFill>
                          <a:latin typeface="Cambria Math" panose="02040503050406030204" pitchFamily="18" charset="0"/>
                          <a:ea typeface="Roboto" pitchFamily="34" charset="-122"/>
                          <a:cs typeface="Roboto" pitchFamily="34" charset="-120"/>
                        </a:rPr>
                        <m:t>₀ + </m:t>
                      </m:r>
                      <m:r>
                        <a:rPr lang="en-US" sz="1105" i="1" dirty="0" smtClean="0">
                          <a:solidFill>
                            <a:srgbClr val="000000"/>
                          </a:solidFill>
                          <a:latin typeface="Cambria Math" panose="02040503050406030204" pitchFamily="18" charset="0"/>
                          <a:ea typeface="Roboto" pitchFamily="34" charset="-122"/>
                          <a:cs typeface="Roboto" pitchFamily="34" charset="-120"/>
                        </a:rPr>
                        <m:t>𝑦</m:t>
                      </m:r>
                      <m:r>
                        <a:rPr lang="en-US" sz="1105" i="1" dirty="0" smtClean="0">
                          <a:solidFill>
                            <a:srgbClr val="000000"/>
                          </a:solidFill>
                          <a:latin typeface="Cambria Math" panose="02040503050406030204" pitchFamily="18" charset="0"/>
                          <a:ea typeface="Roboto" pitchFamily="34" charset="-122"/>
                          <a:cs typeface="Roboto" pitchFamily="34" charset="-120"/>
                        </a:rPr>
                        <m:t>₁ + … + </m:t>
                      </m:r>
                      <m:r>
                        <a:rPr lang="en-US" sz="1105" i="1" dirty="0" smtClean="0">
                          <a:solidFill>
                            <a:srgbClr val="000000"/>
                          </a:solidFill>
                          <a:latin typeface="Cambria Math" panose="02040503050406030204" pitchFamily="18" charset="0"/>
                          <a:ea typeface="Roboto" pitchFamily="34" charset="-122"/>
                          <a:cs typeface="Roboto" pitchFamily="34" charset="-120"/>
                        </a:rPr>
                        <m:t>𝑦</m:t>
                      </m:r>
                      <m:r>
                        <a:rPr lang="en-US" sz="1105" i="1" dirty="0" smtClean="0">
                          <a:solidFill>
                            <a:srgbClr val="000000"/>
                          </a:solidFill>
                          <a:latin typeface="Cambria Math" panose="02040503050406030204" pitchFamily="18" charset="0"/>
                          <a:ea typeface="Roboto" pitchFamily="34" charset="-122"/>
                          <a:cs typeface="Roboto" pitchFamily="34" charset="-120"/>
                        </a:rPr>
                        <m:t>ₙ₋₁ + ½</m:t>
                      </m:r>
                      <m:r>
                        <a:rPr lang="en-US" sz="1105" i="1" dirty="0" smtClean="0">
                          <a:solidFill>
                            <a:srgbClr val="000000"/>
                          </a:solidFill>
                          <a:latin typeface="Cambria Math" panose="02040503050406030204" pitchFamily="18" charset="0"/>
                          <a:ea typeface="Roboto" pitchFamily="34" charset="-122"/>
                          <a:cs typeface="Roboto" pitchFamily="34" charset="-120"/>
                        </a:rPr>
                        <m:t>𝑦</m:t>
                      </m:r>
                      <m:r>
                        <a:rPr lang="en-US" sz="1105" i="1" dirty="0" smtClean="0">
                          <a:solidFill>
                            <a:srgbClr val="000000"/>
                          </a:solidFill>
                          <a:latin typeface="Cambria Math" panose="02040503050406030204" pitchFamily="18" charset="0"/>
                          <a:ea typeface="Roboto" pitchFamily="34" charset="-122"/>
                          <a:cs typeface="Roboto" pitchFamily="34" charset="-120"/>
                        </a:rPr>
                        <m:t>ₙ)</m:t>
                      </m:r>
                    </m:oMath>
                  </m:oMathPara>
                </a14:m>
                <a:endParaRPr lang="en-US" sz="1105" dirty="0"/>
              </a:p>
            </p:txBody>
          </p:sp>
        </mc:Choice>
        <mc:Fallback xmlns="">
          <p:sp>
            <p:nvSpPr>
              <p:cNvPr id="7" name="Text 3"/>
              <p:cNvSpPr>
                <a:spLocks noRot="1" noChangeAspect="1" noMove="1" noResize="1" noEditPoints="1" noAdjustHandles="1" noChangeArrowheads="1" noChangeShapeType="1" noTextEdit="1"/>
              </p:cNvSpPr>
              <p:nvPr/>
            </p:nvSpPr>
            <p:spPr>
              <a:xfrm>
                <a:off x="232560" y="3906762"/>
                <a:ext cx="3969488" cy="680410"/>
              </a:xfrm>
              <a:prstGeom prst="rect">
                <a:avLst/>
              </a:prstGeom>
              <a:blipFill>
                <a:blip r:embed="rId3"/>
                <a:stretch>
                  <a:fillRect t="-1802" b="-6306"/>
                </a:stretch>
              </a:blipFill>
              <a:ln/>
            </p:spPr>
            <p:txBody>
              <a:bodyPr/>
              <a:lstStyle/>
              <a:p>
                <a:r>
                  <a:rPr lang="en-IE">
                    <a:noFill/>
                  </a:rPr>
                  <a:t> </a:t>
                </a:r>
              </a:p>
            </p:txBody>
          </p:sp>
        </mc:Fallback>
      </mc:AlternateContent>
      <p:sp>
        <p:nvSpPr>
          <p:cNvPr id="8" name="Text 4"/>
          <p:cNvSpPr/>
          <p:nvPr/>
        </p:nvSpPr>
        <p:spPr>
          <a:xfrm>
            <a:off x="4572000" y="3685250"/>
            <a:ext cx="3969488" cy="221512"/>
          </a:xfrm>
          <a:prstGeom prst="rect">
            <a:avLst/>
          </a:prstGeom>
          <a:noFill/>
          <a:ln/>
        </p:spPr>
        <p:txBody>
          <a:bodyPr wrap="square" lIns="0" tIns="0" rIns="0" bIns="0" rtlCol="0" anchor="ctr"/>
          <a:lstStyle/>
          <a:p>
            <a:pPr marL="0" indent="0" algn="ctr">
              <a:lnSpc>
                <a:spcPts val="1763"/>
              </a:lnSpc>
              <a:buNone/>
            </a:pPr>
            <a:r>
              <a:rPr lang="en-US" sz="1410" b="1" dirty="0">
                <a:solidFill>
                  <a:srgbClr val="000000"/>
                </a:solidFill>
                <a:latin typeface="Heebo" pitchFamily="34" charset="0"/>
                <a:ea typeface="Heebo" pitchFamily="34" charset="-122"/>
                <a:cs typeface="Heebo" pitchFamily="34" charset="-120"/>
              </a:rPr>
              <a:t>Simpson's Rule</a:t>
            </a:r>
            <a:endParaRPr lang="en-US" sz="1410" dirty="0"/>
          </a:p>
        </p:txBody>
      </p:sp>
      <mc:AlternateContent xmlns:mc="http://schemas.openxmlformats.org/markup-compatibility/2006" xmlns:a14="http://schemas.microsoft.com/office/drawing/2010/main">
        <mc:Choice Requires="a14">
          <p:sp>
            <p:nvSpPr>
              <p:cNvPr id="9" name="Text 5"/>
              <p:cNvSpPr/>
              <p:nvPr/>
            </p:nvSpPr>
            <p:spPr>
              <a:xfrm>
                <a:off x="4572000" y="3913913"/>
                <a:ext cx="3969488" cy="907213"/>
              </a:xfrm>
              <a:prstGeom prst="rect">
                <a:avLst/>
              </a:prstGeom>
              <a:noFill/>
              <a:ln/>
            </p:spPr>
            <p:txBody>
              <a:bodyPr wrap="square" lIns="0" tIns="0" rIns="0" bIns="0" rtlCol="0" anchor="ctr"/>
              <a:lstStyle/>
              <a:p>
                <a:pPr marL="0" indent="0" algn="ctr">
                  <a:lnSpc>
                    <a:spcPts val="1805"/>
                  </a:lnSpc>
                  <a:buNone/>
                </a:pPr>
                <a:r>
                  <a:rPr lang="en-US" sz="1105" dirty="0">
                    <a:solidFill>
                      <a:srgbClr val="000000"/>
                    </a:solidFill>
                    <a:latin typeface="Roboto" pitchFamily="34" charset="0"/>
                    <a:ea typeface="Roboto" pitchFamily="34" charset="-122"/>
                    <a:cs typeface="Roboto" pitchFamily="34" charset="-120"/>
                  </a:rPr>
                  <a:t>This method approximates the curve over pairs of strips using a parabola. It is generally more accurate for the same number of strips. The formula is </a:t>
                </a:r>
              </a:p>
              <a:p>
                <a:pPr marL="0" indent="0" algn="ctr">
                  <a:lnSpc>
                    <a:spcPts val="1805"/>
                  </a:lnSpc>
                  <a:buNone/>
                </a:pPr>
                <a14:m>
                  <m:oMathPara xmlns:m="http://schemas.openxmlformats.org/officeDocument/2006/math">
                    <m:oMathParaPr>
                      <m:jc m:val="centerGroup"/>
                    </m:oMathParaPr>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𝐴</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h</m:t>
                      </m:r>
                      <m:r>
                        <a:rPr lang="en-US" sz="1105" i="1" dirty="0" smtClean="0">
                          <a:solidFill>
                            <a:srgbClr val="000000"/>
                          </a:solidFill>
                          <a:latin typeface="Cambria Math" panose="02040503050406030204" pitchFamily="18" charset="0"/>
                          <a:ea typeface="Roboto" pitchFamily="34" charset="-122"/>
                          <a:cs typeface="Roboto" pitchFamily="34" charset="-120"/>
                        </a:rPr>
                        <m:t>/3)(</m:t>
                      </m:r>
                      <m:r>
                        <a:rPr lang="en-US" sz="1105" i="1" dirty="0" smtClean="0">
                          <a:solidFill>
                            <a:srgbClr val="000000"/>
                          </a:solidFill>
                          <a:latin typeface="Cambria Math" panose="02040503050406030204" pitchFamily="18" charset="0"/>
                          <a:ea typeface="Roboto" pitchFamily="34" charset="-122"/>
                          <a:cs typeface="Roboto" pitchFamily="34" charset="-120"/>
                        </a:rPr>
                        <m:t>𝑦</m:t>
                      </m:r>
                      <m:r>
                        <a:rPr lang="en-US" sz="1105" i="1" dirty="0" smtClean="0">
                          <a:solidFill>
                            <a:srgbClr val="000000"/>
                          </a:solidFill>
                          <a:latin typeface="Cambria Math" panose="02040503050406030204" pitchFamily="18" charset="0"/>
                          <a:ea typeface="Roboto" pitchFamily="34" charset="-122"/>
                          <a:cs typeface="Roboto" pitchFamily="34" charset="-120"/>
                        </a:rPr>
                        <m:t>₀ + 4</m:t>
                      </m:r>
                      <m:r>
                        <a:rPr lang="en-US" sz="1105" i="1" dirty="0" smtClean="0">
                          <a:solidFill>
                            <a:srgbClr val="000000"/>
                          </a:solidFill>
                          <a:latin typeface="Cambria Math" panose="02040503050406030204" pitchFamily="18" charset="0"/>
                          <a:ea typeface="Roboto" pitchFamily="34" charset="-122"/>
                          <a:cs typeface="Roboto" pitchFamily="34" charset="-120"/>
                        </a:rPr>
                        <m:t>𝑦</m:t>
                      </m:r>
                      <m:r>
                        <a:rPr lang="en-US" sz="1105" i="1" dirty="0" smtClean="0">
                          <a:solidFill>
                            <a:srgbClr val="000000"/>
                          </a:solidFill>
                          <a:latin typeface="Cambria Math" panose="02040503050406030204" pitchFamily="18" charset="0"/>
                          <a:ea typeface="Roboto" pitchFamily="34" charset="-122"/>
                          <a:cs typeface="Roboto" pitchFamily="34" charset="-120"/>
                        </a:rPr>
                        <m:t>₁ + 2</m:t>
                      </m:r>
                      <m:r>
                        <a:rPr lang="en-US" sz="1105" i="1" dirty="0" smtClean="0">
                          <a:solidFill>
                            <a:srgbClr val="000000"/>
                          </a:solidFill>
                          <a:latin typeface="Cambria Math" panose="02040503050406030204" pitchFamily="18" charset="0"/>
                          <a:ea typeface="Roboto" pitchFamily="34" charset="-122"/>
                          <a:cs typeface="Roboto" pitchFamily="34" charset="-120"/>
                        </a:rPr>
                        <m:t>𝑦</m:t>
                      </m:r>
                      <m:r>
                        <a:rPr lang="en-US" sz="1105" i="1" dirty="0" smtClean="0">
                          <a:solidFill>
                            <a:srgbClr val="000000"/>
                          </a:solidFill>
                          <a:latin typeface="Cambria Math" panose="02040503050406030204" pitchFamily="18" charset="0"/>
                          <a:ea typeface="Roboto" pitchFamily="34" charset="-122"/>
                          <a:cs typeface="Roboto" pitchFamily="34" charset="-120"/>
                        </a:rPr>
                        <m:t>₂ + … + 4</m:t>
                      </m:r>
                      <m:r>
                        <a:rPr lang="en-US" sz="1105" i="1" dirty="0" smtClean="0">
                          <a:solidFill>
                            <a:srgbClr val="000000"/>
                          </a:solidFill>
                          <a:latin typeface="Cambria Math" panose="02040503050406030204" pitchFamily="18" charset="0"/>
                          <a:ea typeface="Roboto" pitchFamily="34" charset="-122"/>
                          <a:cs typeface="Roboto" pitchFamily="34" charset="-120"/>
                        </a:rPr>
                        <m:t>𝑦</m:t>
                      </m:r>
                      <m:r>
                        <a:rPr lang="en-US" sz="1105" i="1" dirty="0" smtClean="0">
                          <a:solidFill>
                            <a:srgbClr val="000000"/>
                          </a:solidFill>
                          <a:latin typeface="Cambria Math" panose="02040503050406030204" pitchFamily="18" charset="0"/>
                          <a:ea typeface="Roboto" pitchFamily="34" charset="-122"/>
                          <a:cs typeface="Roboto" pitchFamily="34" charset="-120"/>
                        </a:rPr>
                        <m:t>ₙ₋₁ + </m:t>
                      </m:r>
                      <m:r>
                        <a:rPr lang="en-US" sz="1105" i="1" dirty="0" smtClean="0">
                          <a:solidFill>
                            <a:srgbClr val="000000"/>
                          </a:solidFill>
                          <a:latin typeface="Cambria Math" panose="02040503050406030204" pitchFamily="18" charset="0"/>
                          <a:ea typeface="Roboto" pitchFamily="34" charset="-122"/>
                          <a:cs typeface="Roboto" pitchFamily="34" charset="-120"/>
                        </a:rPr>
                        <m:t>𝑦</m:t>
                      </m:r>
                      <m:r>
                        <a:rPr lang="en-US" sz="1105" i="1" dirty="0" smtClean="0">
                          <a:solidFill>
                            <a:srgbClr val="000000"/>
                          </a:solidFill>
                          <a:latin typeface="Cambria Math" panose="02040503050406030204" pitchFamily="18" charset="0"/>
                          <a:ea typeface="Roboto" pitchFamily="34" charset="-122"/>
                          <a:cs typeface="Roboto" pitchFamily="34" charset="-120"/>
                        </a:rPr>
                        <m:t>ₙ)</m:t>
                      </m:r>
                    </m:oMath>
                  </m:oMathPara>
                </a14:m>
                <a:endParaRPr lang="en-US" sz="1105" dirty="0"/>
              </a:p>
            </p:txBody>
          </p:sp>
        </mc:Choice>
        <mc:Fallback xmlns="">
          <p:sp>
            <p:nvSpPr>
              <p:cNvPr id="9" name="Text 5"/>
              <p:cNvSpPr>
                <a:spLocks noRot="1" noChangeAspect="1" noMove="1" noResize="1" noEditPoints="1" noAdjustHandles="1" noChangeArrowheads="1" noChangeShapeType="1" noTextEdit="1"/>
              </p:cNvSpPr>
              <p:nvPr/>
            </p:nvSpPr>
            <p:spPr>
              <a:xfrm>
                <a:off x="4572000" y="3913913"/>
                <a:ext cx="3969488" cy="907213"/>
              </a:xfrm>
              <a:prstGeom prst="rect">
                <a:avLst/>
              </a:prstGeom>
              <a:blipFill>
                <a:blip r:embed="rId4"/>
                <a:stretch>
                  <a:fillRect l="-922" t="-1342" r="-1843" b="-4698"/>
                </a:stretch>
              </a:blipFill>
              <a:ln/>
            </p:spPr>
            <p:txBody>
              <a:bodyPr/>
              <a:lstStyle/>
              <a:p>
                <a:r>
                  <a:rPr lang="en-IE">
                    <a:noFill/>
                  </a:rPr>
                  <a:t> </a:t>
                </a:r>
              </a:p>
            </p:txBody>
          </p:sp>
        </mc:Fallback>
      </mc:AlternateContent>
      <p:pic>
        <p:nvPicPr>
          <p:cNvPr id="15" name="Picture 14">
            <a:extLst>
              <a:ext uri="{FF2B5EF4-FFF2-40B4-BE49-F238E27FC236}">
                <a16:creationId xmlns:a16="http://schemas.microsoft.com/office/drawing/2014/main" id="{592ECA19-C1E6-3EDD-5489-FD77D97B0F7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753779" y="1495335"/>
            <a:ext cx="3403631" cy="2182764"/>
          </a:xfrm>
          <a:prstGeom prst="rect">
            <a:avLst/>
          </a:prstGeom>
        </p:spPr>
      </p:pic>
      <p:pic>
        <p:nvPicPr>
          <p:cNvPr id="3" name="Picture 2">
            <a:extLst>
              <a:ext uri="{FF2B5EF4-FFF2-40B4-BE49-F238E27FC236}">
                <a16:creationId xmlns:a16="http://schemas.microsoft.com/office/drawing/2014/main" id="{737FDE3A-6A7B-0528-3149-741987C967DE}"/>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06300" y="1517988"/>
            <a:ext cx="2995153" cy="199676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96186" y="1164290"/>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Summary</a:t>
            </a:r>
            <a:endParaRPr lang="en-US" sz="2820" dirty="0"/>
          </a:p>
        </p:txBody>
      </p:sp>
      <p:sp>
        <p:nvSpPr>
          <p:cNvPr id="3" name="Text 1"/>
          <p:cNvSpPr/>
          <p:nvPr/>
        </p:nvSpPr>
        <p:spPr>
          <a:xfrm>
            <a:off x="496186" y="1827840"/>
            <a:ext cx="815162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Integration is the inverse process of differentiation</a:t>
            </a:r>
            <a:endParaRPr lang="en-US" sz="1105" dirty="0"/>
          </a:p>
        </p:txBody>
      </p:sp>
      <mc:AlternateContent xmlns:mc="http://schemas.openxmlformats.org/markup-compatibility/2006" xmlns:a14="http://schemas.microsoft.com/office/drawing/2010/main">
        <mc:Choice Requires="a14">
          <p:sp>
            <p:nvSpPr>
              <p:cNvPr id="4" name="Text 2"/>
              <p:cNvSpPr/>
              <p:nvPr/>
            </p:nvSpPr>
            <p:spPr>
              <a:xfrm>
                <a:off x="496186" y="2112113"/>
                <a:ext cx="8151628" cy="453607"/>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The indefinite integral has a constant of integration,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𝐶</m:t>
                    </m:r>
                  </m:oMath>
                </a14:m>
                <a:r>
                  <a:rPr lang="en-US" sz="1105" dirty="0">
                    <a:solidFill>
                      <a:srgbClr val="000000"/>
                    </a:solidFill>
                    <a:latin typeface="Roboto" pitchFamily="34" charset="0"/>
                    <a:ea typeface="Roboto" pitchFamily="34" charset="-122"/>
                    <a:cs typeface="Roboto" pitchFamily="34" charset="-120"/>
                  </a:rPr>
                  <a:t>'. A particular solution is found when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𝐶</m:t>
                    </m:r>
                  </m:oMath>
                </a14:m>
                <a:r>
                  <a:rPr lang="en-US" sz="1105" dirty="0">
                    <a:solidFill>
                      <a:srgbClr val="000000"/>
                    </a:solidFill>
                    <a:latin typeface="Roboto" pitchFamily="34" charset="0"/>
                    <a:ea typeface="Roboto" pitchFamily="34" charset="-122"/>
                    <a:cs typeface="Roboto" pitchFamily="34" charset="-120"/>
                  </a:rPr>
                  <a:t>' is determined from known conditions.</a:t>
                </a:r>
                <a:endParaRPr lang="en-US" sz="1105" dirty="0"/>
              </a:p>
            </p:txBody>
          </p:sp>
        </mc:Choice>
        <mc:Fallback xmlns="">
          <p:sp>
            <p:nvSpPr>
              <p:cNvPr id="4" name="Text 2"/>
              <p:cNvSpPr>
                <a:spLocks noRot="1" noChangeAspect="1" noMove="1" noResize="1" noEditPoints="1" noAdjustHandles="1" noChangeArrowheads="1" noChangeShapeType="1" noTextEdit="1"/>
              </p:cNvSpPr>
              <p:nvPr/>
            </p:nvSpPr>
            <p:spPr>
              <a:xfrm>
                <a:off x="496186" y="2112113"/>
                <a:ext cx="8151628" cy="453607"/>
              </a:xfrm>
              <a:prstGeom prst="rect">
                <a:avLst/>
              </a:prstGeom>
              <a:blipFill>
                <a:blip r:embed="rId3"/>
                <a:stretch>
                  <a:fillRect l="-972" b="-17333"/>
                </a:stretch>
              </a:blipFill>
              <a:ln/>
            </p:spPr>
            <p:txBody>
              <a:bodyPr/>
              <a:lstStyle/>
              <a:p>
                <a:r>
                  <a:rPr lang="en-IE">
                    <a:noFill/>
                  </a:rPr>
                  <a:t> </a:t>
                </a:r>
              </a:p>
            </p:txBody>
          </p:sp>
        </mc:Fallback>
      </mc:AlternateContent>
      <p:sp>
        <p:nvSpPr>
          <p:cNvPr id="5" name="Text 3"/>
          <p:cNvSpPr/>
          <p:nvPr/>
        </p:nvSpPr>
        <p:spPr>
          <a:xfrm>
            <a:off x="496186" y="2623190"/>
            <a:ext cx="815162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Key integration techniques include Substitution, Integration by Parts, and using Trigonometric Identities.</a:t>
            </a:r>
            <a:endParaRPr lang="en-US" sz="1105" dirty="0"/>
          </a:p>
        </p:txBody>
      </p:sp>
      <mc:AlternateContent xmlns:mc="http://schemas.openxmlformats.org/markup-compatibility/2006" xmlns:a14="http://schemas.microsoft.com/office/drawing/2010/main">
        <mc:Choice Requires="a14">
          <p:sp>
            <p:nvSpPr>
              <p:cNvPr id="6" name="Text 4"/>
              <p:cNvSpPr/>
              <p:nvPr/>
            </p:nvSpPr>
            <p:spPr>
              <a:xfrm>
                <a:off x="496186" y="2907463"/>
                <a:ext cx="815162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The definite integral calculates a specific numerical value,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𝐹</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𝑏</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𝐹</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𝑎</m:t>
                    </m:r>
                    <m:r>
                      <a:rPr lang="en-US" sz="1105" i="1" dirty="0" smtClean="0">
                        <a:solidFill>
                          <a:srgbClr val="000000"/>
                        </a:solidFill>
                        <a:latin typeface="Cambria Math" panose="02040503050406030204" pitchFamily="18" charset="0"/>
                        <a:ea typeface="Roboto" pitchFamily="34" charset="-122"/>
                        <a:cs typeface="Roboto" pitchFamily="34" charset="-120"/>
                      </a:rPr>
                      <m:t>)</m:t>
                    </m:r>
                  </m:oMath>
                </a14:m>
                <a:r>
                  <a:rPr lang="en-US" sz="1105" dirty="0">
                    <a:solidFill>
                      <a:srgbClr val="000000"/>
                    </a:solidFill>
                    <a:latin typeface="Roboto" pitchFamily="34" charset="0"/>
                    <a:ea typeface="Roboto" pitchFamily="34" charset="-122"/>
                    <a:cs typeface="Roboto" pitchFamily="34" charset="-120"/>
                  </a:rPr>
                  <a:t>, representing the area under the curve.</a:t>
                </a:r>
                <a:endParaRPr lang="en-US" sz="1105" dirty="0"/>
              </a:p>
            </p:txBody>
          </p:sp>
        </mc:Choice>
        <mc:Fallback xmlns="">
          <p:sp>
            <p:nvSpPr>
              <p:cNvPr id="6" name="Text 4"/>
              <p:cNvSpPr>
                <a:spLocks noRot="1" noChangeAspect="1" noMove="1" noResize="1" noEditPoints="1" noAdjustHandles="1" noChangeArrowheads="1" noChangeShapeType="1" noTextEdit="1"/>
              </p:cNvSpPr>
              <p:nvPr/>
            </p:nvSpPr>
            <p:spPr>
              <a:xfrm>
                <a:off x="496186" y="2907463"/>
                <a:ext cx="8151628" cy="226803"/>
              </a:xfrm>
              <a:prstGeom prst="rect">
                <a:avLst/>
              </a:prstGeom>
              <a:blipFill>
                <a:blip r:embed="rId4"/>
                <a:stretch>
                  <a:fillRect l="-972" b="-35135"/>
                </a:stretch>
              </a:blipFill>
              <a:ln/>
            </p:spPr>
            <p:txBody>
              <a:bodyPr/>
              <a:lstStyle/>
              <a:p>
                <a:r>
                  <a:rPr lang="en-IE">
                    <a:noFill/>
                  </a:rPr>
                  <a:t> </a:t>
                </a:r>
              </a:p>
            </p:txBody>
          </p:sp>
        </mc:Fallback>
      </mc:AlternateContent>
      <p:sp>
        <p:nvSpPr>
          <p:cNvPr id="7" name="Text 5"/>
          <p:cNvSpPr/>
          <p:nvPr/>
        </p:nvSpPr>
        <p:spPr>
          <a:xfrm>
            <a:off x="496186" y="3191736"/>
            <a:ext cx="815162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Mean and R.M.S. values are used to express the average </a:t>
            </a:r>
            <a:r>
              <a:rPr lang="en-US" sz="1105" dirty="0" err="1">
                <a:solidFill>
                  <a:srgbClr val="000000"/>
                </a:solidFill>
                <a:latin typeface="Roboto" pitchFamily="34" charset="0"/>
                <a:ea typeface="Roboto" pitchFamily="34" charset="-122"/>
                <a:cs typeface="Roboto" pitchFamily="34" charset="-120"/>
              </a:rPr>
              <a:t>behaviour</a:t>
            </a:r>
            <a:r>
              <a:rPr lang="en-US" sz="1105" dirty="0">
                <a:solidFill>
                  <a:srgbClr val="000000"/>
                </a:solidFill>
                <a:latin typeface="Roboto" pitchFamily="34" charset="0"/>
                <a:ea typeface="Roboto" pitchFamily="34" charset="-122"/>
                <a:cs typeface="Roboto" pitchFamily="34" charset="-120"/>
              </a:rPr>
              <a:t> of a function.</a:t>
            </a:r>
            <a:endParaRPr lang="en-US" sz="1105" dirty="0"/>
          </a:p>
        </p:txBody>
      </p:sp>
      <p:sp>
        <p:nvSpPr>
          <p:cNvPr id="8" name="Text 6"/>
          <p:cNvSpPr/>
          <p:nvPr/>
        </p:nvSpPr>
        <p:spPr>
          <a:xfrm>
            <a:off x="496186" y="3476010"/>
            <a:ext cx="8151628" cy="453607"/>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Trapezoidal and Simpson's rules are two numerical methods used for approximating integrals that cannot be solved analytically.</a:t>
            </a:r>
            <a:endParaRPr lang="en-US" sz="1105"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664</TotalTime>
  <Words>1422</Words>
  <Application>Microsoft Office PowerPoint</Application>
  <PresentationFormat>On-screen Show (16:9)</PresentationFormat>
  <Paragraphs>135</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Cambria Math</vt:lpstr>
      <vt:lpstr>Heebo</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Integration</dc:title>
  <dc:subject>PptxGenJS Presentation</dc:subject>
  <dc:creator>PptxGenJS</dc:creator>
  <cp:lastModifiedBy>Mary Attenborough</cp:lastModifiedBy>
  <cp:revision>25</cp:revision>
  <dcterms:created xsi:type="dcterms:W3CDTF">2025-09-17T07:31:44Z</dcterms:created>
  <dcterms:modified xsi:type="dcterms:W3CDTF">2026-10-01T15:51:03Z</dcterms:modified>
</cp:coreProperties>
</file>