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12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15D3-7D3B-6240-EB16-30835B3C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73EE4-288D-73A7-91BD-52C633F949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62A98A-B392-73A0-0B17-68BC908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7C6FA-45BC-71A8-ACCF-39948EA1D9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8084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602A1A-94F3-A930-6E37-6A974DD4776A}"/>
              </a:ext>
            </a:extLst>
          </p:cNvPr>
          <p:cNvSpPr txBox="1"/>
          <p:nvPr userDrawn="1"/>
        </p:nvSpPr>
        <p:spPr>
          <a:xfrm>
            <a:off x="3657597" y="4924460"/>
            <a:ext cx="53989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Attenborough M 2003 Mathematics for Electrical Engineering and Computing 6 Differentiation, pp.: 116-131, (</a:t>
            </a:r>
            <a:r>
              <a:rPr lang="en-GB" sz="800" i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Newnes</a:t>
            </a:r>
            <a:r>
              <a:rPr lang="en-GB" sz="800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en-IE" sz="800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18.png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878978" y="865091"/>
            <a:ext cx="4722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Differentiation</a:t>
            </a:r>
            <a:endParaRPr lang="en-US" sz="282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621F56-5CAF-B741-01C2-FD22187E9804}"/>
              </a:ext>
            </a:extLst>
          </p:cNvPr>
          <p:cNvSpPr txBox="1"/>
          <p:nvPr/>
        </p:nvSpPr>
        <p:spPr>
          <a:xfrm>
            <a:off x="3766683" y="1411864"/>
            <a:ext cx="3478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Understanding Rates of Change</a:t>
            </a:r>
            <a:endParaRPr lang="en-IE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AE91CD-78D1-320A-EBAA-F2DE762481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721" y="1588168"/>
            <a:ext cx="2370221" cy="35553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86" y="1220898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What is Differentiation?</a:t>
            </a:r>
            <a:endParaRPr lang="en-US" sz="2820" dirty="0"/>
          </a:p>
        </p:txBody>
      </p:sp>
      <p:sp>
        <p:nvSpPr>
          <p:cNvPr id="4" name="Text 1"/>
          <p:cNvSpPr/>
          <p:nvPr/>
        </p:nvSpPr>
        <p:spPr>
          <a:xfrm>
            <a:off x="3923340" y="2332517"/>
            <a:ext cx="4732227" cy="1134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Differentiation is a tool used to find the instantaneous rate of change of one quantity with respect to another. A classic example is speed, which is the rate of change of distance with respect to time. While average speed is calculated as Total Distance / Total Time, differentiation allows us to determine the speed at any specific moment.</a:t>
            </a:r>
            <a:endParaRPr lang="en-US" sz="1105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E2FCC7-4D4D-0DAC-DDCA-98131442F3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131" y="1878279"/>
            <a:ext cx="2723322" cy="204249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1397492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From Average to Instantaneous Rate of Change</a:t>
            </a:r>
            <a:endParaRPr lang="en-US" sz="2820" dirty="0"/>
          </a:p>
        </p:txBody>
      </p:sp>
      <p:sp>
        <p:nvSpPr>
          <p:cNvPr id="3" name="Text 1"/>
          <p:cNvSpPr/>
          <p:nvPr/>
        </p:nvSpPr>
        <p:spPr>
          <a:xfrm>
            <a:off x="496186" y="2053167"/>
            <a:ext cx="4396656" cy="1676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can approximate an instantaneous rate by calculating the average rate over a very small interval. For instance, on a long car journey, your average speed might be 40 mph, but your speed varies. Measuring the distance travelled in a tiny 1-second interval gives a very accurate estimate of your speed at that moment.</a:t>
            </a:r>
            <a:endParaRPr lang="en-US" sz="1105" dirty="0"/>
          </a:p>
        </p:txBody>
      </p:sp>
      <p:sp>
        <p:nvSpPr>
          <p:cNvPr id="4" name="Text 2"/>
          <p:cNvSpPr/>
          <p:nvPr/>
        </p:nvSpPr>
        <p:spPr>
          <a:xfrm>
            <a:off x="496186" y="3919608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average rate of change is the change in a function's value over an interval.</a:t>
            </a:r>
            <a:endParaRPr lang="en-US" sz="1105" dirty="0"/>
          </a:p>
        </p:txBody>
      </p:sp>
      <p:sp>
        <p:nvSpPr>
          <p:cNvPr id="5" name="Text 3"/>
          <p:cNvSpPr/>
          <p:nvPr/>
        </p:nvSpPr>
        <p:spPr>
          <a:xfrm>
            <a:off x="496186" y="4203881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smaller the interval, the better the approximation to the instantaneous rate.</a:t>
            </a:r>
            <a:endParaRPr lang="en-US" sz="1105" dirty="0"/>
          </a:p>
        </p:txBody>
      </p:sp>
      <p:sp>
        <p:nvSpPr>
          <p:cNvPr id="6" name="Text 4"/>
          <p:cNvSpPr/>
          <p:nvPr/>
        </p:nvSpPr>
        <p:spPr>
          <a:xfrm>
            <a:off x="496186" y="4488154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instantaneous rate is the limit of the average rate as the interval size approaches zero.</a:t>
            </a:r>
            <a:endParaRPr lang="en-US" sz="1105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045B8E-7978-CEE8-FBDB-6316A9D82F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5455" y="1897985"/>
            <a:ext cx="2951745" cy="18448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496186" y="398106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Gradient and the Derivative</a:t>
            </a:r>
            <a:endParaRPr lang="en-US" sz="2820" dirty="0"/>
          </a:p>
        </p:txBody>
      </p:sp>
      <p:sp>
        <p:nvSpPr>
          <p:cNvPr id="5" name="Text 1"/>
          <p:cNvSpPr/>
          <p:nvPr/>
        </p:nvSpPr>
        <p:spPr>
          <a:xfrm>
            <a:off x="496186" y="118127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Chord: Average Rate</a:t>
            </a:r>
            <a:endParaRPr lang="en-US" sz="1410" dirty="0"/>
          </a:p>
        </p:txBody>
      </p:sp>
      <p:sp>
        <p:nvSpPr>
          <p:cNvPr id="6" name="Text 2"/>
          <p:cNvSpPr/>
          <p:nvPr/>
        </p:nvSpPr>
        <p:spPr>
          <a:xfrm>
            <a:off x="496186" y="1530276"/>
            <a:ext cx="3877438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average rate of change between two points on a graph is the gradient of the line connecting them. This line is called a chord. </a:t>
            </a:r>
            <a:endParaRPr lang="en-US" sz="1105" dirty="0"/>
          </a:p>
        </p:txBody>
      </p:sp>
      <p:sp>
        <p:nvSpPr>
          <p:cNvPr id="7" name="Text 3"/>
          <p:cNvSpPr/>
          <p:nvPr/>
        </p:nvSpPr>
        <p:spPr>
          <a:xfrm>
            <a:off x="4778252" y="1181272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Tangent: Instantaneous Rate</a:t>
            </a:r>
            <a:endParaRPr lang="en-US" sz="1410" dirty="0"/>
          </a:p>
        </p:txBody>
      </p:sp>
      <p:sp>
        <p:nvSpPr>
          <p:cNvPr id="8" name="Text 4"/>
          <p:cNvSpPr/>
          <p:nvPr/>
        </p:nvSpPr>
        <p:spPr>
          <a:xfrm>
            <a:off x="4778252" y="1530276"/>
            <a:ext cx="3877438" cy="680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 the two points get closer, the chord approaches the tangent—a line that just touches the curve at one point. Its gradient is the derivative. </a:t>
            </a:r>
            <a:endParaRPr lang="en-US" sz="1105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936C66-AFCD-8279-97C0-95259004B7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4263" y="2370174"/>
            <a:ext cx="3444775" cy="25140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BDED78-D6C0-28A9-9539-EB1723E0B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971" y="4135794"/>
            <a:ext cx="1666240" cy="609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867A3F-E9F1-DB21-DDF2-FF80B102E8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54" y="2749927"/>
            <a:ext cx="4058993" cy="18109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7E669F-BEE2-DECA-803E-F93F21FB82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858"/>
          <a:stretch>
            <a:fillRect/>
          </a:stretch>
        </p:blipFill>
        <p:spPr>
          <a:xfrm>
            <a:off x="2788313" y="2210686"/>
            <a:ext cx="402263" cy="609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4BAC46E-6CC3-1B2D-C6A3-DC721BF179D3}"/>
              </a:ext>
            </a:extLst>
          </p:cNvPr>
          <p:cNvSpPr txBox="1"/>
          <p:nvPr/>
        </p:nvSpPr>
        <p:spPr>
          <a:xfrm>
            <a:off x="1373885" y="2392376"/>
            <a:ext cx="1489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Gradient of the chord =</a:t>
            </a:r>
            <a:endParaRPr lang="en-IE" sz="1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96186" y="1958286"/>
            <a:ext cx="8151628" cy="1882480"/>
          </a:xfrm>
          <a:prstGeom prst="roundRect">
            <a:avLst>
              <a:gd name="adj" fmla="val 941"/>
            </a:avLst>
          </a:prstGeom>
          <a:solidFill>
            <a:srgbClr val="000000">
              <a:alpha val="0"/>
            </a:srgbClr>
          </a:solidFill>
          <a:ln w="109">
            <a:solidFill>
              <a:srgbClr val="B2B2B2">
                <a:alpha val="5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4062" y="1966162"/>
            <a:ext cx="8135876" cy="628847"/>
          </a:xfrm>
          <a:prstGeom prst="rect">
            <a:avLst/>
          </a:prstGeom>
          <a:solidFill>
            <a:srgbClr val="CDCDCD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04062" y="2595009"/>
            <a:ext cx="8135876" cy="412627"/>
          </a:xfrm>
          <a:prstGeom prst="rect">
            <a:avLst/>
          </a:prstGeom>
          <a:solidFill>
            <a:srgbClr val="666666">
              <a:alpha val="2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504062" y="3007636"/>
            <a:ext cx="8135876" cy="412627"/>
          </a:xfrm>
          <a:prstGeom prst="rect">
            <a:avLst/>
          </a:prstGeom>
          <a:solidFill>
            <a:srgbClr val="CDCDCD">
              <a:alpha val="2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504062" y="3420263"/>
            <a:ext cx="8135876" cy="412627"/>
          </a:xfrm>
          <a:prstGeom prst="rect">
            <a:avLst/>
          </a:prstGeom>
          <a:solidFill>
            <a:srgbClr val="666666">
              <a:alpha val="20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496186" y="91632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Example: Calculating Instantaneous Velocity</a:t>
            </a:r>
            <a:endParaRPr lang="en-US" sz="282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6"/>
              <p:cNvSpPr/>
              <p:nvPr/>
            </p:nvSpPr>
            <p:spPr>
              <a:xfrm>
                <a:off x="496186" y="1571994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A ball's height is given by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= 20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𝑡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− 5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𝑡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Let's estimate its velocity at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𝑡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=1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s by looking at shrinking time intervals.</a:t>
                </a:r>
                <a:endParaRPr lang="en-US" sz="1105" dirty="0"/>
              </a:p>
            </p:txBody>
          </p:sp>
        </mc:Choice>
        <mc:Fallback xmlns="">
          <p:sp>
            <p:nvSpPr>
              <p:cNvPr id="8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1571994"/>
                <a:ext cx="8151628" cy="226803"/>
              </a:xfrm>
              <a:prstGeom prst="rect">
                <a:avLst/>
              </a:prstGeom>
              <a:blipFill>
                <a:blip r:embed="rId3"/>
                <a:stretch>
                  <a:fillRect l="-1046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7"/>
          <p:cNvSpPr/>
          <p:nvPr/>
        </p:nvSpPr>
        <p:spPr>
          <a:xfrm>
            <a:off x="645829" y="2059074"/>
            <a:ext cx="1750434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Time Interval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8"/>
              <p:cNvSpPr/>
              <p:nvPr/>
            </p:nvSpPr>
            <p:spPr>
              <a:xfrm>
                <a:off x="2687674" y="2059074"/>
                <a:ext cx="174255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Change in Time (</a:t>
                </a:r>
                <a14:m>
                  <m:oMath xmlns:m="http://schemas.openxmlformats.org/officeDocument/2006/math"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ebo" pitchFamily="34" charset="-120"/>
                      </a:rPr>
                      <m:t>𝛅</m:t>
                    </m:r>
                    <m:r>
                      <a:rPr lang="en-US" sz="141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𝒕</m:t>
                    </m:r>
                  </m:oMath>
                </a14:m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)</a:t>
                </a:r>
                <a:endParaRPr lang="en-US" sz="1410" dirty="0"/>
              </a:p>
            </p:txBody>
          </p:sp>
        </mc:Choice>
        <mc:Fallback xmlns="">
          <p:sp>
            <p:nvSpPr>
              <p:cNvPr id="10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674" y="2059074"/>
                <a:ext cx="1742558" cy="221512"/>
              </a:xfrm>
              <a:prstGeom prst="rect">
                <a:avLst/>
              </a:prstGeom>
              <a:blipFill>
                <a:blip r:embed="rId4"/>
                <a:stretch>
                  <a:fillRect l="-6294" t="-19444" b="-5277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9"/>
              <p:cNvSpPr/>
              <p:nvPr/>
            </p:nvSpPr>
            <p:spPr>
              <a:xfrm>
                <a:off x="4721643" y="2059074"/>
                <a:ext cx="1742558" cy="4430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Change in Distance (</a:t>
                </a:r>
                <a14:m>
                  <m:oMath xmlns:m="http://schemas.openxmlformats.org/officeDocument/2006/math"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ebo" pitchFamily="34" charset="-120"/>
                      </a:rPr>
                      <m:t>𝛅</m:t>
                    </m:r>
                    <m:r>
                      <a:rPr lang="en-US" sz="141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𝒔</m:t>
                    </m:r>
                  </m:oMath>
                </a14:m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)</a:t>
                </a:r>
                <a:endParaRPr lang="en-US" sz="1410" dirty="0"/>
              </a:p>
            </p:txBody>
          </p:sp>
        </mc:Choice>
        <mc:Fallback xmlns="">
          <p:sp>
            <p:nvSpPr>
              <p:cNvPr id="11" name="Tex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643" y="2059074"/>
                <a:ext cx="1742558" cy="443023"/>
              </a:xfrm>
              <a:prstGeom prst="rect">
                <a:avLst/>
              </a:prstGeom>
              <a:blipFill>
                <a:blip r:embed="rId5"/>
                <a:stretch>
                  <a:fillRect l="-6316" t="-12500" b="-291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10"/>
              <p:cNvSpPr/>
              <p:nvPr/>
            </p:nvSpPr>
            <p:spPr>
              <a:xfrm>
                <a:off x="6755612" y="2059074"/>
                <a:ext cx="1742558" cy="4430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>
                  <a:lnSpc>
                    <a:spcPts val="1763"/>
                  </a:lnSpc>
                </a:pPr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Average Velocity (</a:t>
                </a:r>
                <a14:m>
                  <m:oMath xmlns:m="http://schemas.openxmlformats.org/officeDocument/2006/math"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ebo" pitchFamily="34" charset="-120"/>
                      </a:rPr>
                      <m:t>𝛅</m:t>
                    </m:r>
                    <m:r>
                      <a:rPr lang="en-US" sz="141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𝒔</m:t>
                    </m:r>
                    <m:r>
                      <a:rPr lang="en-US" sz="141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/</m:t>
                    </m:r>
                    <m:r>
                      <a:rPr lang="en-US" sz="141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ebo" pitchFamily="34" charset="-120"/>
                      </a:rPr>
                      <m:t>𝛅</m:t>
                    </m:r>
                    <m:r>
                      <a:rPr lang="en-US" sz="1410" b="1" i="1" dirty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𝒕</m:t>
                    </m:r>
                  </m:oMath>
                </a14:m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)</a:t>
                </a:r>
                <a:endParaRPr lang="en-US" sz="1410" dirty="0"/>
              </a:p>
            </p:txBody>
          </p:sp>
        </mc:Choice>
        <mc:Fallback xmlns="">
          <p:sp>
            <p:nvSpPr>
              <p:cNvPr id="12" name="Tex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5612" y="2059074"/>
                <a:ext cx="1742558" cy="443023"/>
              </a:xfrm>
              <a:prstGeom prst="rect">
                <a:avLst/>
              </a:prstGeom>
              <a:blipFill>
                <a:blip r:embed="rId6"/>
                <a:stretch>
                  <a:fillRect l="-6294" t="-12500" b="-2916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11"/>
          <p:cNvSpPr/>
          <p:nvPr/>
        </p:nvSpPr>
        <p:spPr>
          <a:xfrm>
            <a:off x="645829" y="2687921"/>
            <a:ext cx="1750434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to 1.1 s</a:t>
            </a:r>
            <a:endParaRPr lang="en-US" sz="1105" dirty="0"/>
          </a:p>
        </p:txBody>
      </p:sp>
      <p:sp>
        <p:nvSpPr>
          <p:cNvPr id="14" name="Text 12"/>
          <p:cNvSpPr/>
          <p:nvPr/>
        </p:nvSpPr>
        <p:spPr>
          <a:xfrm>
            <a:off x="2687674" y="2687921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0.1</a:t>
            </a:r>
            <a:endParaRPr lang="en-US" sz="1105" dirty="0"/>
          </a:p>
        </p:txBody>
      </p:sp>
      <p:sp>
        <p:nvSpPr>
          <p:cNvPr id="15" name="Text 13"/>
          <p:cNvSpPr/>
          <p:nvPr/>
        </p:nvSpPr>
        <p:spPr>
          <a:xfrm>
            <a:off x="4721643" y="2687921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0.95</a:t>
            </a:r>
            <a:endParaRPr lang="en-US" sz="1105" dirty="0"/>
          </a:p>
        </p:txBody>
      </p:sp>
      <p:sp>
        <p:nvSpPr>
          <p:cNvPr id="16" name="Text 14"/>
          <p:cNvSpPr/>
          <p:nvPr/>
        </p:nvSpPr>
        <p:spPr>
          <a:xfrm>
            <a:off x="6755612" y="2687921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9.5 m/s</a:t>
            </a:r>
            <a:endParaRPr lang="en-US" sz="1105" dirty="0"/>
          </a:p>
        </p:txBody>
      </p:sp>
      <p:sp>
        <p:nvSpPr>
          <p:cNvPr id="17" name="Text 15"/>
          <p:cNvSpPr/>
          <p:nvPr/>
        </p:nvSpPr>
        <p:spPr>
          <a:xfrm>
            <a:off x="645829" y="3100547"/>
            <a:ext cx="1750434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to 1.01 s</a:t>
            </a:r>
            <a:endParaRPr lang="en-US" sz="1105" dirty="0"/>
          </a:p>
        </p:txBody>
      </p:sp>
      <p:sp>
        <p:nvSpPr>
          <p:cNvPr id="18" name="Text 16"/>
          <p:cNvSpPr/>
          <p:nvPr/>
        </p:nvSpPr>
        <p:spPr>
          <a:xfrm>
            <a:off x="2687674" y="3100547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0.01</a:t>
            </a:r>
            <a:endParaRPr lang="en-US" sz="1105" dirty="0"/>
          </a:p>
        </p:txBody>
      </p:sp>
      <p:sp>
        <p:nvSpPr>
          <p:cNvPr id="19" name="Text 17"/>
          <p:cNvSpPr/>
          <p:nvPr/>
        </p:nvSpPr>
        <p:spPr>
          <a:xfrm>
            <a:off x="4721643" y="3100547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0.0995</a:t>
            </a:r>
            <a:endParaRPr lang="en-US" sz="1105" dirty="0"/>
          </a:p>
        </p:txBody>
      </p:sp>
      <p:sp>
        <p:nvSpPr>
          <p:cNvPr id="20" name="Text 18"/>
          <p:cNvSpPr/>
          <p:nvPr/>
        </p:nvSpPr>
        <p:spPr>
          <a:xfrm>
            <a:off x="6755612" y="3100547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9.95 m/s</a:t>
            </a:r>
            <a:endParaRPr lang="en-US" sz="1105" dirty="0"/>
          </a:p>
        </p:txBody>
      </p:sp>
      <p:sp>
        <p:nvSpPr>
          <p:cNvPr id="21" name="Text 19"/>
          <p:cNvSpPr/>
          <p:nvPr/>
        </p:nvSpPr>
        <p:spPr>
          <a:xfrm>
            <a:off x="645829" y="3513174"/>
            <a:ext cx="1750434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 to 1.001 s</a:t>
            </a:r>
            <a:endParaRPr lang="en-US" sz="1105" dirty="0"/>
          </a:p>
        </p:txBody>
      </p:sp>
      <p:sp>
        <p:nvSpPr>
          <p:cNvPr id="22" name="Text 20"/>
          <p:cNvSpPr/>
          <p:nvPr/>
        </p:nvSpPr>
        <p:spPr>
          <a:xfrm>
            <a:off x="2687674" y="3513174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0.001</a:t>
            </a:r>
            <a:endParaRPr lang="en-US" sz="1105" dirty="0"/>
          </a:p>
        </p:txBody>
      </p:sp>
      <p:sp>
        <p:nvSpPr>
          <p:cNvPr id="23" name="Text 21"/>
          <p:cNvSpPr/>
          <p:nvPr/>
        </p:nvSpPr>
        <p:spPr>
          <a:xfrm>
            <a:off x="4721643" y="3513174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0.009995</a:t>
            </a:r>
            <a:endParaRPr lang="en-US" sz="1105" dirty="0"/>
          </a:p>
        </p:txBody>
      </p:sp>
      <p:sp>
        <p:nvSpPr>
          <p:cNvPr id="24" name="Text 22"/>
          <p:cNvSpPr/>
          <p:nvPr/>
        </p:nvSpPr>
        <p:spPr>
          <a:xfrm>
            <a:off x="6755612" y="3513174"/>
            <a:ext cx="174255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9.995 m/s</a:t>
            </a:r>
            <a:endParaRPr lang="en-US" sz="1105" dirty="0"/>
          </a:p>
        </p:txBody>
      </p:sp>
      <p:sp>
        <p:nvSpPr>
          <p:cNvPr id="25" name="Text 23"/>
          <p:cNvSpPr/>
          <p:nvPr/>
        </p:nvSpPr>
        <p:spPr>
          <a:xfrm>
            <a:off x="496186" y="4000254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As the time interval shrinks, the average velocity clearly approaches a limit of 10 m/s. This is the instantaneous velocity at t=1s.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765938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Differentiating from First Principles</a:t>
            </a:r>
            <a:endParaRPr lang="en-US" sz="2820" dirty="0"/>
          </a:p>
        </p:txBody>
      </p:sp>
      <p:sp>
        <p:nvSpPr>
          <p:cNvPr id="3" name="Text 1"/>
          <p:cNvSpPr/>
          <p:nvPr/>
        </p:nvSpPr>
        <p:spPr>
          <a:xfrm>
            <a:off x="496186" y="1421612"/>
            <a:ext cx="815162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The Formal Definition</a:t>
            </a:r>
            <a:endParaRPr lang="en-US" sz="1410" dirty="0"/>
          </a:p>
        </p:txBody>
      </p:sp>
      <p:sp>
        <p:nvSpPr>
          <p:cNvPr id="4" name="Text 2"/>
          <p:cNvSpPr/>
          <p:nvPr/>
        </p:nvSpPr>
        <p:spPr>
          <a:xfrm>
            <a:off x="496186" y="1526584"/>
            <a:ext cx="8151628" cy="453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process of finding a derivative using the limit definition is called differentiating from first principles. </a:t>
            </a: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3"/>
              <p:cNvSpPr/>
              <p:nvPr/>
            </p:nvSpPr>
            <p:spPr>
              <a:xfrm>
                <a:off x="496186" y="2655931"/>
                <a:ext cx="815162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:r>
                  <a:rPr lang="en-US" sz="1410" b="1" dirty="0">
                    <a:solidFill>
                      <a:srgbClr val="000000"/>
                    </a:solidFill>
                    <a:latin typeface="Heebo" pitchFamily="34" charset="0"/>
                    <a:ea typeface="Heebo" pitchFamily="34" charset="-122"/>
                    <a:cs typeface="Heebo" pitchFamily="34" charset="-120"/>
                  </a:rPr>
                  <a:t>Example: The Derivative of </a:t>
                </a:r>
                <a14:m>
                  <m:oMath xmlns:m="http://schemas.openxmlformats.org/officeDocument/2006/math"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𝒚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 = 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𝒙</m:t>
                    </m:r>
                    <m:r>
                      <a:rPr lang="en-US" sz="1410" b="1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Heebo" pitchFamily="34" charset="-122"/>
                        <a:cs typeface="Heebo" pitchFamily="34" charset="-120"/>
                      </a:rPr>
                      <m:t>²</m:t>
                    </m:r>
                  </m:oMath>
                </a14:m>
                <a:endParaRPr lang="en-US" sz="1410" dirty="0"/>
              </a:p>
            </p:txBody>
          </p:sp>
        </mc:Choice>
        <mc:Fallback xmlns="">
          <p:sp>
            <p:nvSpPr>
              <p:cNvPr id="5" name="Text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655931"/>
                <a:ext cx="8151628" cy="221512"/>
              </a:xfrm>
              <a:prstGeom prst="rect">
                <a:avLst/>
              </a:prstGeom>
              <a:blipFill>
                <a:blip r:embed="rId3"/>
                <a:stretch>
                  <a:fillRect l="-1345" t="-19444" b="-52778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4"/>
              <p:cNvSpPr/>
              <p:nvPr/>
            </p:nvSpPr>
            <p:spPr>
              <a:xfrm>
                <a:off x="496186" y="2964072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+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+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)² =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 + 2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)²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6" name="Text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2964072"/>
                <a:ext cx="8151628" cy="226803"/>
              </a:xfrm>
              <a:prstGeom prst="rect">
                <a:avLst/>
              </a:prstGeom>
              <a:blipFill>
                <a:blip r:embed="rId4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5"/>
              <p:cNvSpPr/>
              <p:nvPr/>
            </p:nvSpPr>
            <p:spPr>
              <a:xfrm>
                <a:off x="496186" y="3248345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𝑦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: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+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−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= 2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(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)²</m:t>
                    </m:r>
                  </m:oMath>
                </a14:m>
                <a:endParaRPr lang="en-US" sz="1105" dirty="0"/>
              </a:p>
            </p:txBody>
          </p:sp>
        </mc:Choice>
        <mc:Fallback xmlns="">
          <p:sp>
            <p:nvSpPr>
              <p:cNvPr id="7" name="Text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248345"/>
                <a:ext cx="8151628" cy="226803"/>
              </a:xfrm>
              <a:prstGeom prst="rect">
                <a:avLst/>
              </a:prstGeom>
              <a:blipFill>
                <a:blip r:embed="rId5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6"/>
              <p:cNvSpPr/>
              <p:nvPr/>
            </p:nvSpPr>
            <p:spPr>
              <a:xfrm>
                <a:off x="496186" y="3532618"/>
                <a:ext cx="8151628" cy="57956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Find the ratio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</m:ctrlPr>
                      </m:fPr>
                      <m:num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𝛿</m:t>
                        </m:r>
                        <m:r>
                          <a:rPr lang="en-US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𝑦</m:t>
                        </m:r>
                      </m:num>
                      <m:den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𝛿</m:t>
                        </m:r>
                        <m:r>
                          <a:rPr lang="en-US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𝑥</m:t>
                        </m:r>
                      </m:den>
                    </m:f>
                    <m:r>
                      <a:rPr lang="en-IE" b="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=</m:t>
                    </m:r>
                    <m:f>
                      <m:fPr>
                        <m:ctrlPr>
                          <a:rPr lang="en-IE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</a:rPr>
                        </m:ctrlPr>
                      </m:fPr>
                      <m:num>
                        <m:r>
                          <a:rPr lang="en-IE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2</m:t>
                        </m:r>
                        <m:r>
                          <a:rPr lang="en-IE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𝑥</m:t>
                        </m:r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𝛿</m:t>
                        </m:r>
                        <m:r>
                          <a:rPr lang="en-US" i="1" dirty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Roboto" pitchFamily="34" charset="-122"/>
                            <a:cs typeface="Roboto" pitchFamily="34" charset="-120"/>
                          </a:rPr>
                          <m:t>𝑥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i="1" dirty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</m:ctrlPr>
                          </m:dPr>
                          <m:e>
                            <m:r>
                              <a:rPr lang="en-US" i="1" dirty="0" err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𝛿</m:t>
                            </m:r>
                            <m:r>
                              <a:rPr lang="en-US" i="1" dirty="0" err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Roboto" pitchFamily="34" charset="-122"/>
                                <a:cs typeface="Roboto" pitchFamily="34" charset="-120"/>
                              </a:rPr>
                              <m:t>𝑥</m:t>
                            </m:r>
                          </m:e>
                        </m:d>
                        <m:r>
                          <a:rPr lang="en-IE" i="1" baseline="30000" dirty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dirty="0">
                            <a:solidFill>
                              <a:srgbClr val="000000"/>
                            </a:solidFill>
                            <a:ea typeface="Roboto" pitchFamily="34" charset="-122"/>
                            <a:cs typeface="Roboto" pitchFamily="34" charset="-120"/>
                          </a:rPr>
                          <m:t>δx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3532618"/>
                <a:ext cx="8151628" cy="579569"/>
              </a:xfrm>
              <a:prstGeom prst="rect">
                <a:avLst/>
              </a:prstGeom>
              <a:blipFill>
                <a:blip r:embed="rId6"/>
                <a:stretch>
                  <a:fillRect l="-972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7"/>
              <p:cNvSpPr/>
              <p:nvPr/>
            </p:nvSpPr>
            <p:spPr>
              <a:xfrm>
                <a:off x="496186" y="4434512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Take the limit: As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approaches 0,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(2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 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becomes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2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9" name="Text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4434512"/>
                <a:ext cx="8151628" cy="226803"/>
              </a:xfrm>
              <a:prstGeom prst="rect">
                <a:avLst/>
              </a:prstGeom>
              <a:blipFill>
                <a:blip r:embed="rId7"/>
                <a:stretch>
                  <a:fillRect l="-972" b="-3157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8"/>
              <p:cNvSpPr/>
              <p:nvPr/>
            </p:nvSpPr>
            <p:spPr>
              <a:xfrm>
                <a:off x="496186" y="4718786"/>
                <a:ext cx="815162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254000" indent="-254000" algn="l">
                  <a:lnSpc>
                    <a:spcPts val="1805"/>
                  </a:lnSpc>
                  <a:buSzPct val="100000"/>
                  <a:buChar char="●"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Result: The derivative of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²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2</m:t>
                    </m:r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</a:t>
                </a:r>
                <a:endParaRPr lang="en-US" sz="1105" dirty="0"/>
              </a:p>
            </p:txBody>
          </p:sp>
        </mc:Choice>
        <mc:Fallback xmlns="">
          <p:sp>
            <p:nvSpPr>
              <p:cNvPr id="10" name="Text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4718786"/>
                <a:ext cx="8151628" cy="226803"/>
              </a:xfrm>
              <a:prstGeom prst="rect">
                <a:avLst/>
              </a:prstGeom>
              <a:blipFill>
                <a:blip r:embed="rId8"/>
                <a:stretch>
                  <a:fillRect l="-972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6F595212-0597-8BD5-B442-A8CB5750F1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6340" y="1857881"/>
            <a:ext cx="3851319" cy="7686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4FBB88-614B-38E5-6201-99044C9A801A}"/>
                  </a:ext>
                </a:extLst>
              </p:cNvPr>
              <p:cNvSpPr txBox="1"/>
              <p:nvPr/>
            </p:nvSpPr>
            <p:spPr>
              <a:xfrm>
                <a:off x="673767" y="4150239"/>
                <a:ext cx="721092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As long as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</a:t>
                </a:r>
                <a:r>
                  <a:rPr lang="en-GB" sz="10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does not equal 0 we can divide the top and bottom line of this expression by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 giving </a:t>
                </a:r>
                <a14:m>
                  <m:oMath xmlns:m="http://schemas.openxmlformats.org/officeDocument/2006/math"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2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1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 + </m:t>
                    </m:r>
                    <m:r>
                      <a:rPr lang="en-US" sz="11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𝛿</m:t>
                    </m:r>
                    <m:r>
                      <a:rPr lang="en-US" sz="1100" i="1" dirty="0" err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</m:oMath>
                </a14:m>
                <a:endParaRPr lang="en-IE" sz="11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4FBB88-614B-38E5-6201-99044C9A80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67" y="4150239"/>
                <a:ext cx="7210927" cy="261610"/>
              </a:xfrm>
              <a:prstGeom prst="rect">
                <a:avLst/>
              </a:prstGeom>
              <a:blipFill>
                <a:blip r:embed="rId10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F5FE95-D180-C93D-2363-A1A9B35AE8A8}"/>
                  </a:ext>
                </a:extLst>
              </p:cNvPr>
              <p:cNvSpPr txBox="1"/>
              <p:nvPr/>
            </p:nvSpPr>
            <p:spPr>
              <a:xfrm>
                <a:off x="4698326" y="3470841"/>
                <a:ext cx="96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E" sz="1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E" sz="1400" i="0" dirty="0" smtClean="0">
                              <a:latin typeface="Cambria Math" panose="02040503050406030204" pitchFamily="18" charset="0"/>
                            </a:rPr>
                            <m:t>si</m:t>
                          </m:r>
                          <m:r>
                            <m:rPr>
                              <m:sty m:val="p"/>
                            </m:rPr>
                            <a:rPr lang="en-IE" sz="1400" i="0" dirty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p>
                          <m:r>
                            <a:rPr lang="en-IE" sz="14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)⁡</m:t>
                      </m:r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CF5FE95-D180-C93D-2363-A1A9B35AE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8326" y="3470841"/>
                <a:ext cx="965228" cy="307777"/>
              </a:xfrm>
              <a:prstGeom prst="rect">
                <a:avLst/>
              </a:prstGeom>
              <a:blipFill>
                <a:blip r:embed="rId3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hape 0"/>
          <p:cNvSpPr/>
          <p:nvPr/>
        </p:nvSpPr>
        <p:spPr>
          <a:xfrm>
            <a:off x="496186" y="2230376"/>
            <a:ext cx="3877438" cy="2073595"/>
          </a:xfrm>
          <a:prstGeom prst="roundRect">
            <a:avLst>
              <a:gd name="adj" fmla="val 855"/>
            </a:avLst>
          </a:prstGeom>
          <a:solidFill>
            <a:srgbClr val="000000">
              <a:alpha val="0"/>
            </a:srgbClr>
          </a:solidFill>
          <a:ln w="109">
            <a:solidFill>
              <a:srgbClr val="B2B2B2">
                <a:alpha val="5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04062" y="2238252"/>
            <a:ext cx="3861686" cy="407335"/>
          </a:xfrm>
          <a:prstGeom prst="rect">
            <a:avLst/>
          </a:prstGeom>
          <a:solidFill>
            <a:srgbClr val="CDCDCD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04062" y="2645587"/>
            <a:ext cx="3861686" cy="412627"/>
          </a:xfrm>
          <a:prstGeom prst="rect">
            <a:avLst/>
          </a:prstGeom>
          <a:solidFill>
            <a:srgbClr val="666666">
              <a:alpha val="20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496186" y="3065969"/>
            <a:ext cx="3861686" cy="412627"/>
          </a:xfrm>
          <a:prstGeom prst="rect">
            <a:avLst/>
          </a:prstGeom>
          <a:solidFill>
            <a:srgbClr val="CDCDCD">
              <a:alpha val="20000"/>
            </a:srgbClr>
          </a:solidFill>
          <a:ln/>
        </p:spPr>
        <p:txBody>
          <a:bodyPr/>
          <a:lstStyle/>
          <a:p>
            <a:endParaRPr lang="en-IE" dirty="0"/>
          </a:p>
        </p:txBody>
      </p:sp>
      <p:sp>
        <p:nvSpPr>
          <p:cNvPr id="6" name="Shape 4"/>
          <p:cNvSpPr/>
          <p:nvPr/>
        </p:nvSpPr>
        <p:spPr>
          <a:xfrm>
            <a:off x="504062" y="3470841"/>
            <a:ext cx="3861686" cy="412627"/>
          </a:xfrm>
          <a:prstGeom prst="rect">
            <a:avLst/>
          </a:prstGeom>
          <a:solidFill>
            <a:srgbClr val="666666">
              <a:alpha val="20000"/>
            </a:srgbClr>
          </a:solidFill>
          <a:ln/>
        </p:spPr>
        <p:txBody>
          <a:bodyPr/>
          <a:lstStyle/>
          <a:p>
            <a:endParaRPr lang="en-IE" dirty="0"/>
          </a:p>
        </p:txBody>
      </p:sp>
      <p:sp>
        <p:nvSpPr>
          <p:cNvPr id="7" name="Shape 5"/>
          <p:cNvSpPr/>
          <p:nvPr/>
        </p:nvSpPr>
        <p:spPr>
          <a:xfrm>
            <a:off x="504062" y="3883468"/>
            <a:ext cx="2843295" cy="412627"/>
          </a:xfrm>
          <a:prstGeom prst="rect">
            <a:avLst/>
          </a:prstGeom>
          <a:solidFill>
            <a:srgbClr val="CDCDCD">
              <a:alpha val="20000"/>
            </a:srgbClr>
          </a:solidFill>
          <a:ln/>
        </p:spPr>
        <p:txBody>
          <a:bodyPr/>
          <a:lstStyle/>
          <a:p>
            <a:endParaRPr lang="en-IE" dirty="0"/>
          </a:p>
        </p:txBody>
      </p:sp>
      <p:sp>
        <p:nvSpPr>
          <p:cNvPr id="8" name="Text 6"/>
          <p:cNvSpPr/>
          <p:nvPr/>
        </p:nvSpPr>
        <p:spPr>
          <a:xfrm>
            <a:off x="496186" y="679918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Common Derivatives</a:t>
            </a:r>
            <a:endParaRPr lang="en-US" sz="2820" dirty="0"/>
          </a:p>
        </p:txBody>
      </p:sp>
      <p:sp>
        <p:nvSpPr>
          <p:cNvPr id="9" name="Text 7"/>
          <p:cNvSpPr/>
          <p:nvPr/>
        </p:nvSpPr>
        <p:spPr>
          <a:xfrm>
            <a:off x="496186" y="1335592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Fortunately, we can use standard rules and known derivatives for most functions without resorting to first principles.</a:t>
            </a:r>
            <a:endParaRPr lang="en-US" sz="1105" dirty="0"/>
          </a:p>
        </p:txBody>
      </p:sp>
      <p:sp>
        <p:nvSpPr>
          <p:cNvPr id="10" name="Text 8"/>
          <p:cNvSpPr/>
          <p:nvPr/>
        </p:nvSpPr>
        <p:spPr>
          <a:xfrm>
            <a:off x="496186" y="1849376"/>
            <a:ext cx="3877438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Basic Derivatives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9"/>
              <p:cNvSpPr/>
              <p:nvPr/>
            </p:nvSpPr>
            <p:spPr>
              <a:xfrm>
                <a:off x="645829" y="2331164"/>
                <a:ext cx="642151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𝒇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(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𝒙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)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11" name="Text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29" y="2331164"/>
                <a:ext cx="642151" cy="221512"/>
              </a:xfrm>
              <a:prstGeom prst="rect">
                <a:avLst/>
              </a:prstGeom>
              <a:blipFill>
                <a:blip r:embed="rId4"/>
                <a:stretch>
                  <a:fillRect b="-27027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10"/>
              <p:cNvSpPr/>
              <p:nvPr/>
            </p:nvSpPr>
            <p:spPr>
              <a:xfrm>
                <a:off x="2584548" y="2331164"/>
                <a:ext cx="49338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𝒇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′(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𝒙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)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12" name="Text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548" y="2331164"/>
                <a:ext cx="493388" cy="221512"/>
              </a:xfrm>
              <a:prstGeom prst="rect">
                <a:avLst/>
              </a:prstGeom>
              <a:blipFill>
                <a:blip r:embed="rId5"/>
                <a:stretch>
                  <a:fillRect l="-8642" t="-5405" r="-6173" b="-2973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11"/>
              <p:cNvSpPr/>
              <p:nvPr/>
            </p:nvSpPr>
            <p:spPr>
              <a:xfrm>
                <a:off x="645829" y="2738499"/>
                <a:ext cx="1647308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Constant (</a:t>
                </a:r>
                <a14:m>
                  <m:oMath xmlns:m="http://schemas.openxmlformats.org/officeDocument/2006/math">
                    <m:r>
                      <a:rPr lang="en-US" sz="1105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𝐶</m:t>
                    </m:r>
                  </m:oMath>
                </a14:m>
                <a:r>
                  <a:rPr lang="en-US" sz="1105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)</a:t>
                </a:r>
                <a:endParaRPr lang="en-US" sz="1105" dirty="0"/>
              </a:p>
            </p:txBody>
          </p:sp>
        </mc:Choice>
        <mc:Fallback xmlns="">
          <p:sp>
            <p:nvSpPr>
              <p:cNvPr id="13" name="Text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29" y="2738499"/>
                <a:ext cx="1647308" cy="226803"/>
              </a:xfrm>
              <a:prstGeom prst="rect">
                <a:avLst/>
              </a:prstGeom>
              <a:blipFill>
                <a:blip r:embed="rId6"/>
                <a:stretch>
                  <a:fillRect l="-5556" b="-35135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12"/>
              <p:cNvSpPr/>
              <p:nvPr/>
            </p:nvSpPr>
            <p:spPr>
              <a:xfrm>
                <a:off x="2584548" y="2738499"/>
                <a:ext cx="256623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0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14" name="Text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4548" y="2738499"/>
                <a:ext cx="256623" cy="2268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13"/>
              <p:cNvSpPr/>
              <p:nvPr/>
            </p:nvSpPr>
            <p:spPr>
              <a:xfrm>
                <a:off x="645829" y="3151126"/>
                <a:ext cx="313773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𝑥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ⁿ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15" name="Text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29" y="3151126"/>
                <a:ext cx="313773" cy="2268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14"/>
              <p:cNvSpPr/>
              <p:nvPr/>
            </p:nvSpPr>
            <p:spPr>
              <a:xfrm>
                <a:off x="2617205" y="3151126"/>
                <a:ext cx="313773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𝑛𝑥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ⁿ⁻¹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16" name="Text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7205" y="3151126"/>
                <a:ext cx="313773" cy="226803"/>
              </a:xfrm>
              <a:prstGeom prst="rect">
                <a:avLst/>
              </a:prstGeom>
              <a:blipFill>
                <a:blip r:embed="rId9"/>
                <a:stretch>
                  <a:fillRect l="-17308" r="-2115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15"/>
              <p:cNvSpPr/>
              <p:nvPr/>
            </p:nvSpPr>
            <p:spPr>
              <a:xfrm>
                <a:off x="645829" y="3563753"/>
                <a:ext cx="423692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sin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⁡(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𝑥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)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17" name="Text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29" y="3563753"/>
                <a:ext cx="423692" cy="226803"/>
              </a:xfrm>
              <a:prstGeom prst="rect">
                <a:avLst/>
              </a:prstGeom>
              <a:blipFill>
                <a:blip r:embed="rId10"/>
                <a:stretch>
                  <a:fillRect l="-5797" r="-11594" b="-1621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16"/>
              <p:cNvSpPr/>
              <p:nvPr/>
            </p:nvSpPr>
            <p:spPr>
              <a:xfrm>
                <a:off x="2531479" y="3563753"/>
                <a:ext cx="485223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cos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⁡(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𝑥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)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18" name="Text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479" y="3563753"/>
                <a:ext cx="485223" cy="226803"/>
              </a:xfrm>
              <a:prstGeom prst="rect">
                <a:avLst/>
              </a:prstGeom>
              <a:blipFill>
                <a:blip r:embed="rId11"/>
                <a:stretch>
                  <a:fillRect r="-3750" b="-1621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17"/>
              <p:cNvSpPr/>
              <p:nvPr/>
            </p:nvSpPr>
            <p:spPr>
              <a:xfrm>
                <a:off x="645829" y="3976380"/>
                <a:ext cx="423692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cos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⁡(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𝑥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)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19" name="Text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29" y="3976380"/>
                <a:ext cx="423692" cy="226803"/>
              </a:xfrm>
              <a:prstGeom prst="rect">
                <a:avLst/>
              </a:prstGeom>
              <a:blipFill>
                <a:blip r:embed="rId12"/>
                <a:stretch>
                  <a:fillRect l="-5797" r="-13043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18"/>
              <p:cNvSpPr/>
              <p:nvPr/>
            </p:nvSpPr>
            <p:spPr>
              <a:xfrm>
                <a:off x="2531479" y="3976380"/>
                <a:ext cx="546457" cy="22680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sin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⁡(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𝑥</m:t>
                      </m:r>
                      <m:r>
                        <a:rPr lang="en-US" sz="1105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)</m:t>
                      </m:r>
                    </m:oMath>
                  </m:oMathPara>
                </a14:m>
                <a:endParaRPr lang="en-US" sz="1105" dirty="0"/>
              </a:p>
            </p:txBody>
          </p:sp>
        </mc:Choice>
        <mc:Fallback xmlns="">
          <p:sp>
            <p:nvSpPr>
              <p:cNvPr id="20" name="Text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1479" y="3976380"/>
                <a:ext cx="546457" cy="226803"/>
              </a:xfrm>
              <a:prstGeom prst="rect">
                <a:avLst/>
              </a:prstGeom>
              <a:blipFill>
                <a:blip r:embed="rId13"/>
                <a:stretch>
                  <a:fillRect r="-5556" b="-18919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Shape 4">
                <a:extLst>
                  <a:ext uri="{FF2B5EF4-FFF2-40B4-BE49-F238E27FC236}">
                    <a16:creationId xmlns:a16="http://schemas.microsoft.com/office/drawing/2014/main" id="{D68918C3-0DB3-954C-3B9D-843BC2A3800B}"/>
                  </a:ext>
                </a:extLst>
              </p:cNvPr>
              <p:cNvSpPr/>
              <p:nvPr/>
            </p:nvSpPr>
            <p:spPr>
              <a:xfrm>
                <a:off x="496186" y="4303971"/>
                <a:ext cx="3861686" cy="412627"/>
              </a:xfrm>
              <a:prstGeom prst="rect">
                <a:avLst/>
              </a:prstGeom>
              <a:solidFill>
                <a:srgbClr val="666666">
                  <a:alpha val="20000"/>
                </a:srgbClr>
              </a:solidFill>
              <a:ln/>
            </p:spPr>
            <p:txBody>
              <a:bodyPr/>
              <a:lstStyle/>
              <a:p>
                <a:r>
                  <a:rPr lang="en-GB" sz="11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tan</m:t>
                    </m:r>
                    <m:r>
                      <a:rPr lang="en-GB" sz="1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⁡(</m:t>
                    </m:r>
                    <m:r>
                      <a:rPr lang="en-GB" sz="1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𝑥</m:t>
                    </m:r>
                    <m:r>
                      <a:rPr lang="en-GB" sz="11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)</m:t>
                    </m:r>
                  </m:oMath>
                </a14:m>
                <a:r>
                  <a:rPr lang="en-GB" sz="1100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    </m:t>
                    </m:r>
                    <m:sSup>
                      <m:sSupPr>
                        <m:ctrlP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</m:ctrlPr>
                      </m:sSupPr>
                      <m:e>
                        <m: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  <m:t>𝑠𝑒𝑐</m:t>
                        </m:r>
                      </m:e>
                      <m:sup>
                        <m: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IE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(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𝑥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m:t>) = </m:t>
                    </m:r>
                    <m:f>
                      <m:fPr>
                        <m:ctrlPr>
                          <a:rPr lang="en-IE" sz="120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</m:ctrlPr>
                      </m:fPr>
                      <m:num>
                        <m: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IE" sz="1200" i="1" smtClean="0">
                                <a:latin typeface="Cambria Math" panose="02040503050406030204" pitchFamily="18" charset="0"/>
                                <a:ea typeface="Roboto" panose="02000000000000000000" pitchFamily="2" charset="0"/>
                                <a:cs typeface="Roboto" panose="02000000000000000000" pitchFamily="2" charset="0"/>
                              </a:rPr>
                            </m:ctrlPr>
                          </m:sSupPr>
                          <m:e>
                            <m:r>
                              <a:rPr lang="en-GB" sz="1200" b="0" i="1" smtClean="0">
                                <a:latin typeface="Cambria Math" panose="02040503050406030204" pitchFamily="18" charset="0"/>
                                <a:ea typeface="Roboto" panose="02000000000000000000" pitchFamily="2" charset="0"/>
                                <a:cs typeface="Roboto" panose="02000000000000000000" pitchFamily="2" charset="0"/>
                              </a:rPr>
                              <m:t>𝑐𝑜𝑠</m:t>
                            </m:r>
                          </m:e>
                          <m:sup>
                            <m:r>
                              <a:rPr lang="en-GB" sz="1200" b="0" i="1" smtClean="0">
                                <a:latin typeface="Cambria Math" panose="02040503050406030204" pitchFamily="18" charset="0"/>
                                <a:ea typeface="Roboto" panose="02000000000000000000" pitchFamily="2" charset="0"/>
                                <a:cs typeface="Roboto" panose="02000000000000000000" pitchFamily="2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  <m:t>(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  <m:t>𝑥</m:t>
                        </m:r>
                        <m:r>
                          <a:rPr lang="en-GB" sz="1200" b="0" i="1" smtClean="0">
                            <a:latin typeface="Cambria Math" panose="02040503050406030204" pitchFamily="18" charset="0"/>
                            <a:ea typeface="Roboto" panose="02000000000000000000" pitchFamily="2" charset="0"/>
                            <a:cs typeface="Roboto" panose="02000000000000000000" pitchFamily="2" charset="0"/>
                          </a:rPr>
                          <m:t>)</m:t>
                        </m:r>
                      </m:den>
                    </m:f>
                  </m:oMath>
                </a14:m>
                <a:endParaRPr lang="en-IE" sz="1200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mc:Choice>
        <mc:Fallback xmlns="">
          <p:sp>
            <p:nvSpPr>
              <p:cNvPr id="28" name="Shape 4">
                <a:extLst>
                  <a:ext uri="{FF2B5EF4-FFF2-40B4-BE49-F238E27FC236}">
                    <a16:creationId xmlns:a16="http://schemas.microsoft.com/office/drawing/2014/main" id="{D68918C3-0DB3-954C-3B9D-843BC2A380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86" y="4303971"/>
                <a:ext cx="3861686" cy="41262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Shape 1">
            <a:extLst>
              <a:ext uri="{FF2B5EF4-FFF2-40B4-BE49-F238E27FC236}">
                <a16:creationId xmlns:a16="http://schemas.microsoft.com/office/drawing/2014/main" id="{E4118369-E388-B345-94D7-EB9ECBFB30E5}"/>
              </a:ext>
            </a:extLst>
          </p:cNvPr>
          <p:cNvSpPr/>
          <p:nvPr/>
        </p:nvSpPr>
        <p:spPr>
          <a:xfrm>
            <a:off x="4762293" y="2217525"/>
            <a:ext cx="2879478" cy="407335"/>
          </a:xfrm>
          <a:prstGeom prst="rect">
            <a:avLst/>
          </a:prstGeom>
          <a:solidFill>
            <a:srgbClr val="CDCDCD">
              <a:alpha val="20000"/>
            </a:srgbClr>
          </a:solidFill>
          <a:ln/>
        </p:spPr>
        <p:txBody>
          <a:bodyPr/>
          <a:lstStyle/>
          <a:p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9">
                <a:extLst>
                  <a:ext uri="{FF2B5EF4-FFF2-40B4-BE49-F238E27FC236}">
                    <a16:creationId xmlns:a16="http://schemas.microsoft.com/office/drawing/2014/main" id="{20D8EB24-129A-7667-65C2-6D29BCD8458B}"/>
                  </a:ext>
                </a:extLst>
              </p:cNvPr>
              <p:cNvSpPr/>
              <p:nvPr/>
            </p:nvSpPr>
            <p:spPr>
              <a:xfrm>
                <a:off x="4978212" y="2277624"/>
                <a:ext cx="468040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𝒇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(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𝒙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)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34" name="Text 9">
                <a:extLst>
                  <a:ext uri="{FF2B5EF4-FFF2-40B4-BE49-F238E27FC236}">
                    <a16:creationId xmlns:a16="http://schemas.microsoft.com/office/drawing/2014/main" id="{20D8EB24-129A-7667-65C2-6D29BCD845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212" y="2277624"/>
                <a:ext cx="468040" cy="221512"/>
              </a:xfrm>
              <a:prstGeom prst="rect">
                <a:avLst/>
              </a:prstGeom>
              <a:blipFill>
                <a:blip r:embed="rId15"/>
                <a:stretch>
                  <a:fillRect l="-6579" r="-5263" b="-30556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10">
                <a:extLst>
                  <a:ext uri="{FF2B5EF4-FFF2-40B4-BE49-F238E27FC236}">
                    <a16:creationId xmlns:a16="http://schemas.microsoft.com/office/drawing/2014/main" id="{3977CA96-F266-CF60-D777-37DB0316B44A}"/>
                  </a:ext>
                </a:extLst>
              </p:cNvPr>
              <p:cNvSpPr/>
              <p:nvPr/>
            </p:nvSpPr>
            <p:spPr>
              <a:xfrm>
                <a:off x="6742820" y="2319229"/>
                <a:ext cx="573368" cy="22151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763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𝒇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′(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𝒙</m:t>
                      </m:r>
                      <m:r>
                        <a:rPr lang="en-US" sz="1410" b="1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Heebo" pitchFamily="34" charset="-122"/>
                          <a:cs typeface="Heebo" pitchFamily="34" charset="-120"/>
                        </a:rPr>
                        <m:t>)</m:t>
                      </m:r>
                    </m:oMath>
                  </m:oMathPara>
                </a14:m>
                <a:endParaRPr lang="en-US" sz="1410" dirty="0"/>
              </a:p>
            </p:txBody>
          </p:sp>
        </mc:Choice>
        <mc:Fallback xmlns="">
          <p:sp>
            <p:nvSpPr>
              <p:cNvPr id="35" name="Text 10">
                <a:extLst>
                  <a:ext uri="{FF2B5EF4-FFF2-40B4-BE49-F238E27FC236}">
                    <a16:creationId xmlns:a16="http://schemas.microsoft.com/office/drawing/2014/main" id="{3977CA96-F266-CF60-D777-37DB0316B4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2820" y="2319229"/>
                <a:ext cx="573368" cy="221512"/>
              </a:xfrm>
              <a:prstGeom prst="rect">
                <a:avLst/>
              </a:prstGeom>
              <a:blipFill>
                <a:blip r:embed="rId16"/>
                <a:stretch>
                  <a:fillRect t="-5405" b="-29730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96FC23-D58C-46EB-B171-A5BBBDA3A438}"/>
                  </a:ext>
                </a:extLst>
              </p:cNvPr>
              <p:cNvSpPr txBox="1"/>
              <p:nvPr/>
            </p:nvSpPr>
            <p:spPr>
              <a:xfrm>
                <a:off x="6621462" y="3354452"/>
                <a:ext cx="723011" cy="49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E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E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E" b="0" i="1" dirty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IE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E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IE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b="0" i="0" dirty="0">
                    <a:latin typeface="+mj-lt"/>
                  </a:rPr>
                  <a:t>   </a:t>
                </a:r>
                <a:r>
                  <a:rPr lang="en-IE" i="0" dirty="0">
                    <a:latin typeface="+mj-lt"/>
                  </a:rPr>
                  <a:t>  </a:t>
                </a:r>
                <a:endParaRPr lang="en-IE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F96FC23-D58C-46EB-B171-A5BBBDA3A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1462" y="3354452"/>
                <a:ext cx="723011" cy="496996"/>
              </a:xfrm>
              <a:prstGeom prst="rect">
                <a:avLst/>
              </a:prstGeom>
              <a:blipFill>
                <a:blip r:embed="rId1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7AC623-2672-4774-897D-6D982FADC54C}"/>
                  </a:ext>
                </a:extLst>
              </p:cNvPr>
              <p:cNvSpPr txBox="1"/>
              <p:nvPr/>
            </p:nvSpPr>
            <p:spPr>
              <a:xfrm>
                <a:off x="4721609" y="3931907"/>
                <a:ext cx="9971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E" sz="1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E" sz="1400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e>
                        <m:sup>
                          <m:r>
                            <a:rPr lang="en-IE" sz="14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)⁡</m:t>
                      </m:r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C7AC623-2672-4774-897D-6D982FADC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609" y="3931907"/>
                <a:ext cx="997132" cy="307777"/>
              </a:xfrm>
              <a:prstGeom prst="rect">
                <a:avLst/>
              </a:prstGeom>
              <a:blipFill>
                <a:blip r:embed="rId1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51F7AD7-B96E-407B-B235-E6F845268748}"/>
                  </a:ext>
                </a:extLst>
              </p:cNvPr>
              <p:cNvSpPr txBox="1"/>
              <p:nvPr/>
            </p:nvSpPr>
            <p:spPr>
              <a:xfrm>
                <a:off x="6445045" y="3806975"/>
                <a:ext cx="871143" cy="496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E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E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IE" b="0" i="1" dirty="0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IE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E" b="0" i="1" dirty="0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IE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b="0" i="0" dirty="0">
                    <a:latin typeface="+mj-lt"/>
                  </a:rPr>
                  <a:t>   </a:t>
                </a:r>
                <a:r>
                  <a:rPr lang="en-IE" i="0" dirty="0">
                    <a:latin typeface="+mj-lt"/>
                  </a:rPr>
                  <a:t>  </a:t>
                </a:r>
                <a:endParaRPr lang="en-IE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51F7AD7-B96E-407B-B235-E6F845268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045" y="3806975"/>
                <a:ext cx="871143" cy="496996"/>
              </a:xfrm>
              <a:prstGeom prst="rect">
                <a:avLst/>
              </a:prstGeom>
              <a:blipFill>
                <a:blip r:embed="rId19"/>
                <a:stretch>
                  <a:fillRect r="-1399" b="-246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D18698E-D0F0-4B9B-987D-7532F7C507D8}"/>
                  </a:ext>
                </a:extLst>
              </p:cNvPr>
              <p:cNvSpPr txBox="1"/>
              <p:nvPr/>
            </p:nvSpPr>
            <p:spPr>
              <a:xfrm>
                <a:off x="4721609" y="4347266"/>
                <a:ext cx="9971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E" sz="1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IE" sz="1400" b="0" i="0" dirty="0" smtClean="0">
                              <a:latin typeface="Cambria Math" panose="02040503050406030204" pitchFamily="18" charset="0"/>
                            </a:rPr>
                            <m:t>tan</m:t>
                          </m:r>
                        </m:e>
                        <m:sup>
                          <m:r>
                            <a:rPr lang="en-IE" sz="1400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IE" sz="1400" b="0" i="1" dirty="0" smtClean="0">
                          <a:latin typeface="Cambria Math" panose="02040503050406030204" pitchFamily="18" charset="0"/>
                        </a:rPr>
                        <m:t>)⁡</m:t>
                      </m:r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D18698E-D0F0-4B9B-987D-7532F7C50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1609" y="4347266"/>
                <a:ext cx="997132" cy="307777"/>
              </a:xfrm>
              <a:prstGeom prst="rect">
                <a:avLst/>
              </a:prstGeom>
              <a:blipFill>
                <a:blip r:embed="rId20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8A2EFB-5B8B-48F8-9F9F-96DEA5C4F567}"/>
                  </a:ext>
                </a:extLst>
              </p:cNvPr>
              <p:cNvSpPr txBox="1"/>
              <p:nvPr/>
            </p:nvSpPr>
            <p:spPr>
              <a:xfrm>
                <a:off x="6693136" y="4261336"/>
                <a:ext cx="579664" cy="484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IE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IE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E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IE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dirty="0"/>
                  <a:t>    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8A2EFB-5B8B-48F8-9F9F-96DEA5C4F5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3136" y="4261336"/>
                <a:ext cx="579664" cy="484941"/>
              </a:xfrm>
              <a:prstGeom prst="rect">
                <a:avLst/>
              </a:prstGeom>
              <a:blipFill>
                <a:blip r:embed="rId21"/>
                <a:stretch>
                  <a:fillRect b="-125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96186" y="1729709"/>
            <a:ext cx="245238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ts val="1763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Chain</a:t>
            </a: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 Rule</a:t>
            </a:r>
            <a:endParaRPr lang="en-US" sz="141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2"/>
              <p:cNvSpPr/>
              <p:nvPr/>
            </p:nvSpPr>
            <p:spPr>
              <a:xfrm>
                <a:off x="610794" y="4440178"/>
                <a:ext cx="8051866" cy="48402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>
                  <a:lnSpc>
                    <a:spcPts val="1805"/>
                  </a:lnSpc>
                  <a:buNone/>
                </a:pPr>
                <a:r>
                  <a:rPr lang="en-US" sz="1000" b="1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Quick method: </a:t>
                </a:r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For composite functions like </a:t>
                </a:r>
                <a14:m>
                  <m:oMath xmlns:m="http://schemas.openxmlformats.org/officeDocument/2006/math"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𝑓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𝑔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(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𝑥</m:t>
                    </m:r>
                    <m:r>
                      <a:rPr lang="en-US" sz="1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Roboto" pitchFamily="34" charset="-122"/>
                        <a:cs typeface="Roboto" pitchFamily="34" charset="-120"/>
                      </a:rPr>
                      <m:t>))</m:t>
                    </m:r>
                  </m:oMath>
                </a14:m>
                <a:r>
                  <a:rPr lang="en-US" sz="1000" dirty="0">
                    <a:solidFill>
                      <a:srgbClr val="000000"/>
                    </a:solidFill>
                    <a:latin typeface="Roboto" pitchFamily="34" charset="0"/>
                    <a:ea typeface="Roboto" pitchFamily="34" charset="-122"/>
                    <a:cs typeface="Roboto" pitchFamily="34" charset="-120"/>
                  </a:rPr>
                  <a:t>. Differentiate the 'outside' function, then multiply by the derivative of the 'inside' function.</a:t>
                </a:r>
                <a:endParaRPr lang="en-US" sz="1000" dirty="0"/>
              </a:p>
            </p:txBody>
          </p:sp>
        </mc:Choice>
        <mc:Fallback xmlns="">
          <p:sp>
            <p:nvSpPr>
              <p:cNvPr id="4" name="Text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94" y="4440178"/>
                <a:ext cx="8051866" cy="484024"/>
              </a:xfrm>
              <a:prstGeom prst="rect">
                <a:avLst/>
              </a:prstGeom>
              <a:blipFill>
                <a:blip r:embed="rId3"/>
                <a:stretch>
                  <a:fillRect l="-984"/>
                </a:stretch>
              </a:blipFill>
              <a:ln/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 19"/>
          <p:cNvSpPr/>
          <p:nvPr/>
        </p:nvSpPr>
        <p:spPr>
          <a:xfrm>
            <a:off x="496186" y="219298"/>
            <a:ext cx="8280066" cy="585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Rules for Differentiating Combinations of Functions 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496186" y="763339"/>
            <a:ext cx="387743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 algn="l">
              <a:lnSpc>
                <a:spcPts val="1805"/>
              </a:lnSpc>
              <a:buSzPct val="150000"/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Constant Multiple</a:t>
            </a:r>
            <a:r>
              <a:rPr lang="en-US" sz="1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96186" y="1164673"/>
            <a:ext cx="1690423" cy="369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4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Sum/Difference</a:t>
            </a: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</a:t>
            </a:r>
            <a:endParaRPr lang="en-US" sz="1105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CE1A9FB4-D949-887D-08AC-5959AA0C9B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64" t="1" b="16391"/>
          <a:stretch>
            <a:fillRect/>
          </a:stretch>
        </p:blipFill>
        <p:spPr>
          <a:xfrm>
            <a:off x="2617012" y="706153"/>
            <a:ext cx="1756612" cy="417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511344-C08D-D085-9BDE-7AF415EBA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097" y="1951221"/>
            <a:ext cx="3899563" cy="237001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F68A73-8231-5131-FF9F-9FDEA9232F92}"/>
                  </a:ext>
                </a:extLst>
              </p:cNvPr>
              <p:cNvSpPr txBox="1"/>
              <p:nvPr/>
            </p:nvSpPr>
            <p:spPr>
              <a:xfrm>
                <a:off x="2436431" y="1052405"/>
                <a:ext cx="2371688" cy="5013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𝑑</m:t>
                          </m:r>
                        </m:num>
                        <m:den>
                          <m:r>
                            <a:rPr lang="en-IE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𝑑</m:t>
                          </m:r>
                          <m:r>
                            <a:rPr lang="en-GB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Roboto" pitchFamily="34" charset="-122"/>
                              <a:cs typeface="Roboto" pitchFamily="34" charset="-120"/>
                            </a:rPr>
                            <m:t>𝑥</m:t>
                          </m:r>
                        </m:den>
                      </m:f>
                      <m:r>
                        <a:rPr lang="en-US" sz="1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(</m:t>
                      </m:r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𝑢</m:t>
                      </m:r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 ± </m:t>
                      </m:r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𝑣</m:t>
                      </m:r>
                      <m:r>
                        <a:rPr lang="en-US" sz="1400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) = </m:t>
                      </m:r>
                      <m:r>
                        <a:rPr lang="en-US" sz="1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𝑢</m:t>
                      </m:r>
                      <m:r>
                        <a:rPr lang="en-US" sz="1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′ ± </m:t>
                      </m:r>
                      <m:r>
                        <a:rPr lang="en-US" sz="1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𝑣</m:t>
                      </m:r>
                      <m:r>
                        <a:rPr lang="en-US" sz="1400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Roboto" pitchFamily="34" charset="-122"/>
                          <a:cs typeface="Roboto" pitchFamily="34" charset="-120"/>
                        </a:rPr>
                        <m:t>′</m:t>
                      </m:r>
                    </m:oMath>
                  </m:oMathPara>
                </a14:m>
                <a:endParaRPr lang="en-IE" sz="1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F68A73-8231-5131-FF9F-9FDEA9232F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431" y="1052405"/>
                <a:ext cx="2371688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6F33C06-9FD2-C6FF-0757-81E651EAE940}"/>
              </a:ext>
            </a:extLst>
          </p:cNvPr>
          <p:cNvSpPr txBox="1"/>
          <p:nvPr/>
        </p:nvSpPr>
        <p:spPr>
          <a:xfrm>
            <a:off x="5530808" y="1643444"/>
            <a:ext cx="17876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Chain Rule Example</a:t>
            </a:r>
            <a:endParaRPr lang="en-IE" sz="14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EFAE813-4664-4241-BCFF-CC08464A9161}"/>
                  </a:ext>
                </a:extLst>
              </p:cNvPr>
              <p:cNvSpPr txBox="1"/>
              <p:nvPr/>
            </p:nvSpPr>
            <p:spPr>
              <a:xfrm>
                <a:off x="416026" y="2061780"/>
                <a:ext cx="3877438" cy="1214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200" dirty="0"/>
                  <a:t>If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E" sz="1200" dirty="0"/>
                  <a:t> is a composite function, so that we can write </a:t>
                </a:r>
                <a:endParaRPr lang="en-IE" sz="120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E" sz="1200" dirty="0"/>
                  <a:t> where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IE" sz="1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E" sz="12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IE" sz="1200" dirty="0"/>
                  <a:t> then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IE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IE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E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err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E" i="1" dirty="0">
                            <a:latin typeface="Cambria Math" panose="02040503050406030204" pitchFamily="18" charset="0"/>
                          </a:rPr>
                          <m:t>𝑢</m:t>
                        </m:r>
                      </m:den>
                    </m:f>
                    <m:f>
                      <m:fPr>
                        <m:ctrlPr>
                          <a:rPr lang="en-IE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E" dirty="0"/>
                  <a:t> </a:t>
                </a:r>
              </a:p>
              <a:p>
                <a:endParaRPr lang="en-IE" sz="1100" dirty="0"/>
              </a:p>
              <a:p>
                <a:r>
                  <a:rPr lang="en-IE" sz="1200" dirty="0"/>
                  <a:t>This is called the chain rule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EFAE813-4664-4241-BCFF-CC08464A9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26" y="2061780"/>
                <a:ext cx="3877438" cy="1214563"/>
              </a:xfrm>
              <a:prstGeom prst="rect">
                <a:avLst/>
              </a:prstGeom>
              <a:blipFill>
                <a:blip r:embed="rId7"/>
                <a:stretch>
                  <a:fillRect b="-3518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FE931E-2305-B1BB-8EF5-40E6B407D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>
            <a:extLst>
              <a:ext uri="{FF2B5EF4-FFF2-40B4-BE49-F238E27FC236}">
                <a16:creationId xmlns:a16="http://schemas.microsoft.com/office/drawing/2014/main" id="{DE2C3778-BEC1-D5E7-5E33-C55CC4C3751A}"/>
              </a:ext>
            </a:extLst>
          </p:cNvPr>
          <p:cNvSpPr/>
          <p:nvPr/>
        </p:nvSpPr>
        <p:spPr>
          <a:xfrm>
            <a:off x="496186" y="615571"/>
            <a:ext cx="2452380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Product Rule</a:t>
            </a:r>
            <a:endParaRPr lang="en-US" sz="141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92783A8-504D-1424-193E-D370F1AE6A40}"/>
              </a:ext>
            </a:extLst>
          </p:cNvPr>
          <p:cNvSpPr/>
          <p:nvPr/>
        </p:nvSpPr>
        <p:spPr>
          <a:xfrm>
            <a:off x="5362100" y="584983"/>
            <a:ext cx="2453241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Quotient Rule</a:t>
            </a:r>
            <a:endParaRPr lang="en-US" sz="141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13B866EA-9CB6-AA1F-1A29-4B9658BD8D84}"/>
              </a:ext>
            </a:extLst>
          </p:cNvPr>
          <p:cNvSpPr/>
          <p:nvPr/>
        </p:nvSpPr>
        <p:spPr>
          <a:xfrm>
            <a:off x="496186" y="89452"/>
            <a:ext cx="3877438" cy="606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63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Rules - continued</a:t>
            </a:r>
            <a:endParaRPr lang="en-US" sz="280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40C64C2-1BB8-A7BD-2842-5F4EB4930C6B}"/>
              </a:ext>
            </a:extLst>
          </p:cNvPr>
          <p:cNvSpPr/>
          <p:nvPr/>
        </p:nvSpPr>
        <p:spPr>
          <a:xfrm>
            <a:off x="496186" y="1271868"/>
            <a:ext cx="387743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endParaRPr lang="en-US" sz="1105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67E42E-3790-421F-AB03-4C627506C0BA}"/>
                  </a:ext>
                </a:extLst>
              </p:cNvPr>
              <p:cNvSpPr txBox="1"/>
              <p:nvPr/>
            </p:nvSpPr>
            <p:spPr>
              <a:xfrm>
                <a:off x="432707" y="837000"/>
                <a:ext cx="3796393" cy="2245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sz="1200" dirty="0"/>
                  <a:t>If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E" sz="1200" dirty="0"/>
                  <a:t> can be written as the product of two functions so that </a:t>
                </a:r>
                <a:endParaRPr lang="en-IE" sz="1200" i="1" dirty="0">
                  <a:latin typeface="Cambria Math" panose="02040503050406030204" pitchFamily="18" charset="0"/>
                </a:endParaRPr>
              </a:p>
              <a:p>
                <a:endParaRPr lang="en-IE" sz="1200" i="1" dirty="0">
                  <a:latin typeface="Cambria Math" panose="02040503050406030204" pitchFamily="18" charset="0"/>
                </a:endParaRPr>
              </a:p>
              <a:p>
                <a:endParaRPr lang="en-IE" sz="12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E" sz="12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IE" sz="12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E" sz="1200" i="1" dirty="0" err="1" smtClean="0">
                          <a:latin typeface="Cambria Math" panose="02040503050406030204" pitchFamily="18" charset="0"/>
                        </a:rPr>
                        <m:t>𝑢𝑣</m:t>
                      </m:r>
                    </m:oMath>
                  </m:oMathPara>
                </a14:m>
                <a:endParaRPr lang="en-IE" sz="1200" dirty="0"/>
              </a:p>
              <a:p>
                <a:endParaRPr lang="en-IE" sz="1200" dirty="0"/>
              </a:p>
              <a:p>
                <a:endParaRPr lang="en-IE" sz="1200" dirty="0"/>
              </a:p>
              <a:p>
                <a:endParaRPr lang="en-IE" sz="1200" dirty="0"/>
              </a:p>
              <a:p>
                <a:r>
                  <a:rPr lang="en-IE" sz="1200" dirty="0"/>
                  <a:t>where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IE" sz="1200" dirty="0"/>
                  <a:t> and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IE" sz="1200" dirty="0"/>
                  <a:t> are functions of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IE" sz="1200" dirty="0"/>
                  <a:t>, then</a:t>
                </a:r>
              </a:p>
              <a:p>
                <a:endParaRPr lang="en-IE" dirty="0"/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IE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𝑢</m:t>
                    </m:r>
                    <m:f>
                      <m:fPr>
                        <m:ctrlPr>
                          <a:rPr lang="en-IE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IE" dirty="0"/>
                  <a:t> +</a:t>
                </a:r>
                <a14:m>
                  <m:oMath xmlns:m="http://schemas.openxmlformats.org/officeDocument/2006/math">
                    <m:r>
                      <a:rPr lang="en-IE" b="0" i="1" dirty="0" smtClean="0">
                        <a:latin typeface="Cambria Math" panose="02040503050406030204" pitchFamily="18" charset="0"/>
                      </a:rPr>
                      <m:t>𝑣</m:t>
                    </m:r>
                    <m:f>
                      <m:fPr>
                        <m:ctrlPr>
                          <a:rPr lang="en-IE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IE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E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IE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IE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567E42E-3790-421F-AB03-4C627506C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707" y="837000"/>
                <a:ext cx="3796393" cy="2245615"/>
              </a:xfrm>
              <a:prstGeom prst="rect">
                <a:avLst/>
              </a:prstGeom>
              <a:blipFill>
                <a:blip r:embed="rId3"/>
                <a:stretch>
                  <a:fillRect l="-161" b="-81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351182-C381-405F-9AAE-466952C7C118}"/>
                  </a:ext>
                </a:extLst>
              </p:cNvPr>
              <p:cNvSpPr txBox="1"/>
              <p:nvPr/>
            </p:nvSpPr>
            <p:spPr>
              <a:xfrm>
                <a:off x="4669971" y="837083"/>
                <a:ext cx="4041322" cy="24133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IE" sz="1200" dirty="0"/>
                  <a:t>If </a:t>
                </a:r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IE" sz="1200" dirty="0"/>
                  <a:t> can be written as the quotient of two functions so that </a:t>
                </a:r>
                <a:endParaRPr lang="en-IE" sz="12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IE" sz="12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IE" sz="12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IE" sz="12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E" sz="1200" b="0" i="0" dirty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IE" sz="1200" b="0" i="1" dirty="0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IE" sz="1200" b="0" i="0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E" sz="1200" b="0" i="0" dirty="0">
                    <a:latin typeface="+mj-lt"/>
                  </a:rPr>
                  <a:t> </a:t>
                </a:r>
              </a:p>
              <a:p>
                <a:endParaRPr lang="en-IE" sz="1200" dirty="0">
                  <a:latin typeface="+mj-lt"/>
                </a:endParaRPr>
              </a:p>
              <a:p>
                <a:r>
                  <a:rPr lang="en-IE" sz="1200" dirty="0">
                    <a:latin typeface="+mj-lt"/>
                  </a:rPr>
                  <a:t>  </a:t>
                </a:r>
              </a:p>
              <a:p>
                <a:r>
                  <a:rPr lang="en-IE" sz="1200" dirty="0">
                    <a:latin typeface="+mj-lt"/>
                  </a:rPr>
                  <a:t>   where u and v are functions of x, then</a:t>
                </a:r>
              </a:p>
              <a:p>
                <a:endParaRPr lang="en-IE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E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i="1" dirty="0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IE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E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E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E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E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d>
                            <m:dPr>
                              <m:ctrlPr>
                                <a:rPr lang="en-IE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E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E" i="1" dirty="0" smtClean="0">
                                      <a:latin typeface="Cambria Math" panose="02040503050406030204" pitchFamily="18" charset="0"/>
                                    </a:rPr>
                                    <m:t>𝑑𝑢</m:t>
                                  </m:r>
                                </m:num>
                                <m:den>
                                  <m:r>
                                    <a:rPr lang="en-IE" i="1" dirty="0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  <m:r>
                            <a:rPr lang="en-IE" i="1" dirty="0" smtClean="0">
                              <a:latin typeface="Cambria Math" panose="02040503050406030204" pitchFamily="18" charset="0"/>
                            </a:rPr>
                            <m:t>– </m:t>
                          </m:r>
                          <m:r>
                            <a:rPr lang="en-IE" i="1" dirty="0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d>
                            <m:dPr>
                              <m:ctrlPr>
                                <a:rPr lang="en-IE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E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E" i="1" dirty="0" smtClean="0">
                                      <a:latin typeface="Cambria Math" panose="02040503050406030204" pitchFamily="18" charset="0"/>
                                    </a:rPr>
                                    <m:t>𝑑𝑣</m:t>
                                  </m:r>
                                </m:num>
                                <m:den>
                                  <m:r>
                                    <a:rPr lang="en-IE" i="1" dirty="0" smtClean="0">
                                      <a:latin typeface="Cambria Math" panose="02040503050406030204" pitchFamily="18" charset="0"/>
                                    </a:rPr>
                                    <m:t>𝑑𝑥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IE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i="1" dirty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IE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IE" b="0" i="1" dirty="0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351182-C381-405F-9AAE-466952C7C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971" y="837083"/>
                <a:ext cx="4041322" cy="24133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9024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496186" y="445977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Applications in Engineering &amp; Science</a:t>
            </a:r>
            <a:endParaRPr lang="en-US" sz="2820" dirty="0"/>
          </a:p>
        </p:txBody>
      </p:sp>
      <p:sp>
        <p:nvSpPr>
          <p:cNvPr id="6" name="Text 1"/>
          <p:cNvSpPr/>
          <p:nvPr/>
        </p:nvSpPr>
        <p:spPr>
          <a:xfrm>
            <a:off x="496186" y="949252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Derivatives are fundamental in describing the physical world. They connect many key concepts in various fields.</a:t>
            </a:r>
            <a:endParaRPr lang="en-US" sz="1105" dirty="0"/>
          </a:p>
        </p:txBody>
      </p:sp>
      <p:sp>
        <p:nvSpPr>
          <p:cNvPr id="7" name="Text 2"/>
          <p:cNvSpPr/>
          <p:nvPr/>
        </p:nvSpPr>
        <p:spPr>
          <a:xfrm>
            <a:off x="496186" y="3104437"/>
            <a:ext cx="2575442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Mechanics</a:t>
            </a:r>
            <a:endParaRPr lang="en-US" sz="1410" dirty="0"/>
          </a:p>
        </p:txBody>
      </p:sp>
      <p:sp>
        <p:nvSpPr>
          <p:cNvPr id="8" name="Text 3"/>
          <p:cNvSpPr/>
          <p:nvPr/>
        </p:nvSpPr>
        <p:spPr>
          <a:xfrm>
            <a:off x="496186" y="3410985"/>
            <a:ext cx="2575442" cy="90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Velocity is the derivative of position. Acceleration is the derivative of velocity. Force can be related to the derivative of momentum or work done.</a:t>
            </a:r>
            <a:endParaRPr lang="en-US" sz="1105" dirty="0"/>
          </a:p>
        </p:txBody>
      </p:sp>
      <p:sp>
        <p:nvSpPr>
          <p:cNvPr id="9" name="Text 4"/>
          <p:cNvSpPr/>
          <p:nvPr/>
        </p:nvSpPr>
        <p:spPr>
          <a:xfrm>
            <a:off x="3284279" y="3104437"/>
            <a:ext cx="2575442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Electrical Circuits</a:t>
            </a:r>
            <a:endParaRPr lang="en-US" sz="1410" dirty="0"/>
          </a:p>
        </p:txBody>
      </p:sp>
      <p:sp>
        <p:nvSpPr>
          <p:cNvPr id="10" name="Text 5"/>
          <p:cNvSpPr/>
          <p:nvPr/>
        </p:nvSpPr>
        <p:spPr>
          <a:xfrm>
            <a:off x="3284279" y="3410985"/>
            <a:ext cx="2575442" cy="1134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Electric current is the derivative of charge (rate of flow of charge). The voltage across an inductor is proportional to the derivative of the current.</a:t>
            </a:r>
            <a:endParaRPr lang="en-US" sz="1105" dirty="0"/>
          </a:p>
        </p:txBody>
      </p:sp>
      <p:sp>
        <p:nvSpPr>
          <p:cNvPr id="11" name="Text 6"/>
          <p:cNvSpPr/>
          <p:nvPr/>
        </p:nvSpPr>
        <p:spPr>
          <a:xfrm>
            <a:off x="5894689" y="3184228"/>
            <a:ext cx="2575442" cy="221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763"/>
              </a:lnSpc>
              <a:buNone/>
            </a:pPr>
            <a:r>
              <a:rPr lang="en-US" sz="141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Electrostatics</a:t>
            </a:r>
            <a:endParaRPr lang="en-US" sz="1410" dirty="0"/>
          </a:p>
        </p:txBody>
      </p:sp>
      <p:sp>
        <p:nvSpPr>
          <p:cNvPr id="12" name="Text 7"/>
          <p:cNvSpPr/>
          <p:nvPr/>
        </p:nvSpPr>
        <p:spPr>
          <a:xfrm>
            <a:off x="6072372" y="3410985"/>
            <a:ext cx="2575442" cy="90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5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electric field strength is the negative derivative of the electric potential, representing the rate of change of potential with distance.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C0F6F6-CF60-7C03-12BD-6E9C0E899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0624" y="1176055"/>
            <a:ext cx="1384626" cy="191964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B91BCD1-611E-08F8-B529-BC859B4931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4466" y="1388706"/>
            <a:ext cx="2385665" cy="178924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0456E20-48A2-FF3C-0B5B-DB7695831DAF}"/>
              </a:ext>
            </a:extLst>
          </p:cNvPr>
          <p:cNvSpPr txBox="1"/>
          <p:nvPr/>
        </p:nvSpPr>
        <p:spPr>
          <a:xfrm>
            <a:off x="5894689" y="4358969"/>
            <a:ext cx="30407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Illustration by </a:t>
            </a:r>
            <a:r>
              <a:rPr lang="en-GB" sz="8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</a:t>
            </a:r>
            <a:r>
              <a:rPr lang="en-GB" sz="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Geek3 - Own work, CC BY-SA 4.0, https://commons.wikimedia.org/w/index.php?curid=90792726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DE73ED-B0B7-4292-4934-9A40961DB1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311" y="1395218"/>
            <a:ext cx="2295317" cy="158161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86" y="1533230"/>
            <a:ext cx="8151628" cy="443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525"/>
              </a:lnSpc>
              <a:buNone/>
            </a:pPr>
            <a:r>
              <a:rPr lang="en-US" sz="2820" b="1" dirty="0">
                <a:solidFill>
                  <a:srgbClr val="000000"/>
                </a:solidFill>
                <a:latin typeface="Heebo" pitchFamily="34" charset="0"/>
                <a:ea typeface="Heebo" pitchFamily="34" charset="-122"/>
                <a:cs typeface="Heebo" pitchFamily="34" charset="-120"/>
              </a:rPr>
              <a:t>Summary</a:t>
            </a:r>
            <a:endParaRPr lang="en-US" sz="2820" dirty="0"/>
          </a:p>
        </p:txBody>
      </p:sp>
      <p:sp>
        <p:nvSpPr>
          <p:cNvPr id="3" name="Text 1"/>
          <p:cNvSpPr/>
          <p:nvPr/>
        </p:nvSpPr>
        <p:spPr>
          <a:xfrm>
            <a:off x="496186" y="2196780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derivative gives the instantaneous rate of change.</a:t>
            </a:r>
            <a:endParaRPr lang="en-US" sz="1105" dirty="0"/>
          </a:p>
        </p:txBody>
      </p:sp>
      <p:sp>
        <p:nvSpPr>
          <p:cNvPr id="4" name="Text 2"/>
          <p:cNvSpPr/>
          <p:nvPr/>
        </p:nvSpPr>
        <p:spPr>
          <a:xfrm>
            <a:off x="496186" y="2481053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Geometrically, it's the slope of the graph's tangent line.</a:t>
            </a:r>
            <a:endParaRPr lang="en-US" sz="1105" dirty="0"/>
          </a:p>
        </p:txBody>
      </p:sp>
      <p:sp>
        <p:nvSpPr>
          <p:cNvPr id="5" name="Text 3"/>
          <p:cNvSpPr/>
          <p:nvPr/>
        </p:nvSpPr>
        <p:spPr>
          <a:xfrm>
            <a:off x="496186" y="2765327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It is formally defined as the limit of the average rate of change as the interval shrinks towards zero.</a:t>
            </a:r>
            <a:endParaRPr lang="en-US" sz="1105" dirty="0"/>
          </a:p>
        </p:txBody>
      </p:sp>
      <p:sp>
        <p:nvSpPr>
          <p:cNvPr id="6" name="Text 4"/>
          <p:cNvSpPr/>
          <p:nvPr/>
        </p:nvSpPr>
        <p:spPr>
          <a:xfrm>
            <a:off x="496186" y="3305137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Standard rules (Sum, Difference, Chain, Product, Quotient) are used to differentiate combinations of functions.</a:t>
            </a:r>
            <a:endParaRPr lang="en-US" sz="1105" dirty="0"/>
          </a:p>
        </p:txBody>
      </p:sp>
      <p:sp>
        <p:nvSpPr>
          <p:cNvPr id="7" name="Text 5"/>
          <p:cNvSpPr/>
          <p:nvPr/>
        </p:nvSpPr>
        <p:spPr>
          <a:xfrm>
            <a:off x="496186" y="3560676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Differentiation is a cornerstone of physics and engineering, linking concepts like position, velocity, and acceleration.</a:t>
            </a:r>
            <a:endParaRPr lang="en-US" sz="1105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2F8654E1-5734-AFC6-4426-01DB9B5C9B23}"/>
              </a:ext>
            </a:extLst>
          </p:cNvPr>
          <p:cNvSpPr/>
          <p:nvPr/>
        </p:nvSpPr>
        <p:spPr>
          <a:xfrm>
            <a:off x="496186" y="3049599"/>
            <a:ext cx="8151628" cy="2268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 algn="l">
              <a:lnSpc>
                <a:spcPts val="1805"/>
              </a:lnSpc>
              <a:buSzPct val="100000"/>
              <a:buChar char="●"/>
            </a:pPr>
            <a:r>
              <a:rPr lang="en-US" sz="110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Derivatives of simple functions are given on Slide 7</a:t>
            </a:r>
            <a:endParaRPr lang="en-US" sz="110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</TotalTime>
  <Words>1035</Words>
  <Application>Microsoft Office PowerPoint</Application>
  <PresentationFormat>On-screen Show (16:9)</PresentationFormat>
  <Paragraphs>127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Heebo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Differentiation</dc:title>
  <dc:subject>PptxGenJS Presentation</dc:subject>
  <dc:creator>PptxGenJS</dc:creator>
  <cp:lastModifiedBy>Mary Attenborough</cp:lastModifiedBy>
  <cp:revision>29</cp:revision>
  <dcterms:created xsi:type="dcterms:W3CDTF">2025-09-17T07:16:34Z</dcterms:created>
  <dcterms:modified xsi:type="dcterms:W3CDTF">2026-10-01T15:50:14Z</dcterms:modified>
</cp:coreProperties>
</file>