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71" r:id="rId8"/>
    <p:sldId id="262" r:id="rId9"/>
    <p:sldId id="263" r:id="rId10"/>
    <p:sldId id="264" r:id="rId11"/>
    <p:sldId id="265" r:id="rId12"/>
    <p:sldId id="266" r:id="rId13"/>
    <p:sldId id="267" r:id="rId14"/>
    <p:sldId id="268" r:id="rId15"/>
    <p:sldId id="269" r:id="rId16"/>
    <p:sldId id="270" r:id="rId1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7" d="100"/>
          <a:sy n="117" d="100"/>
        </p:scale>
        <p:origin x="22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8828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AF402-715F-FEAE-5666-9F15E583CF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C1F75A-1F54-8135-5AED-87A49D3C41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457902-C21C-A02F-2BBA-EE51233E01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A3197B-8DE4-A39B-B0A2-963B56F49802}"/>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382852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9AC4C1-0BD8-F3E0-B3C2-17E7275ECA3B}"/>
              </a:ext>
            </a:extLst>
          </p:cNvPr>
          <p:cNvSpPr txBox="1"/>
          <p:nvPr userDrawn="1"/>
        </p:nvSpPr>
        <p:spPr>
          <a:xfrm>
            <a:off x="2743200" y="4924460"/>
            <a:ext cx="6400801" cy="215444"/>
          </a:xfrm>
          <a:prstGeom prst="rect">
            <a:avLst/>
          </a:prstGeom>
          <a:noFill/>
        </p:spPr>
        <p:txBody>
          <a:bodyPr wrap="square" rtlCol="0">
            <a:spAutoFit/>
          </a:bodyPr>
          <a:lstStyle/>
          <a:p>
            <a:r>
              <a:rPr lang="en-GB" sz="800" i="1" dirty="0">
                <a:latin typeface="Roboto" panose="02000000000000000000" pitchFamily="2" charset="0"/>
                <a:ea typeface="Roboto" panose="02000000000000000000" pitchFamily="2" charset="0"/>
                <a:cs typeface="Roboto" panose="02000000000000000000" pitchFamily="2" charset="0"/>
              </a:rPr>
              <a:t>Attenborough M 2003 Mathematics for Electrical Engineering and Computing 5 Trigonometric Functions and Waves, pp.: 88-115, (</a:t>
            </a:r>
            <a:r>
              <a:rPr lang="en-GB" sz="800" i="1" dirty="0" err="1">
                <a:latin typeface="Roboto" panose="02000000000000000000" pitchFamily="2" charset="0"/>
                <a:ea typeface="Roboto" panose="02000000000000000000" pitchFamily="2" charset="0"/>
                <a:cs typeface="Roboto" panose="02000000000000000000" pitchFamily="2" charset="0"/>
              </a:rPr>
              <a:t>Newnes</a:t>
            </a:r>
            <a:r>
              <a:rPr lang="en-GB" sz="800" i="1" dirty="0">
                <a:latin typeface="Roboto" panose="02000000000000000000" pitchFamily="2" charset="0"/>
                <a:ea typeface="Roboto" panose="02000000000000000000" pitchFamily="2" charset="0"/>
                <a:cs typeface="Roboto" panose="02000000000000000000" pitchFamily="2" charset="0"/>
              </a:rPr>
              <a:t>)</a:t>
            </a:r>
            <a:endParaRPr lang="en-IE" sz="800" i="1" dirty="0">
              <a:latin typeface="Roboto" panose="02000000000000000000" pitchFamily="2" charset="0"/>
              <a:ea typeface="Roboto" panose="02000000000000000000" pitchFamily="2" charset="0"/>
              <a:cs typeface="Roboto" panose="02000000000000000000" pitchFamily="2" charset="0"/>
            </a:endParaRPr>
          </a:p>
        </p:txBody>
      </p:sp>
    </p:spTree>
  </p:cSld>
  <p:clrMap bg1="lt1" tx1="dk1" bg2="lt2" tx2="dk2" accent1="accent1" accent2="accent2" accent3="accent3" accent4="accent4" accent5="accent5" accent6="accent6" hlink="hlink" folHlink="folHlink"/>
  <p:sldLayoutIdLst>
    <p:sldLayoutId id="2147483649"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6.xml"/><Relationship Id="rId16" Type="http://schemas.openxmlformats.org/officeDocument/2006/relationships/image" Target="../media/image9.emf"/><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8.emf"/><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7.emf"/></Relationships>
</file>

<file path=ppt/slides/_rels/slide7.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34.png"/><Relationship Id="rId7"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13.jpeg"/></Relationships>
</file>

<file path=ppt/slides/_rels/slide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0.gif"/><Relationship Id="rId5" Type="http://schemas.openxmlformats.org/officeDocument/2006/relationships/hyperlink" Target="https://creativecommons.org/licenses/by-sa/4.0" TargetMode="External"/><Relationship Id="rId4" Type="http://schemas.openxmlformats.org/officeDocument/2006/relationships/hyperlink" Target="https://commons.wikimedia.org/wiki/File:Waventerference.gif"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3.png"/><Relationship Id="rId11" Type="http://schemas.openxmlformats.org/officeDocument/2006/relationships/image" Target="../media/image32.png"/><Relationship Id="rId5" Type="http://schemas.openxmlformats.org/officeDocument/2006/relationships/image" Target="../media/image72.png"/><Relationship Id="rId10" Type="http://schemas.openxmlformats.org/officeDocument/2006/relationships/image" Target="../media/image31.png"/><Relationship Id="rId4" Type="http://schemas.openxmlformats.org/officeDocument/2006/relationships/image" Target="../media/image71.png"/><Relationship Id="rId9"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3.jpg"/><Relationship Id="rId5" Type="http://schemas.openxmlformats.org/officeDocument/2006/relationships/image" Target="../media/image81.png"/><Relationship Id="rId4" Type="http://schemas.openxmlformats.org/officeDocument/2006/relationships/image" Target="../media/image80.png"/></Relationships>
</file>

<file path=ppt/slides/_rels/slide1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3429000" cy="5143500"/>
          </a:xfrm>
          <a:prstGeom prst="rect">
            <a:avLst/>
          </a:prstGeom>
        </p:spPr>
      </p:pic>
      <p:pic>
        <p:nvPicPr>
          <p:cNvPr id="3" name="Image 1" descr="preencoded.png"/>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5530899" y="2689274"/>
            <a:ext cx="1511202" cy="863526"/>
          </a:xfrm>
          <a:prstGeom prst="rect">
            <a:avLst/>
          </a:prstGeom>
        </p:spPr>
      </p:pic>
      <p:sp>
        <p:nvSpPr>
          <p:cNvPr id="4" name="Text 0"/>
          <p:cNvSpPr/>
          <p:nvPr/>
        </p:nvSpPr>
        <p:spPr>
          <a:xfrm>
            <a:off x="3925186" y="1590577"/>
            <a:ext cx="4722628" cy="886047"/>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Trigonometric Functions and Waves</a:t>
            </a:r>
            <a:endParaRPr lang="en-US" sz="282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96186" y="2036061"/>
            <a:ext cx="3022526" cy="1727052"/>
          </a:xfrm>
          <a:prstGeom prst="rect">
            <a:avLst/>
          </a:prstGeom>
        </p:spPr>
      </p:pic>
      <p:sp>
        <p:nvSpPr>
          <p:cNvPr id="3" name="Text 0"/>
          <p:cNvSpPr/>
          <p:nvPr/>
        </p:nvSpPr>
        <p:spPr>
          <a:xfrm>
            <a:off x="496186" y="1145461"/>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Introduction</a:t>
            </a:r>
            <a:endParaRPr lang="en-US" sz="2820" dirty="0"/>
          </a:p>
        </p:txBody>
      </p:sp>
      <p:sp>
        <p:nvSpPr>
          <p:cNvPr id="4" name="Text 1"/>
          <p:cNvSpPr/>
          <p:nvPr/>
        </p:nvSpPr>
        <p:spPr>
          <a:xfrm>
            <a:off x="3923340" y="1928628"/>
            <a:ext cx="4732227" cy="1134016"/>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Waves are a fundamental phenomenon in nature, appearing in various forms such as the movement of disturbed water, the passage of sound through air, and the vibrations of a plucked string. When the movement of a particle affected by a wave is plotted against time, it creates a distinct shape called a sinusoid.</a:t>
            </a:r>
            <a:endParaRPr lang="en-US" sz="1105" dirty="0"/>
          </a:p>
        </p:txBody>
      </p:sp>
      <p:sp>
        <p:nvSpPr>
          <p:cNvPr id="5" name="Text 2"/>
          <p:cNvSpPr/>
          <p:nvPr/>
        </p:nvSpPr>
        <p:spPr>
          <a:xfrm>
            <a:off x="3923340" y="3190137"/>
            <a:ext cx="4732227"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mathematical expression for these waves is found using trigonometric functions, specifically sine and cosine. These functions are key to understanding and describing wave </a:t>
            </a:r>
            <a:r>
              <a:rPr lang="en-US" sz="1105" dirty="0" err="1">
                <a:solidFill>
                  <a:srgbClr val="000000"/>
                </a:solidFill>
                <a:latin typeface="Roboto" pitchFamily="34" charset="0"/>
                <a:ea typeface="Roboto" pitchFamily="34" charset="-122"/>
                <a:cs typeface="Roboto" pitchFamily="34" charset="-120"/>
              </a:rPr>
              <a:t>behaviour</a:t>
            </a:r>
            <a:r>
              <a:rPr lang="en-US" sz="1105" dirty="0">
                <a:solidFill>
                  <a:srgbClr val="000000"/>
                </a:solidFill>
                <a:latin typeface="Roboto" pitchFamily="34" charset="0"/>
                <a:ea typeface="Roboto" pitchFamily="34" charset="-122"/>
                <a:cs typeface="Roboto" pitchFamily="34" charset="-120"/>
              </a:rPr>
              <a:t>.</a:t>
            </a:r>
            <a:endParaRPr lang="en-US" sz="1105" dirty="0"/>
          </a:p>
        </p:txBody>
      </p:sp>
      <p:sp>
        <p:nvSpPr>
          <p:cNvPr id="9" name="TextBox 8">
            <a:extLst>
              <a:ext uri="{FF2B5EF4-FFF2-40B4-BE49-F238E27FC236}">
                <a16:creationId xmlns:a16="http://schemas.microsoft.com/office/drawing/2014/main" id="{FE3D4B82-B76D-11FE-7610-FF1F0525BA79}"/>
              </a:ext>
            </a:extLst>
          </p:cNvPr>
          <p:cNvSpPr txBox="1"/>
          <p:nvPr/>
        </p:nvSpPr>
        <p:spPr>
          <a:xfrm>
            <a:off x="367849" y="425116"/>
            <a:ext cx="8159381" cy="584775"/>
          </a:xfrm>
          <a:prstGeom prst="rect">
            <a:avLst/>
          </a:prstGeom>
          <a:noFill/>
        </p:spPr>
        <p:txBody>
          <a:bodyPr wrap="square" rtlCol="0">
            <a:spAutoFit/>
          </a:bodyPr>
          <a:lstStyle/>
          <a:p>
            <a:r>
              <a:rPr lang="en-IE" sz="3200" b="1" dirty="0">
                <a:latin typeface="Heebo" pitchFamily="2" charset="-79"/>
                <a:cs typeface="Heebo" pitchFamily="2" charset="-79"/>
              </a:rPr>
              <a:t>Trigonometric functions and waves.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4" name="Text 0"/>
          <p:cNvSpPr/>
          <p:nvPr/>
        </p:nvSpPr>
        <p:spPr>
          <a:xfrm>
            <a:off x="496186" y="389860"/>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Defining Sine and Cosine with a Rotating Rod</a:t>
            </a:r>
            <a:endParaRPr lang="en-US" sz="2820" dirty="0"/>
          </a:p>
        </p:txBody>
      </p:sp>
      <p:sp>
        <p:nvSpPr>
          <p:cNvPr id="5" name="Text 1"/>
          <p:cNvSpPr/>
          <p:nvPr/>
        </p:nvSpPr>
        <p:spPr>
          <a:xfrm>
            <a:off x="496186" y="1173027"/>
            <a:ext cx="3877438"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To extend trigonometric functions beyond right-angled triangles, we can use a rotating rod of length 1. As the rod rotates, we track the position of its tip.</a:t>
            </a:r>
            <a:endParaRPr lang="en-US" sz="1105" dirty="0"/>
          </a:p>
        </p:txBody>
      </p:sp>
      <mc:AlternateContent xmlns:mc="http://schemas.openxmlformats.org/markup-compatibility/2006" xmlns:a14="http://schemas.microsoft.com/office/drawing/2010/main">
        <mc:Choice Requires="a14">
          <p:sp>
            <p:nvSpPr>
              <p:cNvPr id="6" name="Text 2"/>
              <p:cNvSpPr/>
              <p:nvPr/>
            </p:nvSpPr>
            <p:spPr>
              <a:xfrm>
                <a:off x="496186" y="1980929"/>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Sine Function: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𝒚</m:t>
                    </m:r>
                    <m:r>
                      <a:rPr lang="en-US" sz="1410" b="1" i="1" dirty="0" smtClean="0">
                        <a:solidFill>
                          <a:srgbClr val="000000"/>
                        </a:solidFill>
                        <a:latin typeface="Cambria Math" panose="02040503050406030204" pitchFamily="18" charset="0"/>
                        <a:ea typeface="Heebo" pitchFamily="34" charset="-122"/>
                        <a:cs typeface="Heebo" pitchFamily="34" charset="-120"/>
                      </a:rPr>
                      <m:t> = </m:t>
                    </m:r>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sin</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𝒕</m:t>
                    </m:r>
                    <m:r>
                      <a:rPr lang="en-US" sz="1410" b="1" i="1" dirty="0" smtClean="0">
                        <a:solidFill>
                          <a:srgbClr val="000000"/>
                        </a:solidFill>
                        <a:latin typeface="Cambria Math" panose="02040503050406030204" pitchFamily="18" charset="0"/>
                        <a:ea typeface="Heebo" pitchFamily="34" charset="-122"/>
                        <a:cs typeface="Heebo" pitchFamily="34" charset="-120"/>
                      </a:rPr>
                      <m:t>)</m:t>
                    </m:r>
                  </m:oMath>
                </a14:m>
                <a:endParaRPr lang="en-US" sz="1410" dirty="0"/>
              </a:p>
            </p:txBody>
          </p:sp>
        </mc:Choice>
        <mc:Fallback xmlns="">
          <p:sp>
            <p:nvSpPr>
              <p:cNvPr id="6" name="Text 2"/>
              <p:cNvSpPr>
                <a:spLocks noRot="1" noChangeAspect="1" noMove="1" noResize="1" noEditPoints="1" noAdjustHandles="1" noChangeArrowheads="1" noChangeShapeType="1" noTextEdit="1"/>
              </p:cNvSpPr>
              <p:nvPr/>
            </p:nvSpPr>
            <p:spPr>
              <a:xfrm>
                <a:off x="496186" y="1980929"/>
                <a:ext cx="3877438" cy="221512"/>
              </a:xfrm>
              <a:prstGeom prst="rect">
                <a:avLst/>
              </a:prstGeom>
              <a:blipFill>
                <a:blip r:embed="rId3"/>
                <a:stretch>
                  <a:fillRect l="-2830" t="-19444" b="-52778"/>
                </a:stretch>
              </a:blipFill>
              <a:ln/>
            </p:spPr>
            <p:txBody>
              <a:bodyPr/>
              <a:lstStyle/>
              <a:p>
                <a:r>
                  <a:rPr lang="en-IE">
                    <a:noFill/>
                  </a:rPr>
                  <a:t> </a:t>
                </a:r>
              </a:p>
            </p:txBody>
          </p:sp>
        </mc:Fallback>
      </mc:AlternateContent>
      <p:sp>
        <p:nvSpPr>
          <p:cNvPr id="7" name="Text 3"/>
          <p:cNvSpPr/>
          <p:nvPr/>
        </p:nvSpPr>
        <p:spPr>
          <a:xfrm>
            <a:off x="496186" y="2329933"/>
            <a:ext cx="3614796"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sine function, sin(t), is defined by plotting the vertical height (y) of the rod's tip against the distance </a:t>
            </a:r>
          </a:p>
          <a:p>
            <a:pPr marL="0" indent="0">
              <a:lnSpc>
                <a:spcPts val="1805"/>
              </a:lnSpc>
              <a:buNone/>
            </a:pPr>
            <a:r>
              <a:rPr lang="en-US" sz="1105" dirty="0">
                <a:solidFill>
                  <a:srgbClr val="000000"/>
                </a:solidFill>
                <a:latin typeface="Roboto" pitchFamily="34" charset="0"/>
                <a:ea typeface="Roboto" pitchFamily="34" charset="-122"/>
                <a:cs typeface="Roboto" pitchFamily="34" charset="-120"/>
              </a:rPr>
              <a:t>(t) traveled by the tip.</a:t>
            </a:r>
            <a:endParaRPr lang="en-US" sz="1105" dirty="0"/>
          </a:p>
        </p:txBody>
      </p:sp>
      <mc:AlternateContent xmlns:mc="http://schemas.openxmlformats.org/markup-compatibility/2006" xmlns:a14="http://schemas.microsoft.com/office/drawing/2010/main">
        <mc:Choice Requires="a14">
          <p:sp>
            <p:nvSpPr>
              <p:cNvPr id="8" name="Text 4"/>
              <p:cNvSpPr/>
              <p:nvPr/>
            </p:nvSpPr>
            <p:spPr>
              <a:xfrm>
                <a:off x="496186" y="3137835"/>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Cosine Function: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 = </m:t>
                    </m:r>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cos</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𝒕</m:t>
                    </m:r>
                    <m:r>
                      <a:rPr lang="en-US" sz="1410" b="1" i="1" dirty="0" smtClean="0">
                        <a:solidFill>
                          <a:srgbClr val="000000"/>
                        </a:solidFill>
                        <a:latin typeface="Cambria Math" panose="02040503050406030204" pitchFamily="18" charset="0"/>
                        <a:ea typeface="Heebo" pitchFamily="34" charset="-122"/>
                        <a:cs typeface="Heebo" pitchFamily="34" charset="-120"/>
                      </a:rPr>
                      <m:t>)</m:t>
                    </m:r>
                  </m:oMath>
                </a14:m>
                <a:endParaRPr lang="en-US" sz="1410" dirty="0"/>
              </a:p>
            </p:txBody>
          </p:sp>
        </mc:Choice>
        <mc:Fallback xmlns="">
          <p:sp>
            <p:nvSpPr>
              <p:cNvPr id="8" name="Text 4"/>
              <p:cNvSpPr>
                <a:spLocks noRot="1" noChangeAspect="1" noMove="1" noResize="1" noEditPoints="1" noAdjustHandles="1" noChangeArrowheads="1" noChangeShapeType="1" noTextEdit="1"/>
              </p:cNvSpPr>
              <p:nvPr/>
            </p:nvSpPr>
            <p:spPr>
              <a:xfrm>
                <a:off x="496186" y="3137835"/>
                <a:ext cx="3877438" cy="221512"/>
              </a:xfrm>
              <a:prstGeom prst="rect">
                <a:avLst/>
              </a:prstGeom>
              <a:blipFill>
                <a:blip r:embed="rId4"/>
                <a:stretch>
                  <a:fillRect l="-2830" t="-19444" b="-52778"/>
                </a:stretch>
              </a:blipFill>
              <a:ln/>
            </p:spPr>
            <p:txBody>
              <a:bodyPr/>
              <a:lstStyle/>
              <a:p>
                <a:r>
                  <a:rPr lang="en-IE">
                    <a:noFill/>
                  </a:rPr>
                  <a:t> </a:t>
                </a:r>
              </a:p>
            </p:txBody>
          </p:sp>
        </mc:Fallback>
      </mc:AlternateContent>
      <p:sp>
        <p:nvSpPr>
          <p:cNvPr id="9" name="Text 5"/>
          <p:cNvSpPr/>
          <p:nvPr/>
        </p:nvSpPr>
        <p:spPr>
          <a:xfrm>
            <a:off x="496186" y="3486839"/>
            <a:ext cx="3614796" cy="680410"/>
          </a:xfrm>
          <a:prstGeom prst="rect">
            <a:avLst/>
          </a:prstGeom>
          <a:noFill/>
          <a:ln/>
        </p:spPr>
        <p:txBody>
          <a:bodyPr wrap="square" lIns="0" tIns="0" rIns="0" bIns="0" rtlCol="0" anchor="ctr"/>
          <a:lstStyle/>
          <a:p>
            <a:pPr>
              <a:lnSpc>
                <a:spcPts val="1805"/>
              </a:lnSpc>
            </a:pPr>
            <a:r>
              <a:rPr lang="en-US" sz="1105" dirty="0">
                <a:solidFill>
                  <a:srgbClr val="000000"/>
                </a:solidFill>
                <a:latin typeface="Roboto" pitchFamily="34" charset="0"/>
                <a:ea typeface="Roboto" pitchFamily="34" charset="-122"/>
                <a:cs typeface="Roboto" pitchFamily="34" charset="-120"/>
              </a:rPr>
              <a:t>The cosine function, cos(t), is defined by plotting the horizontal position (x) of the rod's tip against the distance </a:t>
            </a:r>
          </a:p>
          <a:p>
            <a:pPr>
              <a:lnSpc>
                <a:spcPts val="1805"/>
              </a:lnSpc>
            </a:pPr>
            <a:r>
              <a:rPr lang="en-US" sz="1105" dirty="0">
                <a:solidFill>
                  <a:srgbClr val="000000"/>
                </a:solidFill>
                <a:latin typeface="Roboto" pitchFamily="34" charset="0"/>
                <a:ea typeface="Roboto" pitchFamily="34" charset="-122"/>
                <a:cs typeface="Roboto" pitchFamily="34" charset="-120"/>
              </a:rPr>
              <a:t>(t) travelled by the tip</a:t>
            </a:r>
            <a:endParaRPr lang="en-US" sz="1105" dirty="0"/>
          </a:p>
        </p:txBody>
      </p:sp>
      <p:pic>
        <p:nvPicPr>
          <p:cNvPr id="10" name="Picture 9">
            <a:extLst>
              <a:ext uri="{FF2B5EF4-FFF2-40B4-BE49-F238E27FC236}">
                <a16:creationId xmlns:a16="http://schemas.microsoft.com/office/drawing/2014/main" id="{0F69A7FC-7AEB-558F-19F7-A7EB5FEAB16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186771" y="1957614"/>
            <a:ext cx="4759879" cy="1966892"/>
          </a:xfrm>
          <a:prstGeom prst="rect">
            <a:avLst/>
          </a:prstGeom>
        </p:spPr>
      </p:pic>
      <p:sp>
        <p:nvSpPr>
          <p:cNvPr id="13" name="TextBox 12">
            <a:extLst>
              <a:ext uri="{FF2B5EF4-FFF2-40B4-BE49-F238E27FC236}">
                <a16:creationId xmlns:a16="http://schemas.microsoft.com/office/drawing/2014/main" id="{E89EFF96-4A7B-FE31-9D9A-44D4A6370AC6}"/>
              </a:ext>
            </a:extLst>
          </p:cNvPr>
          <p:cNvSpPr txBox="1"/>
          <p:nvPr/>
        </p:nvSpPr>
        <p:spPr>
          <a:xfrm>
            <a:off x="4579254" y="3868428"/>
            <a:ext cx="4367396" cy="338554"/>
          </a:xfrm>
          <a:prstGeom prst="rect">
            <a:avLst/>
          </a:prstGeom>
          <a:noFill/>
        </p:spPr>
        <p:txBody>
          <a:bodyPr wrap="square">
            <a:spAutoFit/>
          </a:bodyPr>
          <a:lstStyle/>
          <a:p>
            <a:r>
              <a:rPr lang="en-GB" sz="800" dirty="0"/>
              <a:t>Animation by </a:t>
            </a:r>
            <a:r>
              <a:rPr lang="en-GB" sz="800" dirty="0" err="1"/>
              <a:t>Ohgddfp</a:t>
            </a:r>
            <a:r>
              <a:rPr lang="en-GB" sz="800" dirty="0"/>
              <a:t>, CC BY-SA 4.0 &lt;https://creativecommons.org/licenses/by-sa/4.0&gt;, via Wikimedia Commons</a:t>
            </a:r>
            <a:endParaRPr lang="en-IE"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221944"/>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A New Way to Measure Angles: Radians</a:t>
            </a:r>
            <a:endParaRPr lang="en-US" sz="2820" dirty="0"/>
          </a:p>
        </p:txBody>
      </p:sp>
      <p:sp>
        <p:nvSpPr>
          <p:cNvPr id="3" name="Text 1"/>
          <p:cNvSpPr/>
          <p:nvPr/>
        </p:nvSpPr>
        <p:spPr>
          <a:xfrm>
            <a:off x="496186" y="877618"/>
            <a:ext cx="8151628" cy="453607"/>
          </a:xfrm>
          <a:prstGeom prst="rect">
            <a:avLst/>
          </a:prstGeom>
          <a:noFill/>
          <a:ln/>
        </p:spPr>
        <p:txBody>
          <a:bodyPr wrap="square" lIns="0" tIns="0" rIns="0" bIns="0" rtlCol="0" anchor="ctr"/>
          <a:lstStyle/>
          <a:p>
            <a:pPr>
              <a:lnSpc>
                <a:spcPts val="1805"/>
              </a:lnSpc>
            </a:pPr>
            <a:r>
              <a:rPr lang="en-GB" sz="1200" dirty="0">
                <a:latin typeface="Roboto" panose="02000000000000000000" pitchFamily="2" charset="0"/>
                <a:ea typeface="Roboto" panose="02000000000000000000" pitchFamily="2" charset="0"/>
                <a:cs typeface="Roboto" panose="02000000000000000000" pitchFamily="2" charset="0"/>
              </a:rPr>
              <a:t>The trigonometric function </a:t>
            </a:r>
            <a:r>
              <a:rPr lang="en-GB" sz="1100" dirty="0">
                <a:latin typeface="Roboto" panose="02000000000000000000" pitchFamily="2" charset="0"/>
                <a:ea typeface="Roboto" panose="02000000000000000000" pitchFamily="2" charset="0"/>
                <a:cs typeface="Roboto" panose="02000000000000000000" pitchFamily="2" charset="0"/>
              </a:rPr>
              <a:t>definitions</a:t>
            </a:r>
            <a:r>
              <a:rPr lang="en-GB" sz="1200" dirty="0">
                <a:latin typeface="Roboto" panose="02000000000000000000" pitchFamily="2" charset="0"/>
                <a:ea typeface="Roboto" panose="02000000000000000000" pitchFamily="2" charset="0"/>
                <a:cs typeface="Roboto" panose="02000000000000000000" pitchFamily="2" charset="0"/>
              </a:rPr>
              <a:t> become the same as trigonometric ratios in a triangle, for angles up to a right angle, if radians </a:t>
            </a:r>
            <a:r>
              <a:rPr lang="en-GB" sz="1100" dirty="0">
                <a:latin typeface="Roboto" panose="02000000000000000000" pitchFamily="2" charset="0"/>
                <a:ea typeface="Roboto" panose="02000000000000000000" pitchFamily="2" charset="0"/>
                <a:cs typeface="Roboto" panose="02000000000000000000" pitchFamily="2" charset="0"/>
              </a:rPr>
              <a:t>are used as a measure of the angle instead of degrees</a:t>
            </a:r>
            <a:r>
              <a:rPr lang="en-US" sz="1105" dirty="0">
                <a:solidFill>
                  <a:srgbClr val="000000"/>
                </a:solidFill>
                <a:latin typeface="Roboto" pitchFamily="34" charset="0"/>
                <a:ea typeface="Roboto" pitchFamily="34" charset="-122"/>
                <a:cs typeface="Roboto" pitchFamily="34" charset="-120"/>
              </a:rPr>
              <a:t>. </a:t>
            </a:r>
            <a:endParaRPr lang="en-US" sz="1105" dirty="0"/>
          </a:p>
        </p:txBody>
      </p:sp>
      <mc:AlternateContent xmlns:mc="http://schemas.openxmlformats.org/markup-compatibility/2006" xmlns:a14="http://schemas.microsoft.com/office/drawing/2010/main">
        <mc:Choice Requires="a14">
          <p:sp>
            <p:nvSpPr>
              <p:cNvPr id="4" name="Text 2"/>
              <p:cNvSpPr/>
              <p:nvPr/>
            </p:nvSpPr>
            <p:spPr>
              <a:xfrm>
                <a:off x="496186" y="1498589"/>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One complete revolution is the circumference of the unit circle, which is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𝜋</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4" name="Text 2"/>
              <p:cNvSpPr>
                <a:spLocks noRot="1" noChangeAspect="1" noMove="1" noResize="1" noEditPoints="1" noAdjustHandles="1" noChangeArrowheads="1" noChangeShapeType="1" noTextEdit="1"/>
              </p:cNvSpPr>
              <p:nvPr/>
            </p:nvSpPr>
            <p:spPr>
              <a:xfrm>
                <a:off x="496186" y="1498589"/>
                <a:ext cx="8151628" cy="226803"/>
              </a:xfrm>
              <a:prstGeom prst="rect">
                <a:avLst/>
              </a:prstGeom>
              <a:blipFill>
                <a:blip r:embed="rId3"/>
                <a:stretch>
                  <a:fillRect l="-972"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5" name="Text 3"/>
              <p:cNvSpPr/>
              <p:nvPr/>
            </p:nvSpPr>
            <p:spPr>
              <a:xfrm>
                <a:off x="496186" y="1782862"/>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Therefore,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360°</m:t>
                    </m:r>
                  </m:oMath>
                </a14:m>
                <a:r>
                  <a:rPr lang="en-US" sz="1105" dirty="0">
                    <a:solidFill>
                      <a:srgbClr val="000000"/>
                    </a:solidFill>
                    <a:latin typeface="Roboto" pitchFamily="34" charset="0"/>
                    <a:ea typeface="Roboto" pitchFamily="34" charset="-122"/>
                    <a:cs typeface="Roboto" pitchFamily="34" charset="-120"/>
                  </a:rPr>
                  <a:t> is equivalent to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𝜋</m:t>
                    </m:r>
                  </m:oMath>
                </a14:m>
                <a:r>
                  <a:rPr lang="en-US" sz="1105" dirty="0">
                    <a:solidFill>
                      <a:srgbClr val="000000"/>
                    </a:solidFill>
                    <a:latin typeface="Roboto" pitchFamily="34" charset="0"/>
                    <a:ea typeface="Roboto" pitchFamily="34" charset="-122"/>
                    <a:cs typeface="Roboto" pitchFamily="34" charset="-120"/>
                  </a:rPr>
                  <a:t> radians.</a:t>
                </a:r>
                <a:endParaRPr lang="en-US" sz="1105" dirty="0"/>
              </a:p>
            </p:txBody>
          </p:sp>
        </mc:Choice>
        <mc:Fallback xmlns="">
          <p:sp>
            <p:nvSpPr>
              <p:cNvPr id="5" name="Text 3"/>
              <p:cNvSpPr>
                <a:spLocks noRot="1" noChangeAspect="1" noMove="1" noResize="1" noEditPoints="1" noAdjustHandles="1" noChangeArrowheads="1" noChangeShapeType="1" noTextEdit="1"/>
              </p:cNvSpPr>
              <p:nvPr/>
            </p:nvSpPr>
            <p:spPr>
              <a:xfrm>
                <a:off x="496186" y="1782862"/>
                <a:ext cx="8151628" cy="226803"/>
              </a:xfrm>
              <a:prstGeom prst="rect">
                <a:avLst/>
              </a:prstGeom>
              <a:blipFill>
                <a:blip r:embed="rId4"/>
                <a:stretch>
                  <a:fillRect l="-972" b="-31579"/>
                </a:stretch>
              </a:blipFill>
              <a:ln/>
            </p:spPr>
            <p:txBody>
              <a:bodyPr/>
              <a:lstStyle/>
              <a:p>
                <a:r>
                  <a:rPr lang="en-IE">
                    <a:noFill/>
                  </a:rPr>
                  <a:t> </a:t>
                </a:r>
              </a:p>
            </p:txBody>
          </p:sp>
        </mc:Fallback>
      </mc:AlternateContent>
      <p:sp>
        <p:nvSpPr>
          <p:cNvPr id="7" name="Text 5"/>
          <p:cNvSpPr/>
          <p:nvPr/>
        </p:nvSpPr>
        <p:spPr>
          <a:xfrm>
            <a:off x="496186" y="2139765"/>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Conversion Formulas</a:t>
            </a:r>
            <a:endParaRPr lang="en-US" sz="1410" dirty="0"/>
          </a:p>
        </p:txBody>
      </p:sp>
      <p:sp>
        <p:nvSpPr>
          <p:cNvPr id="8" name="Text 6"/>
          <p:cNvSpPr/>
          <p:nvPr/>
        </p:nvSpPr>
        <p:spPr>
          <a:xfrm>
            <a:off x="496186" y="2488768"/>
            <a:ext cx="387743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To convert degrees to radians, multiply by </a:t>
            </a:r>
            <a:r>
              <a:rPr lang="en-US" sz="1105" i="0" dirty="0">
                <a:solidFill>
                  <a:srgbClr val="000000"/>
                </a:solidFill>
                <a:latin typeface="+mj-lt"/>
                <a:ea typeface="Roboto" pitchFamily="34" charset="-122"/>
                <a:cs typeface="Roboto" pitchFamily="34" charset="-120"/>
              </a:rPr>
              <a:t>π/180</a:t>
            </a:r>
            <a:r>
              <a:rPr lang="en-US" sz="1105" dirty="0">
                <a:solidFill>
                  <a:srgbClr val="000000"/>
                </a:solidFill>
                <a:latin typeface="Roboto" pitchFamily="34" charset="0"/>
                <a:ea typeface="Roboto" pitchFamily="34" charset="-122"/>
                <a:cs typeface="Roboto" pitchFamily="34" charset="-120"/>
              </a:rPr>
              <a:t>.</a:t>
            </a:r>
            <a:endParaRPr lang="en-US" sz="1105" dirty="0"/>
          </a:p>
        </p:txBody>
      </p:sp>
      <p:sp>
        <p:nvSpPr>
          <p:cNvPr id="9" name="Text 7"/>
          <p:cNvSpPr/>
          <p:nvPr/>
        </p:nvSpPr>
        <p:spPr>
          <a:xfrm>
            <a:off x="496186" y="2843064"/>
            <a:ext cx="387743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To convert radians to degrees, multiply by </a:t>
            </a:r>
            <a:r>
              <a:rPr lang="en-US" sz="1105" i="0" dirty="0">
                <a:solidFill>
                  <a:srgbClr val="000000"/>
                </a:solidFill>
                <a:latin typeface="+mj-lt"/>
                <a:ea typeface="Roboto" pitchFamily="34" charset="-122"/>
                <a:cs typeface="Roboto" pitchFamily="34" charset="-120"/>
              </a:rPr>
              <a:t>180/π</a:t>
            </a:r>
            <a:r>
              <a:rPr lang="en-US" sz="1105" dirty="0">
                <a:solidFill>
                  <a:srgbClr val="000000"/>
                </a:solidFill>
                <a:latin typeface="Roboto" pitchFamily="34" charset="0"/>
                <a:ea typeface="Roboto" pitchFamily="34" charset="-122"/>
                <a:cs typeface="Roboto" pitchFamily="34" charset="-120"/>
              </a:rPr>
              <a:t>.</a:t>
            </a:r>
            <a:endParaRPr lang="en-US" sz="1105" dirty="0"/>
          </a:p>
        </p:txBody>
      </p:sp>
      <p:sp>
        <p:nvSpPr>
          <p:cNvPr id="10" name="Text 8"/>
          <p:cNvSpPr/>
          <p:nvPr/>
        </p:nvSpPr>
        <p:spPr>
          <a:xfrm>
            <a:off x="4778252" y="2139765"/>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Key Equivalences</a:t>
            </a:r>
            <a:endParaRPr lang="en-US" sz="1410" dirty="0"/>
          </a:p>
        </p:txBody>
      </p:sp>
      <mc:AlternateContent xmlns:mc="http://schemas.openxmlformats.org/markup-compatibility/2006" xmlns:a14="http://schemas.microsoft.com/office/drawing/2010/main">
        <mc:Choice Requires="a14">
          <p:sp>
            <p:nvSpPr>
              <p:cNvPr id="11" name="Text 9"/>
              <p:cNvSpPr/>
              <p:nvPr/>
            </p:nvSpPr>
            <p:spPr>
              <a:xfrm>
                <a:off x="4778252" y="2528641"/>
                <a:ext cx="3877438" cy="226803"/>
              </a:xfrm>
              <a:prstGeom prst="rect">
                <a:avLst/>
              </a:prstGeom>
              <a:noFill/>
              <a:ln/>
            </p:spPr>
            <p:txBody>
              <a:bodyPr wrap="square" lIns="0" tIns="0" rIns="0" bIns="0" rtlCol="0" anchor="ctr"/>
              <a:lstStyle/>
              <a:p>
                <a:pPr algn="l">
                  <a:lnSpc>
                    <a:spcPts val="1805"/>
                  </a:lnSpc>
                  <a:buSzPct val="100000"/>
                </a:pPr>
                <a:r>
                  <a:rPr lang="en-US" sz="1105" dirty="0">
                    <a:solidFill>
                      <a:srgbClr val="000000"/>
                    </a:solidFill>
                    <a:latin typeface="Roboto" pitchFamily="34" charset="0"/>
                    <a:ea typeface="Roboto" pitchFamily="34" charset="-122"/>
                    <a:cs typeface="Roboto" pitchFamily="34" charset="-120"/>
                  </a:rPr>
                  <a:t>(a) </a:t>
                </a:r>
                <a:r>
                  <a:rPr lang="en-US" sz="1105" i="0" dirty="0">
                    <a:solidFill>
                      <a:srgbClr val="000000"/>
                    </a:solidFill>
                    <a:latin typeface="+mj-lt"/>
                    <a:ea typeface="Roboto" pitchFamily="34" charset="-122"/>
                    <a:cs typeface="Roboto" pitchFamily="34" charset="-120"/>
                  </a:rPr>
                  <a:t>360° =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𝑟𝑎𝑑𝑖𝑎𝑛𝑠</m:t>
                    </m:r>
                  </m:oMath>
                </a14:m>
                <a:endParaRPr lang="en-US" sz="1105" dirty="0"/>
              </a:p>
            </p:txBody>
          </p:sp>
        </mc:Choice>
        <mc:Fallback xmlns="">
          <p:sp>
            <p:nvSpPr>
              <p:cNvPr id="11" name="Text 9"/>
              <p:cNvSpPr>
                <a:spLocks noRot="1" noChangeAspect="1" noMove="1" noResize="1" noEditPoints="1" noAdjustHandles="1" noChangeArrowheads="1" noChangeShapeType="1" noTextEdit="1"/>
              </p:cNvSpPr>
              <p:nvPr/>
            </p:nvSpPr>
            <p:spPr>
              <a:xfrm>
                <a:off x="4778252" y="2528641"/>
                <a:ext cx="3877438" cy="226803"/>
              </a:xfrm>
              <a:prstGeom prst="rect">
                <a:avLst/>
              </a:prstGeom>
              <a:blipFill>
                <a:blip r:embed="rId5"/>
                <a:stretch>
                  <a:fillRect l="-2358"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3" name="Text 11"/>
              <p:cNvSpPr/>
              <p:nvPr/>
            </p:nvSpPr>
            <p:spPr>
              <a:xfrm>
                <a:off x="4778252" y="2785236"/>
                <a:ext cx="3877438" cy="226803"/>
              </a:xfrm>
              <a:prstGeom prst="rect">
                <a:avLst/>
              </a:prstGeom>
              <a:noFill/>
              <a:ln/>
            </p:spPr>
            <p:txBody>
              <a:bodyPr wrap="square" lIns="0" tIns="0" rIns="0" bIns="0" rtlCol="0" anchor="ctr"/>
              <a:lstStyle/>
              <a:p>
                <a:pPr algn="l">
                  <a:lnSpc>
                    <a:spcPts val="1805"/>
                  </a:lnSpc>
                  <a:buSzPct val="100000"/>
                </a:pPr>
                <a:r>
                  <a:rPr lang="en-US" sz="1105" dirty="0">
                    <a:solidFill>
                      <a:srgbClr val="000000"/>
                    </a:solidFill>
                    <a:latin typeface="Roboto" pitchFamily="34" charset="0"/>
                    <a:ea typeface="Roboto" pitchFamily="34" charset="-122"/>
                    <a:cs typeface="Roboto" pitchFamily="34" charset="-120"/>
                  </a:rPr>
                  <a:t>(b) </a:t>
                </a:r>
                <a:r>
                  <a:rPr lang="en-US" sz="1105" i="0" dirty="0">
                    <a:solidFill>
                      <a:srgbClr val="000000"/>
                    </a:solidFill>
                    <a:latin typeface="+mj-lt"/>
                    <a:ea typeface="Roboto" pitchFamily="34" charset="-122"/>
                    <a:cs typeface="Roboto" pitchFamily="34" charset="-120"/>
                  </a:rPr>
                  <a:t>90° =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/2 </m:t>
                    </m:r>
                    <m:r>
                      <a:rPr lang="en-US" sz="1105" i="1" dirty="0" smtClean="0">
                        <a:solidFill>
                          <a:srgbClr val="000000"/>
                        </a:solidFill>
                        <a:latin typeface="Cambria Math" panose="02040503050406030204" pitchFamily="18" charset="0"/>
                        <a:ea typeface="Roboto" pitchFamily="34" charset="-122"/>
                        <a:cs typeface="Roboto" pitchFamily="34" charset="-120"/>
                      </a:rPr>
                      <m:t>𝑟𝑎𝑑𝑖𝑎𝑛𝑠</m:t>
                    </m:r>
                  </m:oMath>
                </a14:m>
                <a:endParaRPr lang="en-US" sz="1105" dirty="0"/>
              </a:p>
            </p:txBody>
          </p:sp>
        </mc:Choice>
        <mc:Fallback xmlns="">
          <p:sp>
            <p:nvSpPr>
              <p:cNvPr id="13" name="Text 11"/>
              <p:cNvSpPr>
                <a:spLocks noRot="1" noChangeAspect="1" noMove="1" noResize="1" noEditPoints="1" noAdjustHandles="1" noChangeArrowheads="1" noChangeShapeType="1" noTextEdit="1"/>
              </p:cNvSpPr>
              <p:nvPr/>
            </p:nvSpPr>
            <p:spPr>
              <a:xfrm>
                <a:off x="4778252" y="2785236"/>
                <a:ext cx="3877438" cy="226803"/>
              </a:xfrm>
              <a:prstGeom prst="rect">
                <a:avLst/>
              </a:prstGeom>
              <a:blipFill>
                <a:blip r:embed="rId6"/>
                <a:stretch>
                  <a:fillRect l="-2358"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4" name="Text 12"/>
              <p:cNvSpPr/>
              <p:nvPr/>
            </p:nvSpPr>
            <p:spPr>
              <a:xfrm>
                <a:off x="4778252" y="3036557"/>
                <a:ext cx="3877438" cy="226803"/>
              </a:xfrm>
              <a:prstGeom prst="rect">
                <a:avLst/>
              </a:prstGeom>
              <a:noFill/>
              <a:ln/>
            </p:spPr>
            <p:txBody>
              <a:bodyPr wrap="square" lIns="0" tIns="0" rIns="0" bIns="0" rtlCol="0" anchor="ctr"/>
              <a:lstStyle/>
              <a:p>
                <a:pPr algn="l">
                  <a:lnSpc>
                    <a:spcPts val="1805"/>
                  </a:lnSpc>
                  <a:buSzPct val="100000"/>
                </a:pPr>
                <a:r>
                  <a:rPr lang="en-US" sz="1105" dirty="0">
                    <a:solidFill>
                      <a:srgbClr val="000000"/>
                    </a:solidFill>
                    <a:latin typeface="Roboto" pitchFamily="34" charset="0"/>
                    <a:ea typeface="Roboto" pitchFamily="34" charset="-122"/>
                    <a:cs typeface="Roboto" pitchFamily="34" charset="-120"/>
                  </a:rPr>
                  <a:t>(c) </a:t>
                </a:r>
                <a:r>
                  <a:rPr lang="en-US" sz="1105" i="0" dirty="0">
                    <a:solidFill>
                      <a:srgbClr val="000000"/>
                    </a:solidFill>
                    <a:latin typeface="+mj-lt"/>
                    <a:ea typeface="Roboto" pitchFamily="34" charset="-122"/>
                    <a:cs typeface="Roboto" pitchFamily="34" charset="-120"/>
                  </a:rPr>
                  <a:t>60° =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/3 </m:t>
                    </m:r>
                    <m:r>
                      <a:rPr lang="en-US" sz="1105" i="1" dirty="0" smtClean="0">
                        <a:solidFill>
                          <a:srgbClr val="000000"/>
                        </a:solidFill>
                        <a:latin typeface="Cambria Math" panose="02040503050406030204" pitchFamily="18" charset="0"/>
                        <a:ea typeface="Roboto" pitchFamily="34" charset="-122"/>
                        <a:cs typeface="Roboto" pitchFamily="34" charset="-120"/>
                      </a:rPr>
                      <m:t>𝑟𝑎𝑑𝑖𝑎𝑛𝑠</m:t>
                    </m:r>
                  </m:oMath>
                </a14:m>
                <a:endParaRPr lang="en-US" sz="1105" dirty="0"/>
              </a:p>
            </p:txBody>
          </p:sp>
        </mc:Choice>
        <mc:Fallback xmlns="">
          <p:sp>
            <p:nvSpPr>
              <p:cNvPr id="14" name="Text 12"/>
              <p:cNvSpPr>
                <a:spLocks noRot="1" noChangeAspect="1" noMove="1" noResize="1" noEditPoints="1" noAdjustHandles="1" noChangeArrowheads="1" noChangeShapeType="1" noTextEdit="1"/>
              </p:cNvSpPr>
              <p:nvPr/>
            </p:nvSpPr>
            <p:spPr>
              <a:xfrm>
                <a:off x="4778252" y="3036557"/>
                <a:ext cx="3877438" cy="226803"/>
              </a:xfrm>
              <a:prstGeom prst="rect">
                <a:avLst/>
              </a:prstGeom>
              <a:blipFill>
                <a:blip r:embed="rId7"/>
                <a:stretch>
                  <a:fillRect l="-2358" b="-35135"/>
                </a:stretch>
              </a:blipFill>
              <a:ln/>
            </p:spPr>
            <p:txBody>
              <a:bodyPr/>
              <a:lstStyle/>
              <a:p>
                <a:r>
                  <a:rPr lang="en-IE">
                    <a:noFill/>
                  </a:rPr>
                  <a:t> </a:t>
                </a:r>
              </a:p>
            </p:txBody>
          </p:sp>
        </mc:Fallback>
      </mc:AlternateContent>
      <p:pic>
        <p:nvPicPr>
          <p:cNvPr id="17" name="Picture 16">
            <a:extLst>
              <a:ext uri="{FF2B5EF4-FFF2-40B4-BE49-F238E27FC236}">
                <a16:creationId xmlns:a16="http://schemas.microsoft.com/office/drawing/2014/main" id="{D1F52AC2-F06E-3A19-99FD-EB33438F1B2D}"/>
              </a:ext>
            </a:extLst>
          </p:cNvPr>
          <p:cNvPicPr>
            <a:picLocks noChangeAspect="1"/>
          </p:cNvPicPr>
          <p:nvPr/>
        </p:nvPicPr>
        <p:blipFill>
          <a:blip r:embed="rId8"/>
          <a:stretch>
            <a:fillRect/>
          </a:stretch>
        </p:blipFill>
        <p:spPr>
          <a:xfrm>
            <a:off x="-253759" y="3433384"/>
            <a:ext cx="8522257" cy="149592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976620"/>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The Pythagorean Identity</a:t>
            </a:r>
            <a:endParaRPr lang="en-US" sz="2820" dirty="0"/>
          </a:p>
        </p:txBody>
      </p:sp>
      <p:sp>
        <p:nvSpPr>
          <p:cNvPr id="4" name="Text 1"/>
          <p:cNvSpPr/>
          <p:nvPr/>
        </p:nvSpPr>
        <p:spPr>
          <a:xfrm>
            <a:off x="496186" y="1759787"/>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Derivation</a:t>
            </a:r>
            <a:endParaRPr lang="en-US" sz="1410" dirty="0"/>
          </a:p>
        </p:txBody>
      </p:sp>
      <mc:AlternateContent xmlns:mc="http://schemas.openxmlformats.org/markup-compatibility/2006" xmlns:a14="http://schemas.microsoft.com/office/drawing/2010/main">
        <mc:Choice Requires="a14">
          <p:sp>
            <p:nvSpPr>
              <p:cNvPr id="5" name="Text 2"/>
              <p:cNvSpPr/>
              <p:nvPr/>
            </p:nvSpPr>
            <p:spPr>
              <a:xfrm>
                <a:off x="496186" y="2108791"/>
                <a:ext cx="387743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From the rotating rod diagram, the coordinates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and radius r form a right-angled triangle.</a:t>
                </a:r>
                <a:endParaRPr lang="en-US" sz="1105" dirty="0"/>
              </a:p>
            </p:txBody>
          </p:sp>
        </mc:Choice>
        <mc:Fallback xmlns="">
          <p:sp>
            <p:nvSpPr>
              <p:cNvPr id="5" name="Text 2"/>
              <p:cNvSpPr>
                <a:spLocks noRot="1" noChangeAspect="1" noMove="1" noResize="1" noEditPoints="1" noAdjustHandles="1" noChangeArrowheads="1" noChangeShapeType="1" noTextEdit="1"/>
              </p:cNvSpPr>
              <p:nvPr/>
            </p:nvSpPr>
            <p:spPr>
              <a:xfrm>
                <a:off x="496186" y="2108791"/>
                <a:ext cx="3877438" cy="453607"/>
              </a:xfrm>
              <a:prstGeom prst="rect">
                <a:avLst/>
              </a:prstGeom>
              <a:blipFill>
                <a:blip r:embed="rId3"/>
                <a:stretch>
                  <a:fillRect l="-2201" b="-1891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 3"/>
              <p:cNvSpPr/>
              <p:nvPr/>
            </p:nvSpPr>
            <p:spPr>
              <a:xfrm>
                <a:off x="496186" y="2729762"/>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By Pythagoras's theorem: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² + </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² = </m:t>
                    </m:r>
                    <m:r>
                      <a:rPr lang="en-US" sz="1105" i="1" dirty="0" smtClean="0">
                        <a:solidFill>
                          <a:srgbClr val="000000"/>
                        </a:solidFill>
                        <a:latin typeface="Cambria Math" panose="02040503050406030204" pitchFamily="18" charset="0"/>
                        <a:ea typeface="Roboto" pitchFamily="34" charset="-122"/>
                        <a:cs typeface="Roboto" pitchFamily="34" charset="-120"/>
                      </a:rPr>
                      <m:t>𝑟</m:t>
                    </m:r>
                    <m:r>
                      <a:rPr lang="en-US" sz="1105" i="1" dirty="0" smtClean="0">
                        <a:solidFill>
                          <a:srgbClr val="000000"/>
                        </a:solidFill>
                        <a:latin typeface="Cambria Math" panose="02040503050406030204" pitchFamily="18" charset="0"/>
                        <a:ea typeface="Roboto" pitchFamily="34" charset="-122"/>
                        <a:cs typeface="Roboto" pitchFamily="34" charset="-120"/>
                      </a:rPr>
                      <m:t>²</m:t>
                    </m:r>
                  </m:oMath>
                </a14:m>
                <a:endParaRPr lang="en-US" sz="1105" dirty="0"/>
              </a:p>
            </p:txBody>
          </p:sp>
        </mc:Choice>
        <mc:Fallback xmlns="">
          <p:sp>
            <p:nvSpPr>
              <p:cNvPr id="6" name="Text 3"/>
              <p:cNvSpPr>
                <a:spLocks noRot="1" noChangeAspect="1" noMove="1" noResize="1" noEditPoints="1" noAdjustHandles="1" noChangeArrowheads="1" noChangeShapeType="1" noTextEdit="1"/>
              </p:cNvSpPr>
              <p:nvPr/>
            </p:nvSpPr>
            <p:spPr>
              <a:xfrm>
                <a:off x="496186" y="2729762"/>
                <a:ext cx="3877438" cy="226803"/>
              </a:xfrm>
              <a:prstGeom prst="rect">
                <a:avLst/>
              </a:prstGeom>
              <a:blipFill>
                <a:blip r:embed="rId4"/>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4"/>
              <p:cNvSpPr/>
              <p:nvPr/>
            </p:nvSpPr>
            <p:spPr>
              <a:xfrm>
                <a:off x="496186" y="3014035"/>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Divide by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𝑟</m:t>
                    </m:r>
                    <m:r>
                      <a:rPr lang="en-US" sz="1105" i="1" dirty="0" smtClean="0">
                        <a:solidFill>
                          <a:srgbClr val="000000"/>
                        </a:solidFill>
                        <a:latin typeface="Cambria Math" panose="02040503050406030204" pitchFamily="18" charset="0"/>
                        <a:ea typeface="Roboto" pitchFamily="34" charset="-122"/>
                        <a:cs typeface="Roboto" pitchFamily="34" charset="-120"/>
                      </a:rPr>
                      <m:t>²: (</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𝑟</m:t>
                    </m:r>
                    <m:r>
                      <a:rPr lang="en-US" sz="1105" i="1" dirty="0" smtClean="0">
                        <a:solidFill>
                          <a:srgbClr val="000000"/>
                        </a:solidFill>
                        <a:latin typeface="Cambria Math" panose="02040503050406030204" pitchFamily="18" charset="0"/>
                        <a:ea typeface="Roboto" pitchFamily="34" charset="-122"/>
                        <a:cs typeface="Roboto" pitchFamily="34" charset="-120"/>
                      </a:rPr>
                      <m:t>)² + (</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𝑟</m:t>
                    </m:r>
                    <m:r>
                      <a:rPr lang="en-US" sz="1105" i="1" dirty="0" smtClean="0">
                        <a:solidFill>
                          <a:srgbClr val="000000"/>
                        </a:solidFill>
                        <a:latin typeface="Cambria Math" panose="02040503050406030204" pitchFamily="18" charset="0"/>
                        <a:ea typeface="Roboto" pitchFamily="34" charset="-122"/>
                        <a:cs typeface="Roboto" pitchFamily="34" charset="-120"/>
                      </a:rPr>
                      <m:t>)² = 1</m:t>
                    </m:r>
                  </m:oMath>
                </a14:m>
                <a:endParaRPr lang="en-US" sz="1105" dirty="0"/>
              </a:p>
            </p:txBody>
          </p:sp>
        </mc:Choice>
        <mc:Fallback xmlns="">
          <p:sp>
            <p:nvSpPr>
              <p:cNvPr id="7" name="Text 4"/>
              <p:cNvSpPr>
                <a:spLocks noRot="1" noChangeAspect="1" noMove="1" noResize="1" noEditPoints="1" noAdjustHandles="1" noChangeArrowheads="1" noChangeShapeType="1" noTextEdit="1"/>
              </p:cNvSpPr>
              <p:nvPr/>
            </p:nvSpPr>
            <p:spPr>
              <a:xfrm>
                <a:off x="496186" y="3014035"/>
                <a:ext cx="3877438" cy="226803"/>
              </a:xfrm>
              <a:prstGeom prst="rect">
                <a:avLst/>
              </a:prstGeom>
              <a:blipFill>
                <a:blip r:embed="rId5"/>
                <a:stretch>
                  <a:fillRect l="-2044"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 5"/>
              <p:cNvSpPr/>
              <p:nvPr/>
            </p:nvSpPr>
            <p:spPr>
              <a:xfrm>
                <a:off x="511993" y="3307595"/>
                <a:ext cx="4949914"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Since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𝛼</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𝑟</m:t>
                    </m:r>
                    <m:r>
                      <a:rPr lang="en-US" sz="1105" i="1" dirty="0" smtClean="0">
                        <a:solidFill>
                          <a:srgbClr val="000000"/>
                        </a:solidFill>
                        <a:latin typeface="Cambria Math" panose="02040503050406030204" pitchFamily="18" charset="0"/>
                        <a:ea typeface="Roboto" pitchFamily="34" charset="-122"/>
                        <a:cs typeface="Roboto" pitchFamily="34" charset="-120"/>
                      </a:rPr>
                      <m:t> </m:t>
                    </m:r>
                  </m:oMath>
                </a14:m>
                <a:r>
                  <a:rPr lang="en-US" sz="1105" dirty="0">
                    <a:solidFill>
                      <a:srgbClr val="000000"/>
                    </a:solidFill>
                    <a:latin typeface="Roboto" pitchFamily="34" charset="0"/>
                    <a:ea typeface="Roboto" pitchFamily="34" charset="-122"/>
                    <a:cs typeface="Roboto" pitchFamily="34" charset="-120"/>
                  </a:rPr>
                  <a:t>and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𝛼</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𝑟</m:t>
                    </m:r>
                  </m:oMath>
                </a14:m>
                <a:r>
                  <a:rPr lang="en-US" sz="1105" dirty="0">
                    <a:solidFill>
                      <a:srgbClr val="000000"/>
                    </a:solidFill>
                    <a:latin typeface="Roboto" pitchFamily="34" charset="0"/>
                    <a:ea typeface="Roboto" pitchFamily="34" charset="-122"/>
                    <a:cs typeface="Roboto" pitchFamily="34" charset="-120"/>
                  </a:rPr>
                  <a:t>, we substitute these in the above.</a:t>
                </a:r>
                <a:endParaRPr lang="en-US" sz="1105" dirty="0"/>
              </a:p>
            </p:txBody>
          </p:sp>
        </mc:Choice>
        <mc:Fallback xmlns="">
          <p:sp>
            <p:nvSpPr>
              <p:cNvPr id="8" name="Text 5"/>
              <p:cNvSpPr>
                <a:spLocks noRot="1" noChangeAspect="1" noMove="1" noResize="1" noEditPoints="1" noAdjustHandles="1" noChangeArrowheads="1" noChangeShapeType="1" noTextEdit="1"/>
              </p:cNvSpPr>
              <p:nvPr/>
            </p:nvSpPr>
            <p:spPr>
              <a:xfrm>
                <a:off x="511993" y="3307595"/>
                <a:ext cx="4949914" cy="226803"/>
              </a:xfrm>
              <a:prstGeom prst="rect">
                <a:avLst/>
              </a:prstGeom>
              <a:blipFill>
                <a:blip r:embed="rId6"/>
                <a:stretch>
                  <a:fillRect l="-1601"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6"/>
              <p:cNvSpPr/>
              <p:nvPr/>
            </p:nvSpPr>
            <p:spPr>
              <a:xfrm>
                <a:off x="511994" y="3868373"/>
                <a:ext cx="3877438" cy="226803"/>
              </a:xfrm>
              <a:prstGeom prst="rect">
                <a:avLst/>
              </a:prstGeom>
              <a:noFill/>
              <a:ln/>
            </p:spPr>
            <p:txBody>
              <a:bodyPr wrap="square" lIns="0" tIns="0" rIns="0" bIns="0" rtlCol="0" anchor="ctr"/>
              <a:lstStyle/>
              <a:p>
                <a:pPr algn="l">
                  <a:lnSpc>
                    <a:spcPts val="1805"/>
                  </a:lnSpc>
                  <a:buSzPct val="100000"/>
                </a:pPr>
                <a:r>
                  <a:rPr lang="en-US" sz="1105" dirty="0">
                    <a:solidFill>
                      <a:srgbClr val="000000"/>
                    </a:solidFill>
                    <a:latin typeface="Roboto" pitchFamily="34" charset="0"/>
                    <a:ea typeface="Roboto" pitchFamily="34" charset="-122"/>
                    <a:cs typeface="Roboto" pitchFamily="34" charset="-120"/>
                  </a:rPr>
                  <a:t>which is written in shorthand as: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²(</m:t>
                    </m:r>
                    <m:r>
                      <a:rPr lang="en-US" sz="1105" i="1" dirty="0" smtClean="0">
                        <a:solidFill>
                          <a:srgbClr val="000000"/>
                        </a:solidFill>
                        <a:latin typeface="Cambria Math" panose="02040503050406030204" pitchFamily="18" charset="0"/>
                        <a:ea typeface="Roboto" pitchFamily="34" charset="-122"/>
                        <a:cs typeface="Roboto" pitchFamily="34" charset="-120"/>
                      </a:rPr>
                      <m:t>𝛼</m:t>
                    </m:r>
                    <m:r>
                      <a:rPr lang="en-US" sz="1105" i="1" dirty="0" smtClean="0">
                        <a:solidFill>
                          <a:srgbClr val="000000"/>
                        </a:solidFill>
                        <a:latin typeface="Cambria Math" panose="02040503050406030204" pitchFamily="18" charset="0"/>
                        <a:ea typeface="Roboto" pitchFamily="34" charset="-122"/>
                        <a:cs typeface="Roboto" pitchFamily="34" charset="-120"/>
                      </a:rPr>
                      <m:t>)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²(</m:t>
                    </m:r>
                    <m:r>
                      <a:rPr lang="en-US" sz="1105" i="1" dirty="0" smtClean="0">
                        <a:solidFill>
                          <a:srgbClr val="000000"/>
                        </a:solidFill>
                        <a:latin typeface="Cambria Math" panose="02040503050406030204" pitchFamily="18" charset="0"/>
                        <a:ea typeface="Roboto" pitchFamily="34" charset="-122"/>
                        <a:cs typeface="Roboto" pitchFamily="34" charset="-120"/>
                      </a:rPr>
                      <m:t>𝛼</m:t>
                    </m:r>
                    <m:r>
                      <a:rPr lang="en-US" sz="1105" i="1" dirty="0" smtClean="0">
                        <a:solidFill>
                          <a:srgbClr val="000000"/>
                        </a:solidFill>
                        <a:latin typeface="Cambria Math" panose="02040503050406030204" pitchFamily="18" charset="0"/>
                        <a:ea typeface="Roboto" pitchFamily="34" charset="-122"/>
                        <a:cs typeface="Roboto" pitchFamily="34" charset="-120"/>
                      </a:rPr>
                      <m:t>) = 1</m:t>
                    </m:r>
                  </m:oMath>
                </a14:m>
                <a:endParaRPr lang="en-US" sz="1105" dirty="0"/>
              </a:p>
            </p:txBody>
          </p:sp>
        </mc:Choice>
        <mc:Fallback xmlns="">
          <p:sp>
            <p:nvSpPr>
              <p:cNvPr id="9" name="Text 6"/>
              <p:cNvSpPr>
                <a:spLocks noRot="1" noChangeAspect="1" noMove="1" noResize="1" noEditPoints="1" noAdjustHandles="1" noChangeArrowheads="1" noChangeShapeType="1" noTextEdit="1"/>
              </p:cNvSpPr>
              <p:nvPr/>
            </p:nvSpPr>
            <p:spPr>
              <a:xfrm>
                <a:off x="511994" y="3868373"/>
                <a:ext cx="3877438" cy="226803"/>
              </a:xfrm>
              <a:prstGeom prst="rect">
                <a:avLst/>
              </a:prstGeom>
              <a:blipFill>
                <a:blip r:embed="rId7"/>
                <a:stretch>
                  <a:fillRect l="-2358" b="-35135"/>
                </a:stretch>
              </a:blipFill>
              <a:ln/>
            </p:spPr>
            <p:txBody>
              <a:bodyPr/>
              <a:lstStyle/>
              <a:p>
                <a:r>
                  <a:rPr lang="en-IE">
                    <a:noFill/>
                  </a:rPr>
                  <a:t> </a:t>
                </a:r>
              </a:p>
            </p:txBody>
          </p:sp>
        </mc:Fallback>
      </mc:AlternateContent>
      <p:pic>
        <p:nvPicPr>
          <p:cNvPr id="11" name="Picture 10">
            <a:extLst>
              <a:ext uri="{FF2B5EF4-FFF2-40B4-BE49-F238E27FC236}">
                <a16:creationId xmlns:a16="http://schemas.microsoft.com/office/drawing/2014/main" id="{D82142AE-8C3E-0653-D124-90BA2EA9F2FB}"/>
              </a:ext>
            </a:extLst>
          </p:cNvPr>
          <p:cNvPicPr>
            <a:picLocks noChangeAspect="1"/>
          </p:cNvPicPr>
          <p:nvPr/>
        </p:nvPicPr>
        <p:blipFill>
          <a:blip r:embed="rId8" cstate="print">
            <a:extLst>
              <a:ext uri="{28A0092B-C50C-407E-A947-70E740481C1C}">
                <a14:useLocalDpi xmlns:a14="http://schemas.microsoft.com/office/drawing/2010/main"/>
              </a:ext>
            </a:extLst>
          </a:blip>
          <a:srcRect l="10495" t="3295" r="4205" b="2697"/>
          <a:stretch>
            <a:fillRect/>
          </a:stretch>
        </p:blipFill>
        <p:spPr>
          <a:xfrm>
            <a:off x="5616090" y="929139"/>
            <a:ext cx="3015916" cy="3266517"/>
          </a:xfrm>
          <a:prstGeom prst="rect">
            <a:avLst/>
          </a:prstGeom>
        </p:spPr>
      </p:pic>
      <mc:AlternateContent xmlns:mc="http://schemas.openxmlformats.org/markup-compatibility/2006" xmlns:a14="http://schemas.microsoft.com/office/drawing/2010/main">
        <mc:Choice Requires="a14">
          <p:sp>
            <p:nvSpPr>
              <p:cNvPr id="13" name="Text 6">
                <a:extLst>
                  <a:ext uri="{FF2B5EF4-FFF2-40B4-BE49-F238E27FC236}">
                    <a16:creationId xmlns:a16="http://schemas.microsoft.com/office/drawing/2014/main" id="{1D60DA1F-3869-EB3D-B597-1B93252A6DB0}"/>
                  </a:ext>
                </a:extLst>
              </p:cNvPr>
              <p:cNvSpPr/>
              <p:nvPr/>
            </p:nvSpPr>
            <p:spPr>
              <a:xfrm>
                <a:off x="496186" y="3588360"/>
                <a:ext cx="3877438" cy="226803"/>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This gives the identity: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𝛼</m:t>
                    </m:r>
                    <m:r>
                      <a:rPr lang="en-US" sz="1105" i="1" dirty="0" smtClean="0">
                        <a:solidFill>
                          <a:srgbClr val="000000"/>
                        </a:solidFill>
                        <a:latin typeface="Cambria Math" panose="02040503050406030204" pitchFamily="18" charset="0"/>
                        <a:ea typeface="Roboto" pitchFamily="34" charset="-122"/>
                        <a:cs typeface="Roboto" pitchFamily="34" charset="-120"/>
                      </a:rPr>
                      <m:t>))²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𝛼</m:t>
                    </m:r>
                    <m:r>
                      <a:rPr lang="en-US" sz="1105" i="1" dirty="0" smtClean="0">
                        <a:solidFill>
                          <a:srgbClr val="000000"/>
                        </a:solidFill>
                        <a:latin typeface="Cambria Math" panose="02040503050406030204" pitchFamily="18" charset="0"/>
                        <a:ea typeface="Roboto" pitchFamily="34" charset="-122"/>
                        <a:cs typeface="Roboto" pitchFamily="34" charset="-120"/>
                      </a:rPr>
                      <m:t>))² = 1</m:t>
                    </m:r>
                  </m:oMath>
                </a14:m>
                <a:endParaRPr lang="en-US" sz="1105" dirty="0"/>
              </a:p>
            </p:txBody>
          </p:sp>
        </mc:Choice>
        <mc:Fallback xmlns="">
          <p:sp>
            <p:nvSpPr>
              <p:cNvPr id="13" name="Text 6">
                <a:extLst>
                  <a:ext uri="{FF2B5EF4-FFF2-40B4-BE49-F238E27FC236}">
                    <a16:creationId xmlns:a16="http://schemas.microsoft.com/office/drawing/2014/main" id="{1D60DA1F-3869-EB3D-B597-1B93252A6DB0}"/>
                  </a:ext>
                </a:extLst>
              </p:cNvPr>
              <p:cNvSpPr>
                <a:spLocks noRot="1" noChangeAspect="1" noMove="1" noResize="1" noEditPoints="1" noAdjustHandles="1" noChangeArrowheads="1" noChangeShapeType="1" noTextEdit="1"/>
              </p:cNvSpPr>
              <p:nvPr/>
            </p:nvSpPr>
            <p:spPr>
              <a:xfrm>
                <a:off x="496186" y="3588360"/>
                <a:ext cx="3877438" cy="226803"/>
              </a:xfrm>
              <a:prstGeom prst="rect">
                <a:avLst/>
              </a:prstGeom>
              <a:blipFill>
                <a:blip r:embed="rId9"/>
                <a:stretch>
                  <a:fillRect l="-2044" b="-35135"/>
                </a:stretch>
              </a:blipFill>
              <a:ln/>
            </p:spPr>
            <p:txBody>
              <a:bodyPr/>
              <a:lstStyle/>
              <a:p>
                <a:r>
                  <a:rPr lang="en-IE">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5" name="Text 0"/>
          <p:cNvSpPr/>
          <p:nvPr/>
        </p:nvSpPr>
        <p:spPr>
          <a:xfrm>
            <a:off x="496186" y="727666"/>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Graphs and Properties of Trigonometric Functions</a:t>
            </a:r>
            <a:endParaRPr lang="en-US" sz="2820" dirty="0"/>
          </a:p>
        </p:txBody>
      </p:sp>
      <mc:AlternateContent xmlns:mc="http://schemas.openxmlformats.org/markup-compatibility/2006" xmlns:a14="http://schemas.microsoft.com/office/drawing/2010/main">
        <mc:Choice Requires="a14">
          <p:sp>
            <p:nvSpPr>
              <p:cNvPr id="6" name="Text 1"/>
              <p:cNvSpPr/>
              <p:nvPr/>
            </p:nvSpPr>
            <p:spPr>
              <a:xfrm>
                <a:off x="783771" y="1497171"/>
                <a:ext cx="1650445" cy="221512"/>
              </a:xfrm>
              <a:prstGeom prst="rect">
                <a:avLst/>
              </a:prstGeom>
              <a:noFill/>
              <a:ln/>
            </p:spPr>
            <p:txBody>
              <a:bodyPr wrap="square" lIns="0" tIns="0" rIns="0" bIns="0" rtlCol="0" anchor="ctr"/>
              <a:lstStyle/>
              <a:p>
                <a:pPr marL="0" indent="0">
                  <a:lnSpc>
                    <a:spcPts val="1763"/>
                  </a:lnSpc>
                  <a:buNone/>
                </a:pPr>
                <a14:m>
                  <m:oMathPara xmlns:m="http://schemas.openxmlformats.org/officeDocument/2006/math">
                    <m:oMathParaPr>
                      <m:jc m:val="centerGroup"/>
                    </m:oMathParaPr>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𝒚</m:t>
                      </m:r>
                      <m:r>
                        <a:rPr lang="en-US" sz="1410" b="1" i="1" dirty="0" smtClean="0">
                          <a:solidFill>
                            <a:srgbClr val="000000"/>
                          </a:solidFill>
                          <a:latin typeface="Cambria Math" panose="02040503050406030204" pitchFamily="18" charset="0"/>
                          <a:ea typeface="Heebo" pitchFamily="34" charset="-122"/>
                          <a:cs typeface="Heebo" pitchFamily="34" charset="-120"/>
                        </a:rPr>
                        <m:t> = </m:t>
                      </m:r>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sin</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𝒕</m:t>
                      </m:r>
                      <m:r>
                        <a:rPr lang="en-US" sz="1410" b="1" i="1" dirty="0" smtClean="0">
                          <a:solidFill>
                            <a:srgbClr val="000000"/>
                          </a:solidFill>
                          <a:latin typeface="Cambria Math" panose="02040503050406030204" pitchFamily="18" charset="0"/>
                          <a:ea typeface="Heebo" pitchFamily="34" charset="-122"/>
                          <a:cs typeface="Heebo" pitchFamily="34" charset="-120"/>
                        </a:rPr>
                        <m:t>)</m:t>
                      </m:r>
                    </m:oMath>
                  </m:oMathPara>
                </a14:m>
                <a:endParaRPr lang="en-US" sz="1410" dirty="0"/>
              </a:p>
            </p:txBody>
          </p:sp>
        </mc:Choice>
        <mc:Fallback xmlns="">
          <p:sp>
            <p:nvSpPr>
              <p:cNvPr id="6" name="Text 1"/>
              <p:cNvSpPr>
                <a:spLocks noRot="1" noChangeAspect="1" noMove="1" noResize="1" noEditPoints="1" noAdjustHandles="1" noChangeArrowheads="1" noChangeShapeType="1" noTextEdit="1"/>
              </p:cNvSpPr>
              <p:nvPr/>
            </p:nvSpPr>
            <p:spPr>
              <a:xfrm>
                <a:off x="783771" y="1497171"/>
                <a:ext cx="1650445" cy="221512"/>
              </a:xfrm>
              <a:prstGeom prst="rect">
                <a:avLst/>
              </a:prstGeom>
              <a:blipFill>
                <a:blip r:embed="rId3"/>
                <a:stretch>
                  <a:fillRect b="-30556"/>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2"/>
              <p:cNvSpPr/>
              <p:nvPr/>
            </p:nvSpPr>
            <p:spPr>
              <a:xfrm>
                <a:off x="496186" y="3460504"/>
                <a:ext cx="2452380"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Periodic with period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𝜋</m:t>
                    </m:r>
                  </m:oMath>
                </a14:m>
                <a:endParaRPr lang="en-US" sz="1105" dirty="0"/>
              </a:p>
            </p:txBody>
          </p:sp>
        </mc:Choice>
        <mc:Fallback xmlns="">
          <p:sp>
            <p:nvSpPr>
              <p:cNvPr id="7" name="Text 2"/>
              <p:cNvSpPr>
                <a:spLocks noRot="1" noChangeAspect="1" noMove="1" noResize="1" noEditPoints="1" noAdjustHandles="1" noChangeArrowheads="1" noChangeShapeType="1" noTextEdit="1"/>
              </p:cNvSpPr>
              <p:nvPr/>
            </p:nvSpPr>
            <p:spPr>
              <a:xfrm>
                <a:off x="496186" y="3460504"/>
                <a:ext cx="2452380" cy="226803"/>
              </a:xfrm>
              <a:prstGeom prst="rect">
                <a:avLst/>
              </a:prstGeom>
              <a:blipFill>
                <a:blip r:embed="rId4"/>
                <a:stretch>
                  <a:fillRect l="-3226"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 3"/>
              <p:cNvSpPr/>
              <p:nvPr/>
            </p:nvSpPr>
            <p:spPr>
              <a:xfrm>
                <a:off x="496186" y="3744777"/>
                <a:ext cx="2452380"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Range: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[−1, 1]</m:t>
                    </m:r>
                  </m:oMath>
                </a14:m>
                <a:endParaRPr lang="en-US" sz="1105" dirty="0"/>
              </a:p>
            </p:txBody>
          </p:sp>
        </mc:Choice>
        <mc:Fallback xmlns="">
          <p:sp>
            <p:nvSpPr>
              <p:cNvPr id="8" name="Text 3"/>
              <p:cNvSpPr>
                <a:spLocks noRot="1" noChangeAspect="1" noMove="1" noResize="1" noEditPoints="1" noAdjustHandles="1" noChangeArrowheads="1" noChangeShapeType="1" noTextEdit="1"/>
              </p:cNvSpPr>
              <p:nvPr/>
            </p:nvSpPr>
            <p:spPr>
              <a:xfrm>
                <a:off x="496186" y="3744777"/>
                <a:ext cx="2452380" cy="226803"/>
              </a:xfrm>
              <a:prstGeom prst="rect">
                <a:avLst/>
              </a:prstGeom>
              <a:blipFill>
                <a:blip r:embed="rId5"/>
                <a:stretch>
                  <a:fillRect l="-3226"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4"/>
              <p:cNvSpPr/>
              <p:nvPr/>
            </p:nvSpPr>
            <p:spPr>
              <a:xfrm>
                <a:off x="496186" y="4029050"/>
                <a:ext cx="2452380"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Odd function: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𝑡</m:t>
                    </m:r>
                    <m:r>
                      <a:rPr lang="en-US" sz="1105" i="1" dirty="0" smtClean="0">
                        <a:solidFill>
                          <a:srgbClr val="000000"/>
                        </a:solidFill>
                        <a:latin typeface="Cambria Math" panose="02040503050406030204" pitchFamily="18" charset="0"/>
                        <a:ea typeface="Roboto" pitchFamily="34" charset="-122"/>
                        <a:cs typeface="Roboto" pitchFamily="34" charset="-120"/>
                      </a:rPr>
                      <m:t>)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𝑡</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endParaRPr lang="en-US" sz="1105" dirty="0"/>
              </a:p>
            </p:txBody>
          </p:sp>
        </mc:Choice>
        <mc:Fallback xmlns="">
          <p:sp>
            <p:nvSpPr>
              <p:cNvPr id="9" name="Text 4"/>
              <p:cNvSpPr>
                <a:spLocks noRot="1" noChangeAspect="1" noMove="1" noResize="1" noEditPoints="1" noAdjustHandles="1" noChangeArrowheads="1" noChangeShapeType="1" noTextEdit="1"/>
              </p:cNvSpPr>
              <p:nvPr/>
            </p:nvSpPr>
            <p:spPr>
              <a:xfrm>
                <a:off x="496186" y="4029050"/>
                <a:ext cx="2452380" cy="226803"/>
              </a:xfrm>
              <a:prstGeom prst="rect">
                <a:avLst/>
              </a:prstGeom>
              <a:blipFill>
                <a:blip r:embed="rId6"/>
                <a:stretch>
                  <a:fillRect l="-3226"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0" name="Text 5"/>
              <p:cNvSpPr/>
              <p:nvPr/>
            </p:nvSpPr>
            <p:spPr>
              <a:xfrm>
                <a:off x="3790901" y="1510832"/>
                <a:ext cx="1576966" cy="221512"/>
              </a:xfrm>
              <a:prstGeom prst="rect">
                <a:avLst/>
              </a:prstGeom>
              <a:noFill/>
              <a:ln/>
            </p:spPr>
            <p:txBody>
              <a:bodyPr wrap="square" lIns="0" tIns="0" rIns="0" bIns="0" rtlCol="0" anchor="ctr"/>
              <a:lstStyle/>
              <a:p>
                <a:pPr marL="0" indent="0">
                  <a:lnSpc>
                    <a:spcPts val="1763"/>
                  </a:lnSpc>
                  <a:buNone/>
                </a:pPr>
                <a14:m>
                  <m:oMathPara xmlns:m="http://schemas.openxmlformats.org/officeDocument/2006/math">
                    <m:oMathParaPr>
                      <m:jc m:val="centerGroup"/>
                    </m:oMathParaPr>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 = </m:t>
                      </m:r>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cos</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𝒕</m:t>
                      </m:r>
                      <m:r>
                        <a:rPr lang="en-US" sz="1410" b="1" i="1" dirty="0" smtClean="0">
                          <a:solidFill>
                            <a:srgbClr val="000000"/>
                          </a:solidFill>
                          <a:latin typeface="Cambria Math" panose="02040503050406030204" pitchFamily="18" charset="0"/>
                          <a:ea typeface="Heebo" pitchFamily="34" charset="-122"/>
                          <a:cs typeface="Heebo" pitchFamily="34" charset="-120"/>
                        </a:rPr>
                        <m:t>)</m:t>
                      </m:r>
                    </m:oMath>
                  </m:oMathPara>
                </a14:m>
                <a:endParaRPr lang="en-US" sz="1410" dirty="0"/>
              </a:p>
            </p:txBody>
          </p:sp>
        </mc:Choice>
        <mc:Fallback xmlns="">
          <p:sp>
            <p:nvSpPr>
              <p:cNvPr id="10" name="Text 5"/>
              <p:cNvSpPr>
                <a:spLocks noRot="1" noChangeAspect="1" noMove="1" noResize="1" noEditPoints="1" noAdjustHandles="1" noChangeArrowheads="1" noChangeShapeType="1" noTextEdit="1"/>
              </p:cNvSpPr>
              <p:nvPr/>
            </p:nvSpPr>
            <p:spPr>
              <a:xfrm>
                <a:off x="3790901" y="1510832"/>
                <a:ext cx="1576966" cy="221512"/>
              </a:xfrm>
              <a:prstGeom prst="rect">
                <a:avLst/>
              </a:prstGeom>
              <a:blipFill>
                <a:blip r:embed="rId7"/>
                <a:stretch>
                  <a:fillRect b="-30556"/>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1" name="Text 6"/>
              <p:cNvSpPr/>
              <p:nvPr/>
            </p:nvSpPr>
            <p:spPr>
              <a:xfrm>
                <a:off x="3353194" y="3460504"/>
                <a:ext cx="2452380"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Periodic with period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𝜋</m:t>
                    </m:r>
                  </m:oMath>
                </a14:m>
                <a:endParaRPr lang="en-US" sz="1105" dirty="0"/>
              </a:p>
            </p:txBody>
          </p:sp>
        </mc:Choice>
        <mc:Fallback xmlns="">
          <p:sp>
            <p:nvSpPr>
              <p:cNvPr id="11" name="Text 6"/>
              <p:cNvSpPr>
                <a:spLocks noRot="1" noChangeAspect="1" noMove="1" noResize="1" noEditPoints="1" noAdjustHandles="1" noChangeArrowheads="1" noChangeShapeType="1" noTextEdit="1"/>
              </p:cNvSpPr>
              <p:nvPr/>
            </p:nvSpPr>
            <p:spPr>
              <a:xfrm>
                <a:off x="3353194" y="3460504"/>
                <a:ext cx="2452380" cy="226803"/>
              </a:xfrm>
              <a:prstGeom prst="rect">
                <a:avLst/>
              </a:prstGeom>
              <a:blipFill>
                <a:blip r:embed="rId8"/>
                <a:stretch>
                  <a:fillRect l="-323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2" name="Text 7"/>
              <p:cNvSpPr/>
              <p:nvPr/>
            </p:nvSpPr>
            <p:spPr>
              <a:xfrm>
                <a:off x="3353194" y="3744777"/>
                <a:ext cx="2452380"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Range: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[−1, 1]</m:t>
                    </m:r>
                  </m:oMath>
                </a14:m>
                <a:endParaRPr lang="en-US" sz="1105" dirty="0"/>
              </a:p>
            </p:txBody>
          </p:sp>
        </mc:Choice>
        <mc:Fallback xmlns="">
          <p:sp>
            <p:nvSpPr>
              <p:cNvPr id="12" name="Text 7"/>
              <p:cNvSpPr>
                <a:spLocks noRot="1" noChangeAspect="1" noMove="1" noResize="1" noEditPoints="1" noAdjustHandles="1" noChangeArrowheads="1" noChangeShapeType="1" noTextEdit="1"/>
              </p:cNvSpPr>
              <p:nvPr/>
            </p:nvSpPr>
            <p:spPr>
              <a:xfrm>
                <a:off x="3353194" y="3744777"/>
                <a:ext cx="2452380" cy="226803"/>
              </a:xfrm>
              <a:prstGeom prst="rect">
                <a:avLst/>
              </a:prstGeom>
              <a:blipFill>
                <a:blip r:embed="rId9"/>
                <a:stretch>
                  <a:fillRect l="-3234"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3" name="Text 8"/>
              <p:cNvSpPr/>
              <p:nvPr/>
            </p:nvSpPr>
            <p:spPr>
              <a:xfrm>
                <a:off x="3353194" y="4029050"/>
                <a:ext cx="2452380"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Even function: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𝑡</m:t>
                    </m:r>
                    <m:r>
                      <a:rPr lang="en-US" sz="1105" i="1" dirty="0" smtClean="0">
                        <a:solidFill>
                          <a:srgbClr val="000000"/>
                        </a:solidFill>
                        <a:latin typeface="Cambria Math" panose="02040503050406030204" pitchFamily="18" charset="0"/>
                        <a:ea typeface="Roboto" pitchFamily="34" charset="-122"/>
                        <a:cs typeface="Roboto" pitchFamily="34" charset="-120"/>
                      </a:rPr>
                      <m:t>)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𝑡</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endParaRPr lang="en-US" sz="1105" dirty="0"/>
              </a:p>
            </p:txBody>
          </p:sp>
        </mc:Choice>
        <mc:Fallback xmlns="">
          <p:sp>
            <p:nvSpPr>
              <p:cNvPr id="13" name="Text 8"/>
              <p:cNvSpPr>
                <a:spLocks noRot="1" noChangeAspect="1" noMove="1" noResize="1" noEditPoints="1" noAdjustHandles="1" noChangeArrowheads="1" noChangeShapeType="1" noTextEdit="1"/>
              </p:cNvSpPr>
              <p:nvPr/>
            </p:nvSpPr>
            <p:spPr>
              <a:xfrm>
                <a:off x="3353194" y="4029050"/>
                <a:ext cx="2452380" cy="226803"/>
              </a:xfrm>
              <a:prstGeom prst="rect">
                <a:avLst/>
              </a:prstGeom>
              <a:blipFill>
                <a:blip r:embed="rId10"/>
                <a:stretch>
                  <a:fillRect l="-323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4" name="Text 9"/>
              <p:cNvSpPr/>
              <p:nvPr/>
            </p:nvSpPr>
            <p:spPr>
              <a:xfrm>
                <a:off x="5805574" y="1510832"/>
                <a:ext cx="2453241" cy="221512"/>
              </a:xfrm>
              <a:prstGeom prst="rect">
                <a:avLst/>
              </a:prstGeom>
              <a:noFill/>
              <a:ln/>
            </p:spPr>
            <p:txBody>
              <a:bodyPr wrap="square" lIns="0" tIns="0" rIns="0" bIns="0" rtlCol="0" anchor="ctr"/>
              <a:lstStyle/>
              <a:p>
                <a:pPr marL="0" indent="0">
                  <a:lnSpc>
                    <a:spcPts val="1763"/>
                  </a:lnSpc>
                  <a:buNone/>
                </a:pPr>
                <a14:m>
                  <m:oMathPara xmlns:m="http://schemas.openxmlformats.org/officeDocument/2006/math">
                    <m:oMathParaPr>
                      <m:jc m:val="centerGroup"/>
                    </m:oMathParaPr>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𝒛</m:t>
                      </m:r>
                      <m:r>
                        <a:rPr lang="en-US" sz="1410" b="1" i="1" dirty="0" smtClean="0">
                          <a:solidFill>
                            <a:srgbClr val="000000"/>
                          </a:solidFill>
                          <a:latin typeface="Cambria Math" panose="02040503050406030204" pitchFamily="18" charset="0"/>
                          <a:ea typeface="Heebo" pitchFamily="34" charset="-122"/>
                          <a:cs typeface="Heebo" pitchFamily="34" charset="-120"/>
                        </a:rPr>
                        <m:t> = </m:t>
                      </m:r>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tan</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𝒕</m:t>
                      </m:r>
                      <m:r>
                        <a:rPr lang="en-US" sz="1410" b="1" i="1" dirty="0" smtClean="0">
                          <a:solidFill>
                            <a:srgbClr val="000000"/>
                          </a:solidFill>
                          <a:latin typeface="Cambria Math" panose="02040503050406030204" pitchFamily="18" charset="0"/>
                          <a:ea typeface="Heebo" pitchFamily="34" charset="-122"/>
                          <a:cs typeface="Heebo" pitchFamily="34" charset="-120"/>
                        </a:rPr>
                        <m:t>)</m:t>
                      </m:r>
                    </m:oMath>
                  </m:oMathPara>
                </a14:m>
                <a:endParaRPr lang="en-US" sz="1410" dirty="0"/>
              </a:p>
            </p:txBody>
          </p:sp>
        </mc:Choice>
        <mc:Fallback xmlns="">
          <p:sp>
            <p:nvSpPr>
              <p:cNvPr id="14" name="Text 9"/>
              <p:cNvSpPr>
                <a:spLocks noRot="1" noChangeAspect="1" noMove="1" noResize="1" noEditPoints="1" noAdjustHandles="1" noChangeArrowheads="1" noChangeShapeType="1" noTextEdit="1"/>
              </p:cNvSpPr>
              <p:nvPr/>
            </p:nvSpPr>
            <p:spPr>
              <a:xfrm>
                <a:off x="5805574" y="1510832"/>
                <a:ext cx="2453241" cy="221512"/>
              </a:xfrm>
              <a:prstGeom prst="rect">
                <a:avLst/>
              </a:prstGeom>
              <a:blipFill>
                <a:blip r:embed="rId11"/>
                <a:stretch>
                  <a:fillRect b="-30556"/>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5" name="Text 10"/>
              <p:cNvSpPr/>
              <p:nvPr/>
            </p:nvSpPr>
            <p:spPr>
              <a:xfrm>
                <a:off x="6210202" y="3460996"/>
                <a:ext cx="2453241"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Periodic with period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𝜋</m:t>
                    </m:r>
                  </m:oMath>
                </a14:m>
                <a:endParaRPr lang="en-US" sz="1105" dirty="0"/>
              </a:p>
            </p:txBody>
          </p:sp>
        </mc:Choice>
        <mc:Fallback xmlns="">
          <p:sp>
            <p:nvSpPr>
              <p:cNvPr id="15" name="Text 10"/>
              <p:cNvSpPr>
                <a:spLocks noRot="1" noChangeAspect="1" noMove="1" noResize="1" noEditPoints="1" noAdjustHandles="1" noChangeArrowheads="1" noChangeShapeType="1" noTextEdit="1"/>
              </p:cNvSpPr>
              <p:nvPr/>
            </p:nvSpPr>
            <p:spPr>
              <a:xfrm>
                <a:off x="6210202" y="3460996"/>
                <a:ext cx="2453241" cy="226803"/>
              </a:xfrm>
              <a:prstGeom prst="rect">
                <a:avLst/>
              </a:prstGeom>
              <a:blipFill>
                <a:blip r:embed="rId12"/>
                <a:stretch>
                  <a:fillRect l="-3234" b="-35135"/>
                </a:stretch>
              </a:blipFill>
              <a:ln/>
            </p:spPr>
            <p:txBody>
              <a:bodyPr/>
              <a:lstStyle/>
              <a:p>
                <a:r>
                  <a:rPr lang="en-IE">
                    <a:noFill/>
                  </a:rPr>
                  <a:t> </a:t>
                </a:r>
              </a:p>
            </p:txBody>
          </p:sp>
        </mc:Fallback>
      </mc:AlternateContent>
      <p:sp>
        <p:nvSpPr>
          <p:cNvPr id="16" name="Text 11"/>
          <p:cNvSpPr/>
          <p:nvPr/>
        </p:nvSpPr>
        <p:spPr>
          <a:xfrm>
            <a:off x="6210202" y="3745269"/>
            <a:ext cx="2453241"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Range: All real numbers</a:t>
            </a:r>
            <a:endParaRPr lang="en-US" sz="1105" dirty="0"/>
          </a:p>
        </p:txBody>
      </p:sp>
      <mc:AlternateContent xmlns:mc="http://schemas.openxmlformats.org/markup-compatibility/2006" xmlns:a14="http://schemas.microsoft.com/office/drawing/2010/main">
        <mc:Choice Requires="a14">
          <p:sp>
            <p:nvSpPr>
              <p:cNvPr id="17" name="Text 12"/>
              <p:cNvSpPr/>
              <p:nvPr/>
            </p:nvSpPr>
            <p:spPr>
              <a:xfrm>
                <a:off x="6210202" y="4029543"/>
                <a:ext cx="2453241"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Odd function: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tan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𝑡</m:t>
                    </m:r>
                    <m:r>
                      <a:rPr lang="en-US" sz="1105" i="1" dirty="0" smtClean="0">
                        <a:solidFill>
                          <a:srgbClr val="000000"/>
                        </a:solidFill>
                        <a:latin typeface="Cambria Math" panose="02040503050406030204" pitchFamily="18" charset="0"/>
                        <a:ea typeface="Roboto" pitchFamily="34" charset="-122"/>
                        <a:cs typeface="Roboto" pitchFamily="34" charset="-120"/>
                      </a:rPr>
                      <m:t>)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tan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𝑡</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endParaRPr lang="en-US" sz="1105" dirty="0"/>
              </a:p>
            </p:txBody>
          </p:sp>
        </mc:Choice>
        <mc:Fallback xmlns="">
          <p:sp>
            <p:nvSpPr>
              <p:cNvPr id="17" name="Text 12"/>
              <p:cNvSpPr>
                <a:spLocks noRot="1" noChangeAspect="1" noMove="1" noResize="1" noEditPoints="1" noAdjustHandles="1" noChangeArrowheads="1" noChangeShapeType="1" noTextEdit="1"/>
              </p:cNvSpPr>
              <p:nvPr/>
            </p:nvSpPr>
            <p:spPr>
              <a:xfrm>
                <a:off x="6210202" y="4029543"/>
                <a:ext cx="2453241" cy="226803"/>
              </a:xfrm>
              <a:prstGeom prst="rect">
                <a:avLst/>
              </a:prstGeom>
              <a:blipFill>
                <a:blip r:embed="rId13"/>
                <a:stretch>
                  <a:fillRect l="-3234" b="-35135"/>
                </a:stretch>
              </a:blipFill>
              <a:ln/>
            </p:spPr>
            <p:txBody>
              <a:bodyPr/>
              <a:lstStyle/>
              <a:p>
                <a:r>
                  <a:rPr lang="en-IE">
                    <a:noFill/>
                  </a:rPr>
                  <a:t> </a:t>
                </a:r>
              </a:p>
            </p:txBody>
          </p:sp>
        </mc:Fallback>
      </mc:AlternateContent>
      <p:pic>
        <p:nvPicPr>
          <p:cNvPr id="19" name="Picture 18">
            <a:extLst>
              <a:ext uri="{FF2B5EF4-FFF2-40B4-BE49-F238E27FC236}">
                <a16:creationId xmlns:a16="http://schemas.microsoft.com/office/drawing/2014/main" id="{9857123E-2F30-692A-281F-D2CE5C1D246E}"/>
              </a:ext>
            </a:extLst>
          </p:cNvPr>
          <p:cNvPicPr>
            <a:picLocks noChangeAspect="1"/>
          </p:cNvPicPr>
          <p:nvPr/>
        </p:nvPicPr>
        <p:blipFill>
          <a:blip r:embed="rId14" cstate="print">
            <a:extLst>
              <a:ext uri="{28A0092B-C50C-407E-A947-70E740481C1C}">
                <a14:useLocalDpi xmlns:a14="http://schemas.microsoft.com/office/drawing/2010/main"/>
              </a:ext>
            </a:extLst>
          </a:blip>
          <a:srcRect l="12535" r="26184"/>
          <a:stretch>
            <a:fillRect/>
          </a:stretch>
        </p:blipFill>
        <p:spPr>
          <a:xfrm>
            <a:off x="320842" y="1920074"/>
            <a:ext cx="2765357" cy="1401800"/>
          </a:xfrm>
          <a:prstGeom prst="rect">
            <a:avLst/>
          </a:prstGeom>
        </p:spPr>
      </p:pic>
      <p:pic>
        <p:nvPicPr>
          <p:cNvPr id="21" name="Picture 20">
            <a:extLst>
              <a:ext uri="{FF2B5EF4-FFF2-40B4-BE49-F238E27FC236}">
                <a16:creationId xmlns:a16="http://schemas.microsoft.com/office/drawing/2014/main" id="{4F2DEBA8-DF3D-8BB6-DD52-2045E2C4D388}"/>
              </a:ext>
            </a:extLst>
          </p:cNvPr>
          <p:cNvPicPr>
            <a:picLocks noChangeAspect="1"/>
          </p:cNvPicPr>
          <p:nvPr/>
        </p:nvPicPr>
        <p:blipFill>
          <a:blip r:embed="rId15" cstate="print">
            <a:extLst>
              <a:ext uri="{28A0092B-C50C-407E-A947-70E740481C1C}">
                <a14:useLocalDpi xmlns:a14="http://schemas.microsoft.com/office/drawing/2010/main"/>
              </a:ext>
            </a:extLst>
          </a:blip>
          <a:srcRect l="16612" r="23190"/>
          <a:stretch>
            <a:fillRect/>
          </a:stretch>
        </p:blipFill>
        <p:spPr>
          <a:xfrm>
            <a:off x="3274498" y="1939152"/>
            <a:ext cx="2765356" cy="1437669"/>
          </a:xfrm>
          <a:prstGeom prst="rect">
            <a:avLst/>
          </a:prstGeom>
        </p:spPr>
      </p:pic>
      <p:pic>
        <p:nvPicPr>
          <p:cNvPr id="23" name="Picture 22">
            <a:extLst>
              <a:ext uri="{FF2B5EF4-FFF2-40B4-BE49-F238E27FC236}">
                <a16:creationId xmlns:a16="http://schemas.microsoft.com/office/drawing/2014/main" id="{D18D228C-CD37-A270-7C75-BCF6B8305EB0}"/>
              </a:ext>
            </a:extLst>
          </p:cNvPr>
          <p:cNvPicPr>
            <a:picLocks noChangeAspect="1"/>
          </p:cNvPicPr>
          <p:nvPr/>
        </p:nvPicPr>
        <p:blipFill>
          <a:blip r:embed="rId16" cstate="print">
            <a:extLst>
              <a:ext uri="{28A0092B-C50C-407E-A947-70E740481C1C}">
                <a14:useLocalDpi xmlns:a14="http://schemas.microsoft.com/office/drawing/2010/main"/>
              </a:ext>
            </a:extLst>
          </a:blip>
          <a:srcRect l="22086" r="19475"/>
          <a:stretch>
            <a:fillRect/>
          </a:stretch>
        </p:blipFill>
        <p:spPr>
          <a:xfrm>
            <a:off x="6195436" y="1789814"/>
            <a:ext cx="1917030" cy="167647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A7C408B-8EB2-B60E-4087-1533A92CDA01}"/>
            </a:ext>
          </a:extLst>
        </p:cNvPr>
        <p:cNvGrpSpPr/>
        <p:nvPr/>
      </p:nvGrpSpPr>
      <p:grpSpPr>
        <a:xfrm>
          <a:off x="0" y="0"/>
          <a:ext cx="0" cy="0"/>
          <a:chOff x="0" y="0"/>
          <a:chExt cx="0" cy="0"/>
        </a:xfrm>
      </p:grpSpPr>
      <p:sp>
        <p:nvSpPr>
          <p:cNvPr id="6" name="Text 0">
            <a:extLst>
              <a:ext uri="{FF2B5EF4-FFF2-40B4-BE49-F238E27FC236}">
                <a16:creationId xmlns:a16="http://schemas.microsoft.com/office/drawing/2014/main" id="{7AD7AE02-A9BF-BC0D-B930-E1FE78156AC4}"/>
              </a:ext>
            </a:extLst>
          </p:cNvPr>
          <p:cNvSpPr/>
          <p:nvPr/>
        </p:nvSpPr>
        <p:spPr>
          <a:xfrm>
            <a:off x="496186" y="276940"/>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The General Sinusoidal Function</a:t>
            </a:r>
            <a:endParaRPr lang="en-US" sz="2820" dirty="0"/>
          </a:p>
        </p:txBody>
      </p:sp>
      <mc:AlternateContent xmlns:mc="http://schemas.openxmlformats.org/markup-compatibility/2006" xmlns:a14="http://schemas.microsoft.com/office/drawing/2010/main">
        <mc:Choice Requires="a14">
          <p:sp>
            <p:nvSpPr>
              <p:cNvPr id="7" name="Text 1">
                <a:extLst>
                  <a:ext uri="{FF2B5EF4-FFF2-40B4-BE49-F238E27FC236}">
                    <a16:creationId xmlns:a16="http://schemas.microsoft.com/office/drawing/2014/main" id="{868212BE-10C2-9827-32A6-FA968AEFDD6F}"/>
                  </a:ext>
                </a:extLst>
              </p:cNvPr>
              <p:cNvSpPr/>
              <p:nvPr/>
            </p:nvSpPr>
            <p:spPr>
              <a:xfrm>
                <a:off x="5781322" y="345178"/>
                <a:ext cx="2777692" cy="374785"/>
              </a:xfrm>
              <a:prstGeom prst="rect">
                <a:avLst/>
              </a:prstGeom>
              <a:noFill/>
              <a:ln/>
            </p:spPr>
            <p:txBody>
              <a:bodyPr wrap="square" lIns="0" tIns="0" rIns="0" bIns="0" rtlCol="0" anchor="ctr"/>
              <a:lstStyle/>
              <a:p>
                <a:pPr marL="0" indent="0">
                  <a:lnSpc>
                    <a:spcPts val="1763"/>
                  </a:lnSpc>
                  <a:buNone/>
                </a:pPr>
                <a14:m>
                  <m:oMathPara xmlns:m="http://schemas.openxmlformats.org/officeDocument/2006/math">
                    <m:oMathParaPr>
                      <m:jc m:val="centerGroup"/>
                    </m:oMathParaPr>
                    <m:oMath xmlns:m="http://schemas.openxmlformats.org/officeDocument/2006/math">
                      <m:r>
                        <a:rPr lang="en-US" b="1" i="1" dirty="0" smtClean="0">
                          <a:solidFill>
                            <a:srgbClr val="000000"/>
                          </a:solidFill>
                          <a:latin typeface="Cambria Math" panose="02040503050406030204" pitchFamily="18" charset="0"/>
                          <a:ea typeface="Heebo" pitchFamily="34" charset="-122"/>
                          <a:cs typeface="Heebo" pitchFamily="34" charset="-120"/>
                        </a:rPr>
                        <m:t>𝒚</m:t>
                      </m:r>
                      <m:r>
                        <a:rPr lang="en-US" b="1" i="1" dirty="0" smtClean="0">
                          <a:solidFill>
                            <a:srgbClr val="000000"/>
                          </a:solidFill>
                          <a:latin typeface="Cambria Math" panose="02040503050406030204" pitchFamily="18" charset="0"/>
                          <a:ea typeface="Heebo" pitchFamily="34" charset="-122"/>
                          <a:cs typeface="Heebo" pitchFamily="34" charset="-120"/>
                        </a:rPr>
                        <m:t> = </m:t>
                      </m:r>
                      <m:r>
                        <a:rPr lang="en-US" b="1" i="1" dirty="0" smtClean="0">
                          <a:solidFill>
                            <a:srgbClr val="000000"/>
                          </a:solidFill>
                          <a:latin typeface="Cambria Math" panose="02040503050406030204" pitchFamily="18" charset="0"/>
                          <a:ea typeface="Heebo" pitchFamily="34" charset="-122"/>
                          <a:cs typeface="Heebo" pitchFamily="34" charset="-120"/>
                        </a:rPr>
                        <m:t>𝑨</m:t>
                      </m:r>
                      <m:r>
                        <a:rPr lang="en-US" b="1" i="1" dirty="0" smtClean="0">
                          <a:solidFill>
                            <a:srgbClr val="000000"/>
                          </a:solidFill>
                          <a:latin typeface="Cambria Math" panose="02040503050406030204" pitchFamily="18" charset="0"/>
                          <a:ea typeface="Heebo" pitchFamily="34" charset="-122"/>
                          <a:cs typeface="Heebo" pitchFamily="34" charset="-120"/>
                        </a:rPr>
                        <m:t> </m:t>
                      </m:r>
                      <m:r>
                        <m:rPr>
                          <m:sty m:val="p"/>
                        </m:rPr>
                        <a:rPr lang="en-US" b="1" i="1" dirty="0" smtClean="0">
                          <a:solidFill>
                            <a:srgbClr val="000000"/>
                          </a:solidFill>
                          <a:latin typeface="Cambria Math" panose="02040503050406030204" pitchFamily="18" charset="0"/>
                          <a:ea typeface="Heebo" pitchFamily="34" charset="-122"/>
                          <a:cs typeface="Heebo" pitchFamily="34" charset="-120"/>
                        </a:rPr>
                        <m:t>cos</m:t>
                      </m:r>
                      <m:r>
                        <a:rPr lang="en-US" b="1" i="1" dirty="0" smtClean="0">
                          <a:solidFill>
                            <a:srgbClr val="000000"/>
                          </a:solidFill>
                          <a:latin typeface="Cambria Math" panose="02040503050406030204" pitchFamily="18" charset="0"/>
                          <a:ea typeface="Heebo" pitchFamily="34" charset="-122"/>
                          <a:cs typeface="Heebo" pitchFamily="34" charset="-120"/>
                        </a:rPr>
                        <m:t>⁡(</m:t>
                      </m:r>
                      <m:r>
                        <a:rPr lang="en-US" b="1" i="1" dirty="0" smtClean="0">
                          <a:solidFill>
                            <a:srgbClr val="000000"/>
                          </a:solidFill>
                          <a:latin typeface="Cambria Math" panose="02040503050406030204" pitchFamily="18" charset="0"/>
                          <a:ea typeface="Heebo" pitchFamily="34" charset="-122"/>
                          <a:cs typeface="Heebo" pitchFamily="34" charset="-120"/>
                        </a:rPr>
                        <m:t>𝒂𝒙</m:t>
                      </m:r>
                      <m:r>
                        <a:rPr lang="en-US" b="1" i="1" dirty="0" smtClean="0">
                          <a:solidFill>
                            <a:srgbClr val="000000"/>
                          </a:solidFill>
                          <a:latin typeface="Cambria Math" panose="02040503050406030204" pitchFamily="18" charset="0"/>
                          <a:ea typeface="Heebo" pitchFamily="34" charset="-122"/>
                          <a:cs typeface="Heebo" pitchFamily="34" charset="-120"/>
                        </a:rPr>
                        <m:t> + </m:t>
                      </m:r>
                      <m:r>
                        <a:rPr lang="en-US" b="1" i="1" dirty="0" smtClean="0">
                          <a:solidFill>
                            <a:srgbClr val="000000"/>
                          </a:solidFill>
                          <a:latin typeface="Cambria Math" panose="02040503050406030204" pitchFamily="18" charset="0"/>
                          <a:ea typeface="Heebo" pitchFamily="34" charset="-122"/>
                          <a:cs typeface="Heebo" pitchFamily="34" charset="-120"/>
                        </a:rPr>
                        <m:t>𝒃</m:t>
                      </m:r>
                      <m:r>
                        <a:rPr lang="en-US" b="1" i="1" dirty="0" smtClean="0">
                          <a:solidFill>
                            <a:srgbClr val="000000"/>
                          </a:solidFill>
                          <a:latin typeface="Cambria Math" panose="02040503050406030204" pitchFamily="18" charset="0"/>
                          <a:ea typeface="Heebo" pitchFamily="34" charset="-122"/>
                          <a:cs typeface="Heebo" pitchFamily="34" charset="-120"/>
                        </a:rPr>
                        <m:t>) + </m:t>
                      </m:r>
                      <m:r>
                        <a:rPr lang="en-US" b="1" i="1" dirty="0" smtClean="0">
                          <a:solidFill>
                            <a:srgbClr val="000000"/>
                          </a:solidFill>
                          <a:latin typeface="Cambria Math" panose="02040503050406030204" pitchFamily="18" charset="0"/>
                          <a:ea typeface="Heebo" pitchFamily="34" charset="-122"/>
                          <a:cs typeface="Heebo" pitchFamily="34" charset="-120"/>
                        </a:rPr>
                        <m:t>𝑩</m:t>
                      </m:r>
                    </m:oMath>
                  </m:oMathPara>
                </a14:m>
                <a:endParaRPr lang="en-US" dirty="0"/>
              </a:p>
            </p:txBody>
          </p:sp>
        </mc:Choice>
        <mc:Fallback xmlns="">
          <p:sp>
            <p:nvSpPr>
              <p:cNvPr id="7" name="Text 1">
                <a:extLst>
                  <a:ext uri="{FF2B5EF4-FFF2-40B4-BE49-F238E27FC236}">
                    <a16:creationId xmlns:a16="http://schemas.microsoft.com/office/drawing/2014/main" id="{868212BE-10C2-9827-32A6-FA968AEFDD6F}"/>
                  </a:ext>
                </a:extLst>
              </p:cNvPr>
              <p:cNvSpPr>
                <a:spLocks noRot="1" noChangeAspect="1" noMove="1" noResize="1" noEditPoints="1" noAdjustHandles="1" noChangeArrowheads="1" noChangeShapeType="1" noTextEdit="1"/>
              </p:cNvSpPr>
              <p:nvPr/>
            </p:nvSpPr>
            <p:spPr>
              <a:xfrm>
                <a:off x="5781322" y="345178"/>
                <a:ext cx="2777692" cy="374785"/>
              </a:xfrm>
              <a:prstGeom prst="rect">
                <a:avLst/>
              </a:prstGeom>
              <a:blipFill>
                <a:blip r:embed="rId3"/>
                <a:stretch>
                  <a:fillRect b="-8197"/>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3">
                <a:extLst>
                  <a:ext uri="{FF2B5EF4-FFF2-40B4-BE49-F238E27FC236}">
                    <a16:creationId xmlns:a16="http://schemas.microsoft.com/office/drawing/2014/main" id="{AECD984F-1EF8-F9B6-5A4F-8B3E9E3ADA22}"/>
                  </a:ext>
                </a:extLst>
              </p:cNvPr>
              <p:cNvSpPr/>
              <p:nvPr/>
            </p:nvSpPr>
            <p:spPr>
              <a:xfrm>
                <a:off x="1549836" y="4087777"/>
                <a:ext cx="1878419"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Amplitude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𝑨</m:t>
                    </m:r>
                  </m:oMath>
                </a14:m>
                <a:r>
                  <a:rPr lang="en-US" sz="1410" b="1" dirty="0">
                    <a:solidFill>
                      <a:srgbClr val="000000"/>
                    </a:solidFill>
                    <a:latin typeface="Heebo" pitchFamily="34" charset="0"/>
                    <a:ea typeface="Heebo" pitchFamily="34" charset="-122"/>
                    <a:cs typeface="Heebo" pitchFamily="34" charset="-120"/>
                  </a:rPr>
                  <a:t>)</a:t>
                </a:r>
                <a:endParaRPr lang="en-US" sz="1410" dirty="0"/>
              </a:p>
            </p:txBody>
          </p:sp>
        </mc:Choice>
        <mc:Fallback xmlns="">
          <p:sp>
            <p:nvSpPr>
              <p:cNvPr id="9" name="Text 3">
                <a:extLst>
                  <a:ext uri="{FF2B5EF4-FFF2-40B4-BE49-F238E27FC236}">
                    <a16:creationId xmlns:a16="http://schemas.microsoft.com/office/drawing/2014/main" id="{AECD984F-1EF8-F9B6-5A4F-8B3E9E3ADA22}"/>
                  </a:ext>
                </a:extLst>
              </p:cNvPr>
              <p:cNvSpPr>
                <a:spLocks noRot="1" noChangeAspect="1" noMove="1" noResize="1" noEditPoints="1" noAdjustHandles="1" noChangeArrowheads="1" noChangeShapeType="1" noTextEdit="1"/>
              </p:cNvSpPr>
              <p:nvPr/>
            </p:nvSpPr>
            <p:spPr>
              <a:xfrm>
                <a:off x="1549836" y="4087777"/>
                <a:ext cx="1878419" cy="221512"/>
              </a:xfrm>
              <a:prstGeom prst="rect">
                <a:avLst/>
              </a:prstGeom>
              <a:blipFill>
                <a:blip r:embed="rId4"/>
                <a:stretch>
                  <a:fillRect t="-19444" b="-52778"/>
                </a:stretch>
              </a:blipFill>
              <a:ln/>
            </p:spPr>
            <p:txBody>
              <a:bodyPr/>
              <a:lstStyle/>
              <a:p>
                <a:r>
                  <a:rPr lang="en-IE">
                    <a:noFill/>
                  </a:rPr>
                  <a:t> </a:t>
                </a:r>
              </a:p>
            </p:txBody>
          </p:sp>
        </mc:Fallback>
      </mc:AlternateContent>
      <p:sp>
        <p:nvSpPr>
          <p:cNvPr id="10" name="Text 4">
            <a:extLst>
              <a:ext uri="{FF2B5EF4-FFF2-40B4-BE49-F238E27FC236}">
                <a16:creationId xmlns:a16="http://schemas.microsoft.com/office/drawing/2014/main" id="{AB10BF44-FC03-DA5D-08E3-FA9982809E13}"/>
              </a:ext>
            </a:extLst>
          </p:cNvPr>
          <p:cNvSpPr/>
          <p:nvPr/>
        </p:nvSpPr>
        <p:spPr>
          <a:xfrm>
            <a:off x="496186" y="4106359"/>
            <a:ext cx="3843203" cy="1134016"/>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Determines the maximum displacement or height of the wave. It's half the distance between the peak and the trough.</a:t>
            </a:r>
            <a:endParaRPr lang="en-US" sz="1105" dirty="0"/>
          </a:p>
        </p:txBody>
      </p:sp>
      <mc:AlternateContent xmlns:mc="http://schemas.openxmlformats.org/markup-compatibility/2006" xmlns:a14="http://schemas.microsoft.com/office/drawing/2010/main">
        <mc:Choice Requires="a14">
          <p:sp>
            <p:nvSpPr>
              <p:cNvPr id="11" name="Text 5">
                <a:extLst>
                  <a:ext uri="{FF2B5EF4-FFF2-40B4-BE49-F238E27FC236}">
                    <a16:creationId xmlns:a16="http://schemas.microsoft.com/office/drawing/2014/main" id="{982FD912-5A97-C187-10F8-5EB246122F67}"/>
                  </a:ext>
                </a:extLst>
              </p:cNvPr>
              <p:cNvSpPr/>
              <p:nvPr/>
            </p:nvSpPr>
            <p:spPr>
              <a:xfrm>
                <a:off x="6031832" y="4087777"/>
                <a:ext cx="2237966"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Fundamental Period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𝟐</m:t>
                    </m:r>
                    <m:r>
                      <a:rPr lang="en-US" sz="1410" b="1" i="1" dirty="0" smtClean="0">
                        <a:solidFill>
                          <a:srgbClr val="000000"/>
                        </a:solidFill>
                        <a:latin typeface="Cambria Math" panose="02040503050406030204" pitchFamily="18" charset="0"/>
                        <a:ea typeface="Heebo" pitchFamily="34" charset="-122"/>
                        <a:cs typeface="Heebo" pitchFamily="34" charset="-120"/>
                      </a:rPr>
                      <m:t>𝝅</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𝒂</m:t>
                    </m:r>
                  </m:oMath>
                </a14:m>
                <a:r>
                  <a:rPr lang="en-US" sz="1410" b="1" dirty="0">
                    <a:solidFill>
                      <a:srgbClr val="000000"/>
                    </a:solidFill>
                    <a:latin typeface="Heebo" pitchFamily="34" charset="0"/>
                    <a:ea typeface="Heebo" pitchFamily="34" charset="-122"/>
                    <a:cs typeface="Heebo" pitchFamily="34" charset="-120"/>
                  </a:rPr>
                  <a:t>)</a:t>
                </a:r>
                <a:endParaRPr lang="en-US" sz="1410" dirty="0"/>
              </a:p>
            </p:txBody>
          </p:sp>
        </mc:Choice>
        <mc:Fallback xmlns="">
          <p:sp>
            <p:nvSpPr>
              <p:cNvPr id="11" name="Text 5">
                <a:extLst>
                  <a:ext uri="{FF2B5EF4-FFF2-40B4-BE49-F238E27FC236}">
                    <a16:creationId xmlns:a16="http://schemas.microsoft.com/office/drawing/2014/main" id="{982FD912-5A97-C187-10F8-5EB246122F67}"/>
                  </a:ext>
                </a:extLst>
              </p:cNvPr>
              <p:cNvSpPr>
                <a:spLocks noRot="1" noChangeAspect="1" noMove="1" noResize="1" noEditPoints="1" noAdjustHandles="1" noChangeArrowheads="1" noChangeShapeType="1" noTextEdit="1"/>
              </p:cNvSpPr>
              <p:nvPr/>
            </p:nvSpPr>
            <p:spPr>
              <a:xfrm>
                <a:off x="6031832" y="4087777"/>
                <a:ext cx="2237966" cy="221512"/>
              </a:xfrm>
              <a:prstGeom prst="rect">
                <a:avLst/>
              </a:prstGeom>
              <a:blipFill>
                <a:blip r:embed="rId5"/>
                <a:stretch>
                  <a:fillRect l="-4348" t="-19444" r="-4348" b="-52778"/>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2" name="Text 6">
                <a:extLst>
                  <a:ext uri="{FF2B5EF4-FFF2-40B4-BE49-F238E27FC236}">
                    <a16:creationId xmlns:a16="http://schemas.microsoft.com/office/drawing/2014/main" id="{B9AE376B-8B86-8DD6-C2F4-B8C5789B3950}"/>
                  </a:ext>
                </a:extLst>
              </p:cNvPr>
              <p:cNvSpPr/>
              <p:nvPr/>
            </p:nvSpPr>
            <p:spPr>
              <a:xfrm>
                <a:off x="5692522" y="4307333"/>
                <a:ext cx="2955292" cy="680410"/>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The length of one full cycle of the wave. It is inversely related to the coefficient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𝑎</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12" name="Text 6">
                <a:extLst>
                  <a:ext uri="{FF2B5EF4-FFF2-40B4-BE49-F238E27FC236}">
                    <a16:creationId xmlns:a16="http://schemas.microsoft.com/office/drawing/2014/main" id="{B9AE376B-8B86-8DD6-C2F4-B8C5789B3950}"/>
                  </a:ext>
                </a:extLst>
              </p:cNvPr>
              <p:cNvSpPr>
                <a:spLocks noRot="1" noChangeAspect="1" noMove="1" noResize="1" noEditPoints="1" noAdjustHandles="1" noChangeArrowheads="1" noChangeShapeType="1" noTextEdit="1"/>
              </p:cNvSpPr>
              <p:nvPr/>
            </p:nvSpPr>
            <p:spPr>
              <a:xfrm>
                <a:off x="5692522" y="4307333"/>
                <a:ext cx="2955292" cy="680410"/>
              </a:xfrm>
              <a:prstGeom prst="rect">
                <a:avLst/>
              </a:prstGeom>
              <a:blipFill>
                <a:blip r:embed="rId6"/>
                <a:stretch>
                  <a:fillRect/>
                </a:stretch>
              </a:blipFill>
              <a:ln/>
            </p:spPr>
            <p:txBody>
              <a:bodyPr/>
              <a:lstStyle/>
              <a:p>
                <a:r>
                  <a:rPr lang="en-IE">
                    <a:noFill/>
                  </a:rPr>
                  <a:t> </a:t>
                </a:r>
              </a:p>
            </p:txBody>
          </p:sp>
        </mc:Fallback>
      </mc:AlternateContent>
      <p:pic>
        <p:nvPicPr>
          <p:cNvPr id="17" name="Picture 16">
            <a:extLst>
              <a:ext uri="{FF2B5EF4-FFF2-40B4-BE49-F238E27FC236}">
                <a16:creationId xmlns:a16="http://schemas.microsoft.com/office/drawing/2014/main" id="{F259BA52-8EEE-86C6-8B82-B2905EF8F8BE}"/>
              </a:ext>
            </a:extLst>
          </p:cNvPr>
          <p:cNvPicPr>
            <a:picLocks noChangeAspect="1"/>
          </p:cNvPicPr>
          <p:nvPr/>
        </p:nvPicPr>
        <p:blipFill>
          <a:blip r:embed="rId7"/>
          <a:stretch>
            <a:fillRect/>
          </a:stretch>
        </p:blipFill>
        <p:spPr>
          <a:xfrm>
            <a:off x="496186" y="1375660"/>
            <a:ext cx="3593432" cy="2645664"/>
          </a:xfrm>
          <a:prstGeom prst="rect">
            <a:avLst/>
          </a:prstGeom>
        </p:spPr>
      </p:pic>
      <p:pic>
        <p:nvPicPr>
          <p:cNvPr id="22" name="Picture 21">
            <a:extLst>
              <a:ext uri="{FF2B5EF4-FFF2-40B4-BE49-F238E27FC236}">
                <a16:creationId xmlns:a16="http://schemas.microsoft.com/office/drawing/2014/main" id="{AA23DB58-9D8C-7B17-F829-A036209CF2EF}"/>
              </a:ext>
            </a:extLst>
          </p:cNvPr>
          <p:cNvPicPr>
            <a:picLocks noChangeAspect="1"/>
          </p:cNvPicPr>
          <p:nvPr/>
        </p:nvPicPr>
        <p:blipFill>
          <a:blip r:embed="rId8"/>
          <a:stretch>
            <a:fillRect/>
          </a:stretch>
        </p:blipFill>
        <p:spPr>
          <a:xfrm>
            <a:off x="4506663" y="1860785"/>
            <a:ext cx="4141151" cy="1787612"/>
          </a:xfrm>
          <a:prstGeom prst="rect">
            <a:avLst/>
          </a:prstGeom>
        </p:spPr>
      </p:pic>
      <p:sp>
        <p:nvSpPr>
          <p:cNvPr id="25" name="Text 2">
            <a:extLst>
              <a:ext uri="{FF2B5EF4-FFF2-40B4-BE49-F238E27FC236}">
                <a16:creationId xmlns:a16="http://schemas.microsoft.com/office/drawing/2014/main" id="{32913E79-2772-0544-FACE-632979C8BE97}"/>
              </a:ext>
            </a:extLst>
          </p:cNvPr>
          <p:cNvSpPr/>
          <p:nvPr/>
        </p:nvSpPr>
        <p:spPr>
          <a:xfrm>
            <a:off x="496186" y="790240"/>
            <a:ext cx="815162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We can transform the basic cosine function to model any sinusoidal wave in one variable. Each parameter has a specific effect on the graph.</a:t>
            </a:r>
            <a:endParaRPr lang="en-US" sz="1105" dirty="0"/>
          </a:p>
        </p:txBody>
      </p:sp>
    </p:spTree>
    <p:extLst>
      <p:ext uri="{BB962C8B-B14F-4D97-AF65-F5344CB8AC3E}">
        <p14:creationId xmlns:p14="http://schemas.microsoft.com/office/powerpoint/2010/main" val="4133528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 1"/>
              <p:cNvSpPr/>
              <p:nvPr/>
            </p:nvSpPr>
            <p:spPr>
              <a:xfrm>
                <a:off x="496186" y="433137"/>
                <a:ext cx="8151628" cy="398025"/>
              </a:xfrm>
              <a:prstGeom prst="rect">
                <a:avLst/>
              </a:prstGeom>
              <a:noFill/>
              <a:ln/>
            </p:spPr>
            <p:txBody>
              <a:bodyPr wrap="square" lIns="0" tIns="0" rIns="0" bIns="0" rtlCol="0" anchor="ctr"/>
              <a:lstStyle/>
              <a:p>
                <a:pPr marL="0" indent="0">
                  <a:lnSpc>
                    <a:spcPts val="1763"/>
                  </a:lnSpc>
                  <a:buNone/>
                </a:pPr>
                <a14:m>
                  <m:oMath xmlns:m="http://schemas.openxmlformats.org/officeDocument/2006/math">
                    <m:r>
                      <a:rPr lang="en-US" sz="2000" b="1" i="1" dirty="0" smtClean="0">
                        <a:solidFill>
                          <a:srgbClr val="000000"/>
                        </a:solidFill>
                        <a:latin typeface="Cambria Math" panose="02040503050406030204" pitchFamily="18" charset="0"/>
                        <a:ea typeface="Heebo" pitchFamily="34" charset="-122"/>
                        <a:cs typeface="Heebo" pitchFamily="34" charset="-120"/>
                      </a:rPr>
                      <m:t>𝒚</m:t>
                    </m:r>
                    <m:r>
                      <a:rPr lang="en-US" sz="2000" b="1" i="1" dirty="0" smtClean="0">
                        <a:solidFill>
                          <a:srgbClr val="000000"/>
                        </a:solidFill>
                        <a:latin typeface="Cambria Math" panose="02040503050406030204" pitchFamily="18" charset="0"/>
                        <a:ea typeface="Heebo" pitchFamily="34" charset="-122"/>
                        <a:cs typeface="Heebo" pitchFamily="34" charset="-120"/>
                      </a:rPr>
                      <m:t> = </m:t>
                    </m:r>
                    <m:r>
                      <a:rPr lang="en-US" sz="2000" b="1" i="1" dirty="0" smtClean="0">
                        <a:solidFill>
                          <a:srgbClr val="000000"/>
                        </a:solidFill>
                        <a:latin typeface="Cambria Math" panose="02040503050406030204" pitchFamily="18" charset="0"/>
                        <a:ea typeface="Heebo" pitchFamily="34" charset="-122"/>
                        <a:cs typeface="Heebo" pitchFamily="34" charset="-120"/>
                      </a:rPr>
                      <m:t>𝑨</m:t>
                    </m:r>
                    <m:r>
                      <a:rPr lang="en-US" sz="2000" b="1" i="1" dirty="0" smtClean="0">
                        <a:solidFill>
                          <a:srgbClr val="000000"/>
                        </a:solidFill>
                        <a:latin typeface="Cambria Math" panose="02040503050406030204" pitchFamily="18" charset="0"/>
                        <a:ea typeface="Heebo" pitchFamily="34" charset="-122"/>
                        <a:cs typeface="Heebo" pitchFamily="34" charset="-120"/>
                      </a:rPr>
                      <m:t> </m:t>
                    </m:r>
                    <m:r>
                      <m:rPr>
                        <m:sty m:val="p"/>
                      </m:rPr>
                      <a:rPr lang="en-US" sz="2000" b="1" i="1" dirty="0" smtClean="0">
                        <a:solidFill>
                          <a:srgbClr val="000000"/>
                        </a:solidFill>
                        <a:latin typeface="Cambria Math" panose="02040503050406030204" pitchFamily="18" charset="0"/>
                        <a:ea typeface="Heebo" pitchFamily="34" charset="-122"/>
                        <a:cs typeface="Heebo" pitchFamily="34" charset="-120"/>
                      </a:rPr>
                      <m:t>cos</m:t>
                    </m:r>
                    <m:r>
                      <a:rPr lang="en-US" sz="2000" b="1" i="1" dirty="0" smtClean="0">
                        <a:solidFill>
                          <a:srgbClr val="000000"/>
                        </a:solidFill>
                        <a:latin typeface="Cambria Math" panose="02040503050406030204" pitchFamily="18" charset="0"/>
                        <a:ea typeface="Heebo" pitchFamily="34" charset="-122"/>
                        <a:cs typeface="Heebo" pitchFamily="34" charset="-120"/>
                      </a:rPr>
                      <m:t>⁡(</m:t>
                    </m:r>
                    <m:r>
                      <a:rPr lang="en-US" sz="2000" b="1" i="1" dirty="0" smtClean="0">
                        <a:solidFill>
                          <a:srgbClr val="000000"/>
                        </a:solidFill>
                        <a:latin typeface="Cambria Math" panose="02040503050406030204" pitchFamily="18" charset="0"/>
                        <a:ea typeface="Heebo" pitchFamily="34" charset="-122"/>
                        <a:cs typeface="Heebo" pitchFamily="34" charset="-120"/>
                      </a:rPr>
                      <m:t>𝒂𝒙</m:t>
                    </m:r>
                    <m:r>
                      <a:rPr lang="en-US" sz="2000" b="1" i="1" dirty="0" smtClean="0">
                        <a:solidFill>
                          <a:srgbClr val="000000"/>
                        </a:solidFill>
                        <a:latin typeface="Cambria Math" panose="02040503050406030204" pitchFamily="18" charset="0"/>
                        <a:ea typeface="Heebo" pitchFamily="34" charset="-122"/>
                        <a:cs typeface="Heebo" pitchFamily="34" charset="-120"/>
                      </a:rPr>
                      <m:t> + </m:t>
                    </m:r>
                    <m:r>
                      <a:rPr lang="en-US" sz="2000" b="1" i="1" dirty="0" smtClean="0">
                        <a:solidFill>
                          <a:srgbClr val="000000"/>
                        </a:solidFill>
                        <a:latin typeface="Cambria Math" panose="02040503050406030204" pitchFamily="18" charset="0"/>
                        <a:ea typeface="Heebo" pitchFamily="34" charset="-122"/>
                        <a:cs typeface="Heebo" pitchFamily="34" charset="-120"/>
                      </a:rPr>
                      <m:t>𝒃</m:t>
                    </m:r>
                    <m:r>
                      <a:rPr lang="en-US" sz="2000" b="1" i="1" dirty="0" smtClean="0">
                        <a:solidFill>
                          <a:srgbClr val="000000"/>
                        </a:solidFill>
                        <a:latin typeface="Cambria Math" panose="02040503050406030204" pitchFamily="18" charset="0"/>
                        <a:ea typeface="Heebo" pitchFamily="34" charset="-122"/>
                        <a:cs typeface="Heebo" pitchFamily="34" charset="-120"/>
                      </a:rPr>
                      <m:t>) + </m:t>
                    </m:r>
                    <m:r>
                      <a:rPr lang="en-US" sz="2000" b="1" i="1" dirty="0" smtClean="0">
                        <a:solidFill>
                          <a:srgbClr val="000000"/>
                        </a:solidFill>
                        <a:latin typeface="Cambria Math" panose="02040503050406030204" pitchFamily="18" charset="0"/>
                        <a:ea typeface="Heebo" pitchFamily="34" charset="-122"/>
                        <a:cs typeface="Heebo" pitchFamily="34" charset="-120"/>
                      </a:rPr>
                      <m:t>𝑩</m:t>
                    </m:r>
                    <m:r>
                      <a:rPr lang="en-US" sz="2000" b="1" i="1" dirty="0" smtClean="0">
                        <a:solidFill>
                          <a:srgbClr val="000000"/>
                        </a:solidFill>
                        <a:latin typeface="Cambria Math" panose="02040503050406030204" pitchFamily="18" charset="0"/>
                        <a:ea typeface="Heebo" pitchFamily="34" charset="-122"/>
                        <a:cs typeface="Heebo" pitchFamily="34" charset="-120"/>
                      </a:rPr>
                      <m:t> </m:t>
                    </m:r>
                  </m:oMath>
                </a14:m>
                <a:r>
                  <a:rPr lang="en-US" sz="2000" b="1" dirty="0">
                    <a:solidFill>
                      <a:srgbClr val="000000"/>
                    </a:solidFill>
                    <a:latin typeface="Heebo" pitchFamily="34" charset="0"/>
                    <a:ea typeface="Heebo" pitchFamily="34" charset="-122"/>
                    <a:cs typeface="Heebo" pitchFamily="34" charset="-120"/>
                  </a:rPr>
                  <a:t>				(continued)</a:t>
                </a:r>
                <a:endParaRPr lang="en-US" sz="2000" dirty="0"/>
              </a:p>
            </p:txBody>
          </p:sp>
        </mc:Choice>
        <mc:Fallback xmlns="">
          <p:sp>
            <p:nvSpPr>
              <p:cNvPr id="7" name="Text 1"/>
              <p:cNvSpPr>
                <a:spLocks noRot="1" noChangeAspect="1" noMove="1" noResize="1" noEditPoints="1" noAdjustHandles="1" noChangeArrowheads="1" noChangeShapeType="1" noTextEdit="1"/>
              </p:cNvSpPr>
              <p:nvPr/>
            </p:nvSpPr>
            <p:spPr>
              <a:xfrm>
                <a:off x="496186" y="433137"/>
                <a:ext cx="8151628" cy="398025"/>
              </a:xfrm>
              <a:prstGeom prst="rect">
                <a:avLst/>
              </a:prstGeom>
              <a:blipFill>
                <a:blip r:embed="rId3"/>
                <a:stretch>
                  <a:fillRect l="-1121" t="-13846" b="-23077"/>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3" name="Text 7"/>
              <p:cNvSpPr/>
              <p:nvPr/>
            </p:nvSpPr>
            <p:spPr>
              <a:xfrm>
                <a:off x="1435396" y="3327485"/>
                <a:ext cx="1878419"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Phase Shift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𝒃</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𝒂</m:t>
                    </m:r>
                  </m:oMath>
                </a14:m>
                <a:r>
                  <a:rPr lang="en-US" sz="1410" b="1" dirty="0">
                    <a:solidFill>
                      <a:srgbClr val="000000"/>
                    </a:solidFill>
                    <a:latin typeface="Heebo" pitchFamily="34" charset="0"/>
                    <a:ea typeface="Heebo" pitchFamily="34" charset="-122"/>
                    <a:cs typeface="Heebo" pitchFamily="34" charset="-120"/>
                  </a:rPr>
                  <a:t>)</a:t>
                </a:r>
                <a:endParaRPr lang="en-US" sz="1410" dirty="0"/>
              </a:p>
            </p:txBody>
          </p:sp>
        </mc:Choice>
        <mc:Fallback xmlns="">
          <p:sp>
            <p:nvSpPr>
              <p:cNvPr id="13" name="Text 7"/>
              <p:cNvSpPr>
                <a:spLocks noRot="1" noChangeAspect="1" noMove="1" noResize="1" noEditPoints="1" noAdjustHandles="1" noChangeArrowheads="1" noChangeShapeType="1" noTextEdit="1"/>
              </p:cNvSpPr>
              <p:nvPr/>
            </p:nvSpPr>
            <p:spPr>
              <a:xfrm>
                <a:off x="1435396" y="3327485"/>
                <a:ext cx="1878419" cy="221512"/>
              </a:xfrm>
              <a:prstGeom prst="rect">
                <a:avLst/>
              </a:prstGeom>
              <a:blipFill>
                <a:blip r:embed="rId4"/>
                <a:stretch>
                  <a:fillRect t="-19444" b="-52778"/>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4" name="Text 8"/>
              <p:cNvSpPr/>
              <p:nvPr/>
            </p:nvSpPr>
            <p:spPr>
              <a:xfrm>
                <a:off x="421292" y="3619111"/>
                <a:ext cx="3765697" cy="907213"/>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The horizontal shift of the wave. The value of the phase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𝑏</m:t>
                    </m:r>
                  </m:oMath>
                </a14:m>
                <a:r>
                  <a:rPr lang="en-US" sz="1105" dirty="0">
                    <a:solidFill>
                      <a:srgbClr val="000000"/>
                    </a:solidFill>
                    <a:latin typeface="Roboto" pitchFamily="34" charset="0"/>
                    <a:ea typeface="Roboto" pitchFamily="34" charset="-122"/>
                    <a:cs typeface="Roboto" pitchFamily="34" charset="-120"/>
                  </a:rPr>
                  <a:t>' determines how much the wave is shifted left or right.</a:t>
                </a:r>
                <a:endParaRPr lang="en-US" sz="1105" dirty="0"/>
              </a:p>
            </p:txBody>
          </p:sp>
        </mc:Choice>
        <mc:Fallback xmlns="">
          <p:sp>
            <p:nvSpPr>
              <p:cNvPr id="14" name="Text 8"/>
              <p:cNvSpPr>
                <a:spLocks noRot="1" noChangeAspect="1" noMove="1" noResize="1" noEditPoints="1" noAdjustHandles="1" noChangeArrowheads="1" noChangeShapeType="1" noTextEdit="1"/>
              </p:cNvSpPr>
              <p:nvPr/>
            </p:nvSpPr>
            <p:spPr>
              <a:xfrm>
                <a:off x="421292" y="3619111"/>
                <a:ext cx="3765697" cy="907213"/>
              </a:xfrm>
              <a:prstGeom prst="rect">
                <a:avLst/>
              </a:prstGeom>
              <a:blipFill>
                <a:blip r:embed="rId5"/>
                <a:stretch>
                  <a:fillRect l="-162" r="-1294"/>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5" name="Text 9"/>
              <p:cNvSpPr/>
              <p:nvPr/>
            </p:nvSpPr>
            <p:spPr>
              <a:xfrm>
                <a:off x="6023442" y="3382720"/>
                <a:ext cx="1878419"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Vertical Shift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𝑩</m:t>
                    </m:r>
                  </m:oMath>
                </a14:m>
                <a:r>
                  <a:rPr lang="en-US" sz="1410" b="1" dirty="0">
                    <a:solidFill>
                      <a:srgbClr val="000000"/>
                    </a:solidFill>
                    <a:latin typeface="Heebo" pitchFamily="34" charset="0"/>
                    <a:ea typeface="Heebo" pitchFamily="34" charset="-122"/>
                    <a:cs typeface="Heebo" pitchFamily="34" charset="-120"/>
                  </a:rPr>
                  <a:t>)</a:t>
                </a:r>
                <a:endParaRPr lang="en-US" sz="1410" dirty="0"/>
              </a:p>
            </p:txBody>
          </p:sp>
        </mc:Choice>
        <mc:Fallback xmlns="">
          <p:sp>
            <p:nvSpPr>
              <p:cNvPr id="15" name="Text 9"/>
              <p:cNvSpPr>
                <a:spLocks noRot="1" noChangeAspect="1" noMove="1" noResize="1" noEditPoints="1" noAdjustHandles="1" noChangeArrowheads="1" noChangeShapeType="1" noTextEdit="1"/>
              </p:cNvSpPr>
              <p:nvPr/>
            </p:nvSpPr>
            <p:spPr>
              <a:xfrm>
                <a:off x="6023442" y="3382720"/>
                <a:ext cx="1878419" cy="221512"/>
              </a:xfrm>
              <a:prstGeom prst="rect">
                <a:avLst/>
              </a:prstGeom>
              <a:blipFill>
                <a:blip r:embed="rId6"/>
                <a:stretch>
                  <a:fillRect t="-19444" b="-52778"/>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6" name="Text 10"/>
              <p:cNvSpPr/>
              <p:nvPr/>
            </p:nvSpPr>
            <p:spPr>
              <a:xfrm>
                <a:off x="5562793" y="3757084"/>
                <a:ext cx="2799716" cy="680410"/>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Moves the entire wave up or down, shifting its central axis from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=0</m:t>
                    </m:r>
                  </m:oMath>
                </a14:m>
                <a:r>
                  <a:rPr lang="en-US" sz="1105" dirty="0">
                    <a:solidFill>
                      <a:srgbClr val="000000"/>
                    </a:solidFill>
                    <a:latin typeface="Roboto" pitchFamily="34" charset="0"/>
                    <a:ea typeface="Roboto" pitchFamily="34" charset="-122"/>
                    <a:cs typeface="Roboto" pitchFamily="34" charset="-120"/>
                  </a:rPr>
                  <a:t> to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𝐵</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16" name="Text 10"/>
              <p:cNvSpPr>
                <a:spLocks noRot="1" noChangeAspect="1" noMove="1" noResize="1" noEditPoints="1" noAdjustHandles="1" noChangeArrowheads="1" noChangeShapeType="1" noTextEdit="1"/>
              </p:cNvSpPr>
              <p:nvPr/>
            </p:nvSpPr>
            <p:spPr>
              <a:xfrm>
                <a:off x="5562793" y="3757084"/>
                <a:ext cx="2799716" cy="680410"/>
              </a:xfrm>
              <a:prstGeom prst="rect">
                <a:avLst/>
              </a:prstGeom>
              <a:blipFill>
                <a:blip r:embed="rId7"/>
                <a:stretch>
                  <a:fillRect l="-1089" r="-1525"/>
                </a:stretch>
              </a:blipFill>
              <a:ln/>
            </p:spPr>
            <p:txBody>
              <a:bodyPr/>
              <a:lstStyle/>
              <a:p>
                <a:r>
                  <a:rPr lang="en-IE">
                    <a:noFill/>
                  </a:rPr>
                  <a:t> </a:t>
                </a:r>
              </a:p>
            </p:txBody>
          </p:sp>
        </mc:Fallback>
      </mc:AlternateContent>
      <p:pic>
        <p:nvPicPr>
          <p:cNvPr id="22" name="Picture 21">
            <a:extLst>
              <a:ext uri="{FF2B5EF4-FFF2-40B4-BE49-F238E27FC236}">
                <a16:creationId xmlns:a16="http://schemas.microsoft.com/office/drawing/2014/main" id="{FA04D1CA-0303-B099-B383-4D9E29AC60DB}"/>
              </a:ext>
            </a:extLst>
          </p:cNvPr>
          <p:cNvPicPr>
            <a:picLocks noChangeAspect="1"/>
          </p:cNvPicPr>
          <p:nvPr/>
        </p:nvPicPr>
        <p:blipFill>
          <a:blip r:embed="rId8"/>
          <a:stretch>
            <a:fillRect/>
          </a:stretch>
        </p:blipFill>
        <p:spPr>
          <a:xfrm>
            <a:off x="216569" y="1660359"/>
            <a:ext cx="4652210" cy="1336226"/>
          </a:xfrm>
          <a:prstGeom prst="rect">
            <a:avLst/>
          </a:prstGeom>
        </p:spPr>
      </p:pic>
      <p:pic>
        <p:nvPicPr>
          <p:cNvPr id="3" name="Picture 2">
            <a:extLst>
              <a:ext uri="{FF2B5EF4-FFF2-40B4-BE49-F238E27FC236}">
                <a16:creationId xmlns:a16="http://schemas.microsoft.com/office/drawing/2014/main" id="{AC4FFD4E-9536-58F5-1429-E1147D5C145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156414" y="1600926"/>
            <a:ext cx="3387605" cy="170158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756339"/>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Waves in Time vs. Waves in Space</a:t>
            </a:r>
            <a:endParaRPr lang="en-US" sz="2820" dirty="0"/>
          </a:p>
        </p:txBody>
      </p:sp>
      <p:sp>
        <p:nvSpPr>
          <p:cNvPr id="3" name="Text 1"/>
          <p:cNvSpPr/>
          <p:nvPr/>
        </p:nvSpPr>
        <p:spPr>
          <a:xfrm>
            <a:off x="496186" y="1539506"/>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Functions of Time</a:t>
            </a:r>
            <a:endParaRPr lang="en-US" sz="1410" dirty="0"/>
          </a:p>
        </p:txBody>
      </p:sp>
      <mc:AlternateContent xmlns:mc="http://schemas.openxmlformats.org/markup-compatibility/2006" xmlns:a14="http://schemas.microsoft.com/office/drawing/2010/main">
        <mc:Choice Requires="a14">
          <p:sp>
            <p:nvSpPr>
              <p:cNvPr id="4" name="Text 2"/>
              <p:cNvSpPr/>
              <p:nvPr/>
            </p:nvSpPr>
            <p:spPr>
              <a:xfrm>
                <a:off x="496186" y="1818488"/>
                <a:ext cx="1479572" cy="366846"/>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𝐴</m:t>
                      </m:r>
                      <m:r>
                        <a:rPr lang="en-US" sz="1105" i="1" dirty="0" smtClean="0">
                          <a:solidFill>
                            <a:srgbClr val="000000"/>
                          </a:solidFill>
                          <a:latin typeface="Cambria Math" panose="02040503050406030204" pitchFamily="18" charset="0"/>
                          <a:ea typeface="Roboto" pitchFamily="34" charset="-122"/>
                          <a:cs typeface="Roboto" pitchFamily="34" charset="-120"/>
                        </a:rPr>
                        <m:t>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𝜔</m:t>
                      </m:r>
                      <m:r>
                        <a:rPr lang="en-US" sz="1105" i="1" dirty="0" smtClean="0">
                          <a:solidFill>
                            <a:srgbClr val="000000"/>
                          </a:solidFill>
                          <a:latin typeface="Cambria Math" panose="02040503050406030204" pitchFamily="18" charset="0"/>
                          <a:ea typeface="Roboto" pitchFamily="34" charset="-122"/>
                          <a:cs typeface="Roboto" pitchFamily="34" charset="-120"/>
                        </a:rPr>
                        <m:t>𝑡</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𝜑</m:t>
                      </m:r>
                      <m:r>
                        <a:rPr lang="en-US" sz="1105" i="1" dirty="0" smtClean="0">
                          <a:solidFill>
                            <a:srgbClr val="000000"/>
                          </a:solidFill>
                          <a:latin typeface="Cambria Math" panose="02040503050406030204" pitchFamily="18" charset="0"/>
                          <a:ea typeface="Roboto" pitchFamily="34" charset="-122"/>
                          <a:cs typeface="Roboto" pitchFamily="34" charset="-120"/>
                        </a:rPr>
                        <m:t>)</m:t>
                      </m:r>
                    </m:oMath>
                  </m:oMathPara>
                </a14:m>
                <a:endParaRPr lang="en-US" sz="1105" dirty="0"/>
              </a:p>
            </p:txBody>
          </p:sp>
        </mc:Choice>
        <mc:Fallback xmlns="">
          <p:sp>
            <p:nvSpPr>
              <p:cNvPr id="4" name="Text 2"/>
              <p:cNvSpPr>
                <a:spLocks noRot="1" noChangeAspect="1" noMove="1" noResize="1" noEditPoints="1" noAdjustHandles="1" noChangeArrowheads="1" noChangeShapeType="1" noTextEdit="1"/>
              </p:cNvSpPr>
              <p:nvPr/>
            </p:nvSpPr>
            <p:spPr>
              <a:xfrm>
                <a:off x="496186" y="1818488"/>
                <a:ext cx="1479572" cy="366846"/>
              </a:xfrm>
              <a:prstGeom prst="rect">
                <a:avLst/>
              </a:prstGeom>
              <a:blipFill>
                <a:blip r:embed="rId3"/>
                <a:stretch>
                  <a:fillRect/>
                </a:stretch>
              </a:blipFill>
              <a:ln/>
            </p:spPr>
            <p:txBody>
              <a:bodyPr/>
              <a:lstStyle/>
              <a:p>
                <a:r>
                  <a:rPr lang="en-IE">
                    <a:noFill/>
                  </a:rPr>
                  <a:t> </a:t>
                </a:r>
              </a:p>
            </p:txBody>
          </p:sp>
        </mc:Fallback>
      </mc:AlternateContent>
      <p:sp>
        <p:nvSpPr>
          <p:cNvPr id="5" name="Text 3"/>
          <p:cNvSpPr/>
          <p:nvPr/>
        </p:nvSpPr>
        <p:spPr>
          <a:xfrm>
            <a:off x="496186" y="2242805"/>
            <a:ext cx="387743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Describes displacement at a fixed point over time (e.g., a boat bobbing up and down).</a:t>
            </a:r>
            <a:endParaRPr lang="en-US" sz="1105" dirty="0"/>
          </a:p>
        </p:txBody>
      </p:sp>
      <mc:AlternateContent xmlns:mc="http://schemas.openxmlformats.org/markup-compatibility/2006" xmlns:a14="http://schemas.microsoft.com/office/drawing/2010/main">
        <mc:Choice Requires="a14">
          <p:sp>
            <p:nvSpPr>
              <p:cNvPr id="6" name="Text 4"/>
              <p:cNvSpPr/>
              <p:nvPr/>
            </p:nvSpPr>
            <p:spPr>
              <a:xfrm>
                <a:off x="496186" y="2863776"/>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𝐴</m:t>
                    </m:r>
                  </m:oMath>
                </a14:m>
                <a:r>
                  <a:rPr lang="en-US" sz="1105" dirty="0">
                    <a:solidFill>
                      <a:srgbClr val="000000"/>
                    </a:solidFill>
                    <a:latin typeface="Roboto" pitchFamily="34" charset="0"/>
                    <a:ea typeface="Roboto" pitchFamily="34" charset="-122"/>
                    <a:cs typeface="Roboto" pitchFamily="34" charset="-120"/>
                  </a:rPr>
                  <a:t>: Amplitude</a:t>
                </a:r>
                <a:endParaRPr lang="en-US" sz="1105" dirty="0"/>
              </a:p>
            </p:txBody>
          </p:sp>
        </mc:Choice>
        <mc:Fallback xmlns="">
          <p:sp>
            <p:nvSpPr>
              <p:cNvPr id="6" name="Text 4"/>
              <p:cNvSpPr>
                <a:spLocks noRot="1" noChangeAspect="1" noMove="1" noResize="1" noEditPoints="1" noAdjustHandles="1" noChangeArrowheads="1" noChangeShapeType="1" noTextEdit="1"/>
              </p:cNvSpPr>
              <p:nvPr/>
            </p:nvSpPr>
            <p:spPr>
              <a:xfrm>
                <a:off x="496186" y="2863776"/>
                <a:ext cx="3877438" cy="226803"/>
              </a:xfrm>
              <a:prstGeom prst="rect">
                <a:avLst/>
              </a:prstGeom>
              <a:blipFill>
                <a:blip r:embed="rId4"/>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5"/>
              <p:cNvSpPr/>
              <p:nvPr/>
            </p:nvSpPr>
            <p:spPr>
              <a:xfrm>
                <a:off x="496186" y="3148049"/>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𝜔</m:t>
                    </m:r>
                  </m:oMath>
                </a14:m>
                <a:r>
                  <a:rPr lang="en-US" sz="1105" dirty="0">
                    <a:solidFill>
                      <a:srgbClr val="000000"/>
                    </a:solidFill>
                    <a:latin typeface="Roboto" pitchFamily="34" charset="0"/>
                    <a:ea typeface="Roboto" pitchFamily="34" charset="-122"/>
                    <a:cs typeface="Roboto" pitchFamily="34" charset="-120"/>
                  </a:rPr>
                  <a:t>: Angular Frequency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𝑟𝑎𝑑</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𝑠</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7" name="Text 5"/>
              <p:cNvSpPr>
                <a:spLocks noRot="1" noChangeAspect="1" noMove="1" noResize="1" noEditPoints="1" noAdjustHandles="1" noChangeArrowheads="1" noChangeShapeType="1" noTextEdit="1"/>
              </p:cNvSpPr>
              <p:nvPr/>
            </p:nvSpPr>
            <p:spPr>
              <a:xfrm>
                <a:off x="496186" y="3148049"/>
                <a:ext cx="3877438" cy="226803"/>
              </a:xfrm>
              <a:prstGeom prst="rect">
                <a:avLst/>
              </a:prstGeom>
              <a:blipFill>
                <a:blip r:embed="rId5"/>
                <a:stretch>
                  <a:fillRect l="-2044"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 6"/>
              <p:cNvSpPr/>
              <p:nvPr/>
            </p:nvSpPr>
            <p:spPr>
              <a:xfrm>
                <a:off x="496186" y="3432323"/>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f = ω/2π: Frequency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𝐻𝑧</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8" name="Text 6"/>
              <p:cNvSpPr>
                <a:spLocks noRot="1" noChangeAspect="1" noMove="1" noResize="1" noEditPoints="1" noAdjustHandles="1" noChangeArrowheads="1" noChangeShapeType="1" noTextEdit="1"/>
              </p:cNvSpPr>
              <p:nvPr/>
            </p:nvSpPr>
            <p:spPr>
              <a:xfrm>
                <a:off x="496186" y="3432323"/>
                <a:ext cx="3877438" cy="226803"/>
              </a:xfrm>
              <a:prstGeom prst="rect">
                <a:avLst/>
              </a:prstGeom>
              <a:blipFill>
                <a:blip r:embed="rId6"/>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7"/>
              <p:cNvSpPr/>
              <p:nvPr/>
            </p:nvSpPr>
            <p:spPr>
              <a:xfrm>
                <a:off x="496186" y="3716596"/>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𝜏</m:t>
                    </m:r>
                    <m:r>
                      <a:rPr lang="en-US" sz="1105" i="1" dirty="0" smtClean="0">
                        <a:solidFill>
                          <a:srgbClr val="000000"/>
                        </a:solidFill>
                        <a:latin typeface="Cambria Math" panose="02040503050406030204" pitchFamily="18" charset="0"/>
                        <a:ea typeface="Roboto" pitchFamily="34" charset="-122"/>
                        <a:cs typeface="Roboto" pitchFamily="34" charset="-120"/>
                      </a:rPr>
                      <m:t> = 1/</m:t>
                    </m:r>
                    <m:r>
                      <a:rPr lang="en-US" sz="1105" i="1" dirty="0" smtClean="0">
                        <a:solidFill>
                          <a:srgbClr val="000000"/>
                        </a:solidFill>
                        <a:latin typeface="Cambria Math" panose="02040503050406030204" pitchFamily="18" charset="0"/>
                        <a:ea typeface="Roboto" pitchFamily="34" charset="-122"/>
                        <a:cs typeface="Roboto" pitchFamily="34" charset="-120"/>
                      </a:rPr>
                      <m:t>𝑓</m:t>
                    </m:r>
                  </m:oMath>
                </a14:m>
                <a:r>
                  <a:rPr lang="en-US" sz="1105" dirty="0">
                    <a:solidFill>
                      <a:srgbClr val="000000"/>
                    </a:solidFill>
                    <a:latin typeface="Roboto" pitchFamily="34" charset="0"/>
                    <a:ea typeface="Roboto" pitchFamily="34" charset="-122"/>
                    <a:cs typeface="Roboto" pitchFamily="34" charset="-120"/>
                  </a:rPr>
                  <a:t>: Period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𝑠</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9" name="Text 7"/>
              <p:cNvSpPr>
                <a:spLocks noRot="1" noChangeAspect="1" noMove="1" noResize="1" noEditPoints="1" noAdjustHandles="1" noChangeArrowheads="1" noChangeShapeType="1" noTextEdit="1"/>
              </p:cNvSpPr>
              <p:nvPr/>
            </p:nvSpPr>
            <p:spPr>
              <a:xfrm>
                <a:off x="496186" y="3716596"/>
                <a:ext cx="3877438" cy="226803"/>
              </a:xfrm>
              <a:prstGeom prst="rect">
                <a:avLst/>
              </a:prstGeom>
              <a:blipFill>
                <a:blip r:embed="rId7"/>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0" name="Text 8"/>
              <p:cNvSpPr/>
              <p:nvPr/>
            </p:nvSpPr>
            <p:spPr>
              <a:xfrm>
                <a:off x="496186" y="4000869"/>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𝜑</m:t>
                    </m:r>
                  </m:oMath>
                </a14:m>
                <a:r>
                  <a:rPr lang="en-US" sz="1105" dirty="0">
                    <a:solidFill>
                      <a:srgbClr val="000000"/>
                    </a:solidFill>
                    <a:latin typeface="Roboto" pitchFamily="34" charset="0"/>
                    <a:ea typeface="Roboto" pitchFamily="34" charset="-122"/>
                    <a:cs typeface="Roboto" pitchFamily="34" charset="-120"/>
                  </a:rPr>
                  <a:t>: Phase</a:t>
                </a:r>
                <a:endParaRPr lang="en-US" sz="1105" dirty="0"/>
              </a:p>
            </p:txBody>
          </p:sp>
        </mc:Choice>
        <mc:Fallback xmlns="">
          <p:sp>
            <p:nvSpPr>
              <p:cNvPr id="10" name="Text 8"/>
              <p:cNvSpPr>
                <a:spLocks noRot="1" noChangeAspect="1" noMove="1" noResize="1" noEditPoints="1" noAdjustHandles="1" noChangeArrowheads="1" noChangeShapeType="1" noTextEdit="1"/>
              </p:cNvSpPr>
              <p:nvPr/>
            </p:nvSpPr>
            <p:spPr>
              <a:xfrm>
                <a:off x="496186" y="4000869"/>
                <a:ext cx="3877438" cy="226803"/>
              </a:xfrm>
              <a:prstGeom prst="rect">
                <a:avLst/>
              </a:prstGeom>
              <a:blipFill>
                <a:blip r:embed="rId8"/>
                <a:stretch>
                  <a:fillRect l="-2044" b="-31579"/>
                </a:stretch>
              </a:blipFill>
              <a:ln/>
            </p:spPr>
            <p:txBody>
              <a:bodyPr/>
              <a:lstStyle/>
              <a:p>
                <a:r>
                  <a:rPr lang="en-IE">
                    <a:noFill/>
                  </a:rPr>
                  <a:t> </a:t>
                </a:r>
              </a:p>
            </p:txBody>
          </p:sp>
        </mc:Fallback>
      </mc:AlternateContent>
      <p:sp>
        <p:nvSpPr>
          <p:cNvPr id="11" name="Text 9"/>
          <p:cNvSpPr/>
          <p:nvPr/>
        </p:nvSpPr>
        <p:spPr>
          <a:xfrm>
            <a:off x="4778252" y="1539506"/>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Functions of Distance</a:t>
            </a:r>
            <a:endParaRPr lang="en-US" sz="1410" dirty="0"/>
          </a:p>
        </p:txBody>
      </p:sp>
      <mc:AlternateContent xmlns:mc="http://schemas.openxmlformats.org/markup-compatibility/2006" xmlns:a14="http://schemas.microsoft.com/office/drawing/2010/main">
        <mc:Choice Requires="a14">
          <p:sp>
            <p:nvSpPr>
              <p:cNvPr id="12" name="Text 10"/>
              <p:cNvSpPr/>
              <p:nvPr/>
            </p:nvSpPr>
            <p:spPr>
              <a:xfrm>
                <a:off x="4778252" y="1888510"/>
                <a:ext cx="1479572"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𝐴</m:t>
                      </m:r>
                      <m:r>
                        <a:rPr lang="en-US" sz="1105" i="1" dirty="0" smtClean="0">
                          <a:solidFill>
                            <a:srgbClr val="000000"/>
                          </a:solidFill>
                          <a:latin typeface="Cambria Math" panose="02040503050406030204" pitchFamily="18" charset="0"/>
                          <a:ea typeface="Roboto" pitchFamily="34" charset="-122"/>
                          <a:cs typeface="Roboto" pitchFamily="34" charset="-120"/>
                        </a:rPr>
                        <m:t>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𝑘𝑥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𝜑</m:t>
                      </m:r>
                      <m:r>
                        <a:rPr lang="en-US" sz="1105" i="1" dirty="0" smtClean="0">
                          <a:solidFill>
                            <a:srgbClr val="000000"/>
                          </a:solidFill>
                          <a:latin typeface="Cambria Math" panose="02040503050406030204" pitchFamily="18" charset="0"/>
                          <a:ea typeface="Roboto" pitchFamily="34" charset="-122"/>
                          <a:cs typeface="Roboto" pitchFamily="34" charset="-120"/>
                        </a:rPr>
                        <m:t>)</m:t>
                      </m:r>
                    </m:oMath>
                  </m:oMathPara>
                </a14:m>
                <a:endParaRPr lang="en-US" sz="1105" dirty="0"/>
              </a:p>
            </p:txBody>
          </p:sp>
        </mc:Choice>
        <mc:Fallback xmlns="">
          <p:sp>
            <p:nvSpPr>
              <p:cNvPr id="12" name="Text 10"/>
              <p:cNvSpPr>
                <a:spLocks noRot="1" noChangeAspect="1" noMove="1" noResize="1" noEditPoints="1" noAdjustHandles="1" noChangeArrowheads="1" noChangeShapeType="1" noTextEdit="1"/>
              </p:cNvSpPr>
              <p:nvPr/>
            </p:nvSpPr>
            <p:spPr>
              <a:xfrm>
                <a:off x="4778252" y="1888510"/>
                <a:ext cx="1479572" cy="226803"/>
              </a:xfrm>
              <a:prstGeom prst="rect">
                <a:avLst/>
              </a:prstGeom>
              <a:blipFill>
                <a:blip r:embed="rId9"/>
                <a:stretch>
                  <a:fillRect b="-18919"/>
                </a:stretch>
              </a:blipFill>
              <a:ln/>
            </p:spPr>
            <p:txBody>
              <a:bodyPr/>
              <a:lstStyle/>
              <a:p>
                <a:r>
                  <a:rPr lang="en-IE">
                    <a:noFill/>
                  </a:rPr>
                  <a:t> </a:t>
                </a:r>
              </a:p>
            </p:txBody>
          </p:sp>
        </mc:Fallback>
      </mc:AlternateContent>
      <p:sp>
        <p:nvSpPr>
          <p:cNvPr id="13" name="Text 11"/>
          <p:cNvSpPr/>
          <p:nvPr/>
        </p:nvSpPr>
        <p:spPr>
          <a:xfrm>
            <a:off x="4778252" y="2242805"/>
            <a:ext cx="387743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A snapshot of the wave's displacement over a distance at a fixed moment in time.</a:t>
            </a:r>
            <a:endParaRPr lang="en-US" sz="1105" dirty="0"/>
          </a:p>
        </p:txBody>
      </p:sp>
      <mc:AlternateContent xmlns:mc="http://schemas.openxmlformats.org/markup-compatibility/2006" xmlns:a14="http://schemas.microsoft.com/office/drawing/2010/main">
        <mc:Choice Requires="a14">
          <p:sp>
            <p:nvSpPr>
              <p:cNvPr id="14" name="Text 12"/>
              <p:cNvSpPr/>
              <p:nvPr/>
            </p:nvSpPr>
            <p:spPr>
              <a:xfrm>
                <a:off x="4778252" y="2863776"/>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𝐴</m:t>
                    </m:r>
                  </m:oMath>
                </a14:m>
                <a:r>
                  <a:rPr lang="en-US" sz="1105" dirty="0">
                    <a:solidFill>
                      <a:srgbClr val="000000"/>
                    </a:solidFill>
                    <a:latin typeface="Roboto" pitchFamily="34" charset="0"/>
                    <a:ea typeface="Roboto" pitchFamily="34" charset="-122"/>
                    <a:cs typeface="Roboto" pitchFamily="34" charset="-120"/>
                  </a:rPr>
                  <a:t>: Amplitude</a:t>
                </a:r>
                <a:endParaRPr lang="en-US" sz="1105" dirty="0"/>
              </a:p>
            </p:txBody>
          </p:sp>
        </mc:Choice>
        <mc:Fallback xmlns="">
          <p:sp>
            <p:nvSpPr>
              <p:cNvPr id="14" name="Text 12"/>
              <p:cNvSpPr>
                <a:spLocks noRot="1" noChangeAspect="1" noMove="1" noResize="1" noEditPoints="1" noAdjustHandles="1" noChangeArrowheads="1" noChangeShapeType="1" noTextEdit="1"/>
              </p:cNvSpPr>
              <p:nvPr/>
            </p:nvSpPr>
            <p:spPr>
              <a:xfrm>
                <a:off x="4778252" y="2863776"/>
                <a:ext cx="3877438" cy="226803"/>
              </a:xfrm>
              <a:prstGeom prst="rect">
                <a:avLst/>
              </a:prstGeom>
              <a:blipFill>
                <a:blip r:embed="rId4"/>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5" name="Text 13"/>
              <p:cNvSpPr/>
              <p:nvPr/>
            </p:nvSpPr>
            <p:spPr>
              <a:xfrm>
                <a:off x="4778252" y="3148049"/>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𝑘</m:t>
                    </m:r>
                  </m:oMath>
                </a14:m>
                <a:r>
                  <a:rPr lang="en-US" sz="1105" dirty="0">
                    <a:solidFill>
                      <a:srgbClr val="000000"/>
                    </a:solidFill>
                    <a:latin typeface="Roboto" pitchFamily="34" charset="0"/>
                    <a:ea typeface="Roboto" pitchFamily="34" charset="-122"/>
                    <a:cs typeface="Roboto" pitchFamily="34" charset="-120"/>
                  </a:rPr>
                  <a:t>: Wavenumber</a:t>
                </a:r>
                <a:endParaRPr lang="en-US" sz="1105" dirty="0"/>
              </a:p>
            </p:txBody>
          </p:sp>
        </mc:Choice>
        <mc:Fallback xmlns="">
          <p:sp>
            <p:nvSpPr>
              <p:cNvPr id="15" name="Text 13"/>
              <p:cNvSpPr>
                <a:spLocks noRot="1" noChangeAspect="1" noMove="1" noResize="1" noEditPoints="1" noAdjustHandles="1" noChangeArrowheads="1" noChangeShapeType="1" noTextEdit="1"/>
              </p:cNvSpPr>
              <p:nvPr/>
            </p:nvSpPr>
            <p:spPr>
              <a:xfrm>
                <a:off x="4778252" y="3148049"/>
                <a:ext cx="3877438" cy="226803"/>
              </a:xfrm>
              <a:prstGeom prst="rect">
                <a:avLst/>
              </a:prstGeom>
              <a:blipFill>
                <a:blip r:embed="rId10"/>
                <a:stretch>
                  <a:fillRect l="-2044"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6" name="Text 14"/>
              <p:cNvSpPr/>
              <p:nvPr/>
            </p:nvSpPr>
            <p:spPr>
              <a:xfrm>
                <a:off x="4778252" y="3432323"/>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Spatial Frequency =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𝑘</m:t>
                    </m:r>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𝜋</m:t>
                    </m:r>
                  </m:oMath>
                </a14:m>
                <a:endParaRPr lang="en-US" sz="1105" dirty="0"/>
              </a:p>
            </p:txBody>
          </p:sp>
        </mc:Choice>
        <mc:Fallback xmlns="">
          <p:sp>
            <p:nvSpPr>
              <p:cNvPr id="16" name="Text 14"/>
              <p:cNvSpPr>
                <a:spLocks noRot="1" noChangeAspect="1" noMove="1" noResize="1" noEditPoints="1" noAdjustHandles="1" noChangeArrowheads="1" noChangeShapeType="1" noTextEdit="1"/>
              </p:cNvSpPr>
              <p:nvPr/>
            </p:nvSpPr>
            <p:spPr>
              <a:xfrm>
                <a:off x="4778252" y="3432323"/>
                <a:ext cx="3877438" cy="226803"/>
              </a:xfrm>
              <a:prstGeom prst="rect">
                <a:avLst/>
              </a:prstGeom>
              <a:blipFill>
                <a:blip r:embed="rId11"/>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7" name="Text 15"/>
              <p:cNvSpPr/>
              <p:nvPr/>
            </p:nvSpPr>
            <p:spPr>
              <a:xfrm>
                <a:off x="4778252" y="3716596"/>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𝜆</m:t>
                    </m:r>
                    <m:r>
                      <a:rPr lang="en-US" sz="1105" i="1" dirty="0" smtClean="0">
                        <a:solidFill>
                          <a:srgbClr val="000000"/>
                        </a:solidFill>
                        <a:latin typeface="Cambria Math" panose="02040503050406030204" pitchFamily="18" charset="0"/>
                        <a:ea typeface="Roboto" pitchFamily="34" charset="-122"/>
                        <a:cs typeface="Roboto" pitchFamily="34" charset="-120"/>
                      </a:rPr>
                      <m:t> = 2</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𝑘</m:t>
                    </m:r>
                  </m:oMath>
                </a14:m>
                <a:r>
                  <a:rPr lang="en-US" sz="1105" dirty="0">
                    <a:solidFill>
                      <a:srgbClr val="000000"/>
                    </a:solidFill>
                    <a:latin typeface="Roboto" pitchFamily="34" charset="0"/>
                    <a:ea typeface="Roboto" pitchFamily="34" charset="-122"/>
                    <a:cs typeface="Roboto" pitchFamily="34" charset="-120"/>
                  </a:rPr>
                  <a:t>: Wavelength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𝑚</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17" name="Text 15"/>
              <p:cNvSpPr>
                <a:spLocks noRot="1" noChangeAspect="1" noMove="1" noResize="1" noEditPoints="1" noAdjustHandles="1" noChangeArrowheads="1" noChangeShapeType="1" noTextEdit="1"/>
              </p:cNvSpPr>
              <p:nvPr/>
            </p:nvSpPr>
            <p:spPr>
              <a:xfrm>
                <a:off x="4778252" y="3716596"/>
                <a:ext cx="3877438" cy="226803"/>
              </a:xfrm>
              <a:prstGeom prst="rect">
                <a:avLst/>
              </a:prstGeom>
              <a:blipFill>
                <a:blip r:embed="rId12"/>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8" name="Text 16"/>
              <p:cNvSpPr/>
              <p:nvPr/>
            </p:nvSpPr>
            <p:spPr>
              <a:xfrm>
                <a:off x="4778252" y="4000869"/>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𝜑</m:t>
                    </m:r>
                  </m:oMath>
                </a14:m>
                <a:r>
                  <a:rPr lang="en-US" sz="1105" dirty="0">
                    <a:solidFill>
                      <a:srgbClr val="000000"/>
                    </a:solidFill>
                    <a:latin typeface="Roboto" pitchFamily="34" charset="0"/>
                    <a:ea typeface="Roboto" pitchFamily="34" charset="-122"/>
                    <a:cs typeface="Roboto" pitchFamily="34" charset="-120"/>
                  </a:rPr>
                  <a:t>: Phase</a:t>
                </a:r>
                <a:endParaRPr lang="en-US" sz="1105" dirty="0"/>
              </a:p>
            </p:txBody>
          </p:sp>
        </mc:Choice>
        <mc:Fallback xmlns="">
          <p:sp>
            <p:nvSpPr>
              <p:cNvPr id="18" name="Text 16"/>
              <p:cNvSpPr>
                <a:spLocks noRot="1" noChangeAspect="1" noMove="1" noResize="1" noEditPoints="1" noAdjustHandles="1" noChangeArrowheads="1" noChangeShapeType="1" noTextEdit="1"/>
              </p:cNvSpPr>
              <p:nvPr/>
            </p:nvSpPr>
            <p:spPr>
              <a:xfrm>
                <a:off x="4778252" y="4000869"/>
                <a:ext cx="3877438" cy="226803"/>
              </a:xfrm>
              <a:prstGeom prst="rect">
                <a:avLst/>
              </a:prstGeom>
              <a:blipFill>
                <a:blip r:embed="rId8"/>
                <a:stretch>
                  <a:fillRect l="-2044" b="-31579"/>
                </a:stretch>
              </a:blipFill>
              <a:ln/>
            </p:spPr>
            <p:txBody>
              <a:bodyPr/>
              <a:lstStyle/>
              <a:p>
                <a:r>
                  <a:rPr lang="en-IE">
                    <a:noFill/>
                  </a:rPr>
                  <a:t> </a:t>
                </a:r>
              </a:p>
            </p:txBody>
          </p:sp>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927149"/>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The Progressive Wave Equation</a:t>
            </a:r>
            <a:endParaRPr lang="en-US" sz="2820" dirty="0"/>
          </a:p>
        </p:txBody>
      </p:sp>
      <p:sp>
        <p:nvSpPr>
          <p:cNvPr id="4" name="Text 1"/>
          <p:cNvSpPr/>
          <p:nvPr/>
        </p:nvSpPr>
        <p:spPr>
          <a:xfrm>
            <a:off x="3923340" y="1710316"/>
            <a:ext cx="4732227"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By combining the functions of time and space, we get the progressive wave equation. </a:t>
            </a:r>
            <a:endParaRPr lang="en-US" sz="1105" dirty="0"/>
          </a:p>
        </p:txBody>
      </p:sp>
      <mc:AlternateContent xmlns:mc="http://schemas.openxmlformats.org/markup-compatibility/2006" xmlns:a14="http://schemas.microsoft.com/office/drawing/2010/main">
        <mc:Choice Requires="a14">
          <p:sp>
            <p:nvSpPr>
              <p:cNvPr id="5" name="Text 2"/>
              <p:cNvSpPr/>
              <p:nvPr/>
            </p:nvSpPr>
            <p:spPr>
              <a:xfrm>
                <a:off x="3927823" y="2291415"/>
                <a:ext cx="1795341" cy="221512"/>
              </a:xfrm>
              <a:prstGeom prst="rect">
                <a:avLst/>
              </a:prstGeom>
              <a:noFill/>
              <a:ln/>
            </p:spPr>
            <p:txBody>
              <a:bodyPr wrap="square" lIns="0" tIns="0" rIns="0" bIns="0" rtlCol="0" anchor="ctr"/>
              <a:lstStyle/>
              <a:p>
                <a:pPr marL="0" indent="0">
                  <a:lnSpc>
                    <a:spcPts val="1763"/>
                  </a:lnSpc>
                  <a:buNone/>
                </a:pPr>
                <a14:m>
                  <m:oMathPara xmlns:m="http://schemas.openxmlformats.org/officeDocument/2006/math">
                    <m:oMathParaPr>
                      <m:jc m:val="centerGroup"/>
                    </m:oMathParaPr>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𝒚</m:t>
                      </m:r>
                      <m:r>
                        <a:rPr lang="en-US" sz="1410" b="1" i="1" dirty="0" smtClean="0">
                          <a:solidFill>
                            <a:srgbClr val="000000"/>
                          </a:solidFill>
                          <a:latin typeface="Cambria Math" panose="02040503050406030204" pitchFamily="18" charset="0"/>
                          <a:ea typeface="Heebo" pitchFamily="34" charset="-122"/>
                          <a:cs typeface="Heebo" pitchFamily="34" charset="-120"/>
                        </a:rPr>
                        <m:t> = </m:t>
                      </m:r>
                      <m:r>
                        <a:rPr lang="en-US" sz="1410" b="1" i="1" dirty="0" smtClean="0">
                          <a:solidFill>
                            <a:srgbClr val="000000"/>
                          </a:solidFill>
                          <a:latin typeface="Cambria Math" panose="02040503050406030204" pitchFamily="18" charset="0"/>
                          <a:ea typeface="Heebo" pitchFamily="34" charset="-122"/>
                          <a:cs typeface="Heebo" pitchFamily="34" charset="-120"/>
                        </a:rPr>
                        <m:t>𝑨</m:t>
                      </m:r>
                      <m:r>
                        <a:rPr lang="en-US" sz="1410" b="1" i="1" dirty="0" smtClean="0">
                          <a:solidFill>
                            <a:srgbClr val="000000"/>
                          </a:solidFill>
                          <a:latin typeface="Cambria Math" panose="02040503050406030204" pitchFamily="18" charset="0"/>
                          <a:ea typeface="Heebo" pitchFamily="34" charset="-122"/>
                          <a:cs typeface="Heebo" pitchFamily="34" charset="-120"/>
                        </a:rPr>
                        <m:t> </m:t>
                      </m:r>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cos</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𝝎</m:t>
                      </m:r>
                      <m:r>
                        <a:rPr lang="en-US" sz="1410" b="1" i="1" dirty="0" smtClean="0">
                          <a:solidFill>
                            <a:srgbClr val="000000"/>
                          </a:solidFill>
                          <a:latin typeface="Cambria Math" panose="02040503050406030204" pitchFamily="18" charset="0"/>
                          <a:ea typeface="Heebo" pitchFamily="34" charset="-122"/>
                          <a:cs typeface="Heebo" pitchFamily="34" charset="-120"/>
                        </a:rPr>
                        <m:t>𝒕</m:t>
                      </m:r>
                      <m:r>
                        <a:rPr lang="en-US" sz="1410" b="1" i="1" dirty="0" smtClean="0">
                          <a:solidFill>
                            <a:srgbClr val="000000"/>
                          </a:solidFill>
                          <a:latin typeface="Cambria Math" panose="02040503050406030204" pitchFamily="18" charset="0"/>
                          <a:ea typeface="Heebo" pitchFamily="34" charset="-122"/>
                          <a:cs typeface="Heebo" pitchFamily="34" charset="-120"/>
                        </a:rPr>
                        <m:t> − </m:t>
                      </m:r>
                      <m:r>
                        <a:rPr lang="en-US" sz="1410" b="1" i="1" dirty="0" smtClean="0">
                          <a:solidFill>
                            <a:srgbClr val="000000"/>
                          </a:solidFill>
                          <a:latin typeface="Cambria Math" panose="02040503050406030204" pitchFamily="18" charset="0"/>
                          <a:ea typeface="Heebo" pitchFamily="34" charset="-122"/>
                          <a:cs typeface="Heebo" pitchFamily="34" charset="-120"/>
                        </a:rPr>
                        <m:t>𝒌𝒙</m:t>
                      </m:r>
                      <m:r>
                        <a:rPr lang="en-US" sz="1410" b="1" i="1" dirty="0" smtClean="0">
                          <a:solidFill>
                            <a:srgbClr val="000000"/>
                          </a:solidFill>
                          <a:latin typeface="Cambria Math" panose="02040503050406030204" pitchFamily="18" charset="0"/>
                          <a:ea typeface="Heebo" pitchFamily="34" charset="-122"/>
                          <a:cs typeface="Heebo" pitchFamily="34" charset="-120"/>
                        </a:rPr>
                        <m:t>)</m:t>
                      </m:r>
                    </m:oMath>
                  </m:oMathPara>
                </a14:m>
                <a:endParaRPr lang="en-US" sz="1410" dirty="0"/>
              </a:p>
            </p:txBody>
          </p:sp>
        </mc:Choice>
        <mc:Fallback xmlns="">
          <p:sp>
            <p:nvSpPr>
              <p:cNvPr id="5" name="Text 2"/>
              <p:cNvSpPr>
                <a:spLocks noRot="1" noChangeAspect="1" noMove="1" noResize="1" noEditPoints="1" noAdjustHandles="1" noChangeArrowheads="1" noChangeShapeType="1" noTextEdit="1"/>
              </p:cNvSpPr>
              <p:nvPr/>
            </p:nvSpPr>
            <p:spPr>
              <a:xfrm>
                <a:off x="3927823" y="2291415"/>
                <a:ext cx="1795341" cy="221512"/>
              </a:xfrm>
              <a:prstGeom prst="rect">
                <a:avLst/>
              </a:prstGeom>
              <a:blipFill>
                <a:blip r:embed="rId3"/>
                <a:stretch>
                  <a:fillRect l="-678" r="-1695" b="-30556"/>
                </a:stretch>
              </a:blipFill>
              <a:ln/>
            </p:spPr>
            <p:txBody>
              <a:bodyPr/>
              <a:lstStyle/>
              <a:p>
                <a:r>
                  <a:rPr lang="en-IE">
                    <a:noFill/>
                  </a:rPr>
                  <a:t> </a:t>
                </a:r>
              </a:p>
            </p:txBody>
          </p:sp>
        </mc:Fallback>
      </mc:AlternateContent>
      <p:sp>
        <p:nvSpPr>
          <p:cNvPr id="6" name="Text 3"/>
          <p:cNvSpPr/>
          <p:nvPr/>
        </p:nvSpPr>
        <p:spPr>
          <a:xfrm>
            <a:off x="3923340" y="2570397"/>
            <a:ext cx="4732227" cy="633523"/>
          </a:xfrm>
          <a:prstGeom prst="rect">
            <a:avLst/>
          </a:prstGeom>
          <a:noFill/>
          <a:ln/>
        </p:spPr>
        <p:txBody>
          <a:bodyPr wrap="square" lIns="0" tIns="0" rIns="0" bIns="0" rtlCol="0" anchor="ctr"/>
          <a:lstStyle/>
          <a:p>
            <a:pPr>
              <a:lnSpc>
                <a:spcPts val="1805"/>
              </a:lnSpc>
            </a:pPr>
            <a:r>
              <a:rPr lang="en-US" sz="1105" dirty="0">
                <a:solidFill>
                  <a:srgbClr val="000000"/>
                </a:solidFill>
                <a:latin typeface="Roboto" pitchFamily="34" charset="0"/>
                <a:ea typeface="Roboto" pitchFamily="34" charset="-122"/>
                <a:cs typeface="Roboto" pitchFamily="34" charset="-120"/>
              </a:rPr>
              <a:t>Where k is positive, this describes a wave travelling from left to right. The velocity (v) of this wave is the product of its frequency (f) and wavelength (λ).</a:t>
            </a:r>
            <a:endParaRPr lang="en-US" sz="1105" dirty="0"/>
          </a:p>
        </p:txBody>
      </p:sp>
      <mc:AlternateContent xmlns:mc="http://schemas.openxmlformats.org/markup-compatibility/2006" xmlns:a14="http://schemas.microsoft.com/office/drawing/2010/main">
        <mc:Choice Requires="a14">
          <p:sp>
            <p:nvSpPr>
              <p:cNvPr id="7" name="Text 4"/>
              <p:cNvSpPr/>
              <p:nvPr/>
            </p:nvSpPr>
            <p:spPr>
              <a:xfrm>
                <a:off x="3923340" y="3261390"/>
                <a:ext cx="4732227"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𝑣</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𝑓</m:t>
                    </m:r>
                    <m:r>
                      <a:rPr lang="en-US" sz="1105" i="1" dirty="0" smtClean="0">
                        <a:solidFill>
                          <a:srgbClr val="000000"/>
                        </a:solidFill>
                        <a:latin typeface="Cambria Math" panose="02040503050406030204" pitchFamily="18" charset="0"/>
                        <a:ea typeface="Roboto" pitchFamily="34" charset="-122"/>
                        <a:cs typeface="Roboto" pitchFamily="34" charset="-120"/>
                      </a:rPr>
                      <m:t>𝜆</m:t>
                    </m:r>
                  </m:oMath>
                </a14:m>
                <a:endParaRPr lang="en-US" sz="1105" dirty="0"/>
              </a:p>
            </p:txBody>
          </p:sp>
        </mc:Choice>
        <mc:Fallback xmlns="">
          <p:sp>
            <p:nvSpPr>
              <p:cNvPr id="7" name="Text 4"/>
              <p:cNvSpPr>
                <a:spLocks noRot="1" noChangeAspect="1" noMove="1" noResize="1" noEditPoints="1" noAdjustHandles="1" noChangeArrowheads="1" noChangeShapeType="1" noTextEdit="1"/>
              </p:cNvSpPr>
              <p:nvPr/>
            </p:nvSpPr>
            <p:spPr>
              <a:xfrm>
                <a:off x="3923340" y="3261390"/>
                <a:ext cx="4732227" cy="226803"/>
              </a:xfrm>
              <a:prstGeom prst="rect">
                <a:avLst/>
              </a:prstGeom>
              <a:blipFill>
                <a:blip r:embed="rId4"/>
                <a:stretch>
                  <a:fillRect l="-1675" b="-29730"/>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 5"/>
              <p:cNvSpPr/>
              <p:nvPr/>
            </p:nvSpPr>
            <p:spPr>
              <a:xfrm>
                <a:off x="3923340" y="3545663"/>
                <a:ext cx="4732227"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Since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𝑓</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𝜔</m:t>
                    </m:r>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 </m:t>
                    </m:r>
                  </m:oMath>
                </a14:m>
                <a:r>
                  <a:rPr lang="en-US" sz="1105" dirty="0">
                    <a:solidFill>
                      <a:srgbClr val="000000"/>
                    </a:solidFill>
                    <a:latin typeface="Roboto" pitchFamily="34" charset="0"/>
                    <a:ea typeface="Roboto" pitchFamily="34" charset="-122"/>
                    <a:cs typeface="Roboto" pitchFamily="34" charset="-120"/>
                  </a:rPr>
                  <a:t>and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𝜆</m:t>
                    </m:r>
                    <m:r>
                      <a:rPr lang="en-US" sz="1105" i="1" dirty="0" smtClean="0">
                        <a:solidFill>
                          <a:srgbClr val="000000"/>
                        </a:solidFill>
                        <a:latin typeface="Cambria Math" panose="02040503050406030204" pitchFamily="18" charset="0"/>
                        <a:ea typeface="Roboto" pitchFamily="34" charset="-122"/>
                        <a:cs typeface="Roboto" pitchFamily="34" charset="-120"/>
                      </a:rPr>
                      <m:t> = 2</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𝑘</m:t>
                    </m:r>
                  </m:oMath>
                </a14:m>
                <a:r>
                  <a:rPr lang="en-US" sz="1105" dirty="0">
                    <a:solidFill>
                      <a:srgbClr val="000000"/>
                    </a:solidFill>
                    <a:latin typeface="Roboto" pitchFamily="34" charset="0"/>
                    <a:ea typeface="Roboto" pitchFamily="34" charset="-122"/>
                    <a:cs typeface="Roboto" pitchFamily="34" charset="-120"/>
                  </a:rPr>
                  <a:t>, the velocity can also be written as:</a:t>
                </a:r>
                <a:endParaRPr lang="en-US" sz="1105" dirty="0"/>
              </a:p>
            </p:txBody>
          </p:sp>
        </mc:Choice>
        <mc:Fallback xmlns="">
          <p:sp>
            <p:nvSpPr>
              <p:cNvPr id="8" name="Text 5"/>
              <p:cNvSpPr>
                <a:spLocks noRot="1" noChangeAspect="1" noMove="1" noResize="1" noEditPoints="1" noAdjustHandles="1" noChangeArrowheads="1" noChangeShapeType="1" noTextEdit="1"/>
              </p:cNvSpPr>
              <p:nvPr/>
            </p:nvSpPr>
            <p:spPr>
              <a:xfrm>
                <a:off x="3923340" y="3545663"/>
                <a:ext cx="4732227" cy="226803"/>
              </a:xfrm>
              <a:prstGeom prst="rect">
                <a:avLst/>
              </a:prstGeom>
              <a:blipFill>
                <a:blip r:embed="rId5"/>
                <a:stretch>
                  <a:fillRect l="-1675"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6"/>
              <p:cNvSpPr/>
              <p:nvPr/>
            </p:nvSpPr>
            <p:spPr>
              <a:xfrm>
                <a:off x="3923340" y="3829936"/>
                <a:ext cx="4732227"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𝑣</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𝜔</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𝑘</m:t>
                    </m:r>
                  </m:oMath>
                </a14:m>
                <a:endParaRPr lang="en-US" sz="1105" dirty="0"/>
              </a:p>
            </p:txBody>
          </p:sp>
        </mc:Choice>
        <mc:Fallback xmlns="">
          <p:sp>
            <p:nvSpPr>
              <p:cNvPr id="9" name="Text 6"/>
              <p:cNvSpPr>
                <a:spLocks noRot="1" noChangeAspect="1" noMove="1" noResize="1" noEditPoints="1" noAdjustHandles="1" noChangeArrowheads="1" noChangeShapeType="1" noTextEdit="1"/>
              </p:cNvSpPr>
              <p:nvPr/>
            </p:nvSpPr>
            <p:spPr>
              <a:xfrm>
                <a:off x="3923340" y="3829936"/>
                <a:ext cx="4732227" cy="226803"/>
              </a:xfrm>
              <a:prstGeom prst="rect">
                <a:avLst/>
              </a:prstGeom>
              <a:blipFill>
                <a:blip r:embed="rId6"/>
                <a:stretch>
                  <a:fillRect l="-1675" b="-29730"/>
                </a:stretch>
              </a:blipFill>
              <a:ln/>
            </p:spPr>
            <p:txBody>
              <a:bodyPr/>
              <a:lstStyle/>
              <a:p>
                <a:r>
                  <a:rPr lang="en-IE">
                    <a:noFill/>
                  </a:rPr>
                  <a:t> </a:t>
                </a:r>
              </a:p>
            </p:txBody>
          </p:sp>
        </mc:Fallback>
      </mc:AlternateContent>
      <p:pic>
        <p:nvPicPr>
          <p:cNvPr id="10" name="Picture 9">
            <a:extLst>
              <a:ext uri="{FF2B5EF4-FFF2-40B4-BE49-F238E27FC236}">
                <a16:creationId xmlns:a16="http://schemas.microsoft.com/office/drawing/2014/main" id="{80051708-D89C-07BC-A005-C4DA7D02A0D3}"/>
              </a:ext>
            </a:extLst>
          </p:cNvPr>
          <p:cNvPicPr>
            <a:picLocks noChangeAspect="1"/>
          </p:cNvPicPr>
          <p:nvPr/>
        </p:nvPicPr>
        <p:blipFill>
          <a:blip r:embed="rId7"/>
          <a:stretch>
            <a:fillRect/>
          </a:stretch>
        </p:blipFill>
        <p:spPr>
          <a:xfrm>
            <a:off x="344906" y="1799885"/>
            <a:ext cx="3160295" cy="2030051"/>
          </a:xfrm>
          <a:prstGeom prst="rect">
            <a:avLst/>
          </a:prstGeom>
        </p:spPr>
      </p:pic>
      <p:sp>
        <p:nvSpPr>
          <p:cNvPr id="12" name="TextBox 11">
            <a:extLst>
              <a:ext uri="{FF2B5EF4-FFF2-40B4-BE49-F238E27FC236}">
                <a16:creationId xmlns:a16="http://schemas.microsoft.com/office/drawing/2014/main" id="{C7ABA590-B85C-A05A-7DAB-235FE98D1F90}"/>
              </a:ext>
            </a:extLst>
          </p:cNvPr>
          <p:cNvSpPr txBox="1"/>
          <p:nvPr/>
        </p:nvSpPr>
        <p:spPr>
          <a:xfrm>
            <a:off x="810126" y="4047074"/>
            <a:ext cx="2374232" cy="338554"/>
          </a:xfrm>
          <a:prstGeom prst="rect">
            <a:avLst/>
          </a:prstGeom>
          <a:noFill/>
        </p:spPr>
        <p:txBody>
          <a:bodyPr wrap="square">
            <a:spAutoFit/>
          </a:bodyPr>
          <a:lstStyle/>
          <a:p>
            <a:r>
              <a:rPr lang="en-GB" sz="800" dirty="0"/>
              <a:t>Three snapshot pictures of the progressive wave</a:t>
            </a:r>
          </a:p>
          <a:p>
            <a:r>
              <a:rPr lang="en-GB" sz="800" dirty="0"/>
              <a:t>y = cos(15t − 3x) at t = 0, t = 2, and t = 5.</a:t>
            </a:r>
            <a:endParaRPr lang="en-IE"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1118018"/>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Measuring Amplitudes: Decibels (dB)</a:t>
            </a:r>
            <a:endParaRPr lang="en-US" sz="2820" dirty="0"/>
          </a:p>
        </p:txBody>
      </p:sp>
      <p:sp>
        <p:nvSpPr>
          <p:cNvPr id="3" name="Text 1"/>
          <p:cNvSpPr/>
          <p:nvPr/>
        </p:nvSpPr>
        <p:spPr>
          <a:xfrm>
            <a:off x="496186" y="1773693"/>
            <a:ext cx="815162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Because wave amplitudes can span a huge range of values, a logarithmic scale called the decibel (dB) is often used. It measures a level relative to a reference value.</a:t>
            </a:r>
            <a:endParaRPr lang="en-US" sz="1105" dirty="0"/>
          </a:p>
        </p:txBody>
      </p:sp>
      <p:sp>
        <p:nvSpPr>
          <p:cNvPr id="4" name="Text 2"/>
          <p:cNvSpPr/>
          <p:nvPr/>
        </p:nvSpPr>
        <p:spPr>
          <a:xfrm>
            <a:off x="496186" y="2514280"/>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Sound Pressure Level (SPL)</a:t>
            </a:r>
            <a:endParaRPr lang="en-US" sz="1410" dirty="0"/>
          </a:p>
        </p:txBody>
      </p:sp>
      <mc:AlternateContent xmlns:mc="http://schemas.openxmlformats.org/markup-compatibility/2006" xmlns:a14="http://schemas.microsoft.com/office/drawing/2010/main">
        <mc:Choice Requires="a14">
          <p:sp>
            <p:nvSpPr>
              <p:cNvPr id="5" name="Text 3"/>
              <p:cNvSpPr/>
              <p:nvPr/>
            </p:nvSpPr>
            <p:spPr>
              <a:xfrm>
                <a:off x="496186" y="2863284"/>
                <a:ext cx="1797978"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𝑆𝑃𝐿</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𝑑𝐵</m:t>
                      </m:r>
                      <m:r>
                        <a:rPr lang="en-US" sz="1105" i="1" dirty="0" smtClean="0">
                          <a:solidFill>
                            <a:srgbClr val="000000"/>
                          </a:solidFill>
                          <a:latin typeface="Cambria Math" panose="02040503050406030204" pitchFamily="18" charset="0"/>
                          <a:ea typeface="Roboto" pitchFamily="34" charset="-122"/>
                          <a:cs typeface="Roboto" pitchFamily="34" charset="-120"/>
                        </a:rPr>
                        <m:t>) = 20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log</m:t>
                      </m:r>
                      <m:r>
                        <a:rPr lang="en-US" sz="1105" i="1" dirty="0" smtClean="0">
                          <a:solidFill>
                            <a:srgbClr val="000000"/>
                          </a:solidFill>
                          <a:latin typeface="Cambria Math" panose="02040503050406030204" pitchFamily="18" charset="0"/>
                          <a:ea typeface="Roboto" pitchFamily="34" charset="-122"/>
                          <a:cs typeface="Roboto" pitchFamily="34" charset="-120"/>
                        </a:rPr>
                        <m:t>₁₀(</m:t>
                      </m:r>
                      <m:r>
                        <a:rPr lang="en-US" sz="1105" i="1" dirty="0" smtClean="0">
                          <a:solidFill>
                            <a:srgbClr val="000000"/>
                          </a:solidFill>
                          <a:latin typeface="Cambria Math" panose="02040503050406030204" pitchFamily="18" charset="0"/>
                          <a:ea typeface="Roboto" pitchFamily="34" charset="-122"/>
                          <a:cs typeface="Roboto" pitchFamily="34" charset="-120"/>
                        </a:rPr>
                        <m:t>𝑝</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𝑝</m:t>
                      </m:r>
                      <m:r>
                        <a:rPr lang="en-US" sz="1105" i="1" dirty="0" smtClean="0">
                          <a:solidFill>
                            <a:srgbClr val="000000"/>
                          </a:solidFill>
                          <a:latin typeface="Cambria Math" panose="02040503050406030204" pitchFamily="18" charset="0"/>
                          <a:ea typeface="Roboto" pitchFamily="34" charset="-122"/>
                          <a:cs typeface="Roboto" pitchFamily="34" charset="-120"/>
                        </a:rPr>
                        <m:t>₀)</m:t>
                      </m:r>
                    </m:oMath>
                  </m:oMathPara>
                </a14:m>
                <a:endParaRPr lang="en-US" sz="1105" dirty="0"/>
              </a:p>
            </p:txBody>
          </p:sp>
        </mc:Choice>
        <mc:Fallback xmlns="">
          <p:sp>
            <p:nvSpPr>
              <p:cNvPr id="5" name="Text 3"/>
              <p:cNvSpPr>
                <a:spLocks noRot="1" noChangeAspect="1" noMove="1" noResize="1" noEditPoints="1" noAdjustHandles="1" noChangeArrowheads="1" noChangeShapeType="1" noTextEdit="1"/>
              </p:cNvSpPr>
              <p:nvPr/>
            </p:nvSpPr>
            <p:spPr>
              <a:xfrm>
                <a:off x="496186" y="2863284"/>
                <a:ext cx="1797978" cy="226803"/>
              </a:xfrm>
              <a:prstGeom prst="rect">
                <a:avLst/>
              </a:prstGeom>
              <a:blipFill>
                <a:blip r:embed="rId3"/>
                <a:stretch>
                  <a:fillRect l="-1356" r="-2373" b="-1891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 4"/>
              <p:cNvSpPr/>
              <p:nvPr/>
            </p:nvSpPr>
            <p:spPr>
              <a:xfrm>
                <a:off x="496186" y="3217579"/>
                <a:ext cx="387743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Where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𝑝</m:t>
                    </m:r>
                  </m:oMath>
                </a14:m>
                <a:r>
                  <a:rPr lang="en-US" sz="1105" dirty="0">
                    <a:solidFill>
                      <a:srgbClr val="000000"/>
                    </a:solidFill>
                    <a:latin typeface="Roboto" pitchFamily="34" charset="0"/>
                    <a:ea typeface="Roboto" pitchFamily="34" charset="-122"/>
                    <a:cs typeface="Roboto" pitchFamily="34" charset="-120"/>
                  </a:rPr>
                  <a:t> is the sound pressure and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𝑝</m:t>
                    </m:r>
                    <m:r>
                      <a:rPr lang="en-US" sz="1105" i="1" dirty="0" smtClean="0">
                        <a:solidFill>
                          <a:srgbClr val="000000"/>
                        </a:solidFill>
                        <a:latin typeface="Cambria Math" panose="02040503050406030204" pitchFamily="18" charset="0"/>
                        <a:ea typeface="Roboto" pitchFamily="34" charset="-122"/>
                        <a:cs typeface="Roboto" pitchFamily="34" charset="-120"/>
                      </a:rPr>
                      <m:t>₀</m:t>
                    </m:r>
                  </m:oMath>
                </a14:m>
                <a:r>
                  <a:rPr lang="en-US" sz="1105" dirty="0">
                    <a:solidFill>
                      <a:srgbClr val="000000"/>
                    </a:solidFill>
                    <a:latin typeface="Roboto" pitchFamily="34" charset="0"/>
                    <a:ea typeface="Roboto" pitchFamily="34" charset="-122"/>
                    <a:cs typeface="Roboto" pitchFamily="34" charset="-120"/>
                  </a:rPr>
                  <a:t> is the reference pressure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2 </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10⁻⁵ </m:t>
                    </m:r>
                    <m:r>
                      <a:rPr lang="en-US" sz="1105" i="1" dirty="0" smtClean="0">
                        <a:solidFill>
                          <a:srgbClr val="000000"/>
                        </a:solidFill>
                        <a:latin typeface="Cambria Math" panose="02040503050406030204" pitchFamily="18" charset="0"/>
                        <a:ea typeface="Roboto" pitchFamily="34" charset="-122"/>
                        <a:cs typeface="Roboto" pitchFamily="34" charset="-120"/>
                      </a:rPr>
                      <m:t>𝑁𝑚</m:t>
                    </m:r>
                    <m:r>
                      <a:rPr lang="en-US" sz="1105" i="1" dirty="0" smtClean="0">
                        <a:solidFill>
                          <a:srgbClr val="000000"/>
                        </a:solidFill>
                        <a:latin typeface="Cambria Math" panose="02040503050406030204" pitchFamily="18" charset="0"/>
                        <a:ea typeface="Roboto" pitchFamily="34" charset="-122"/>
                        <a:cs typeface="Roboto" pitchFamily="34" charset="-120"/>
                      </a:rPr>
                      <m:t>⁻²</m:t>
                    </m:r>
                  </m:oMath>
                </a14:m>
                <a:r>
                  <a:rPr lang="en-US" sz="1105" dirty="0">
                    <a:solidFill>
                      <a:srgbClr val="000000"/>
                    </a:solidFill>
                    <a:latin typeface="Roboto" pitchFamily="34" charset="0"/>
                    <a:ea typeface="Roboto" pitchFamily="34" charset="-122"/>
                    <a:cs typeface="Roboto" pitchFamily="34" charset="-120"/>
                  </a:rPr>
                  <a:t>), the threshold of human hearing.</a:t>
                </a:r>
                <a:endParaRPr lang="en-US" sz="1105" dirty="0"/>
              </a:p>
            </p:txBody>
          </p:sp>
        </mc:Choice>
        <mc:Fallback xmlns="">
          <p:sp>
            <p:nvSpPr>
              <p:cNvPr id="6" name="Text 4"/>
              <p:cNvSpPr>
                <a:spLocks noRot="1" noChangeAspect="1" noMove="1" noResize="1" noEditPoints="1" noAdjustHandles="1" noChangeArrowheads="1" noChangeShapeType="1" noTextEdit="1"/>
              </p:cNvSpPr>
              <p:nvPr/>
            </p:nvSpPr>
            <p:spPr>
              <a:xfrm>
                <a:off x="496186" y="3217579"/>
                <a:ext cx="3877438" cy="453607"/>
              </a:xfrm>
              <a:prstGeom prst="rect">
                <a:avLst/>
              </a:prstGeom>
              <a:blipFill>
                <a:blip r:embed="rId4"/>
                <a:stretch>
                  <a:fillRect l="-2201" b="-18919"/>
                </a:stretch>
              </a:blipFill>
              <a:ln/>
            </p:spPr>
            <p:txBody>
              <a:bodyPr/>
              <a:lstStyle/>
              <a:p>
                <a:r>
                  <a:rPr lang="en-IE">
                    <a:noFill/>
                  </a:rPr>
                  <a:t> </a:t>
                </a:r>
              </a:p>
            </p:txBody>
          </p:sp>
        </mc:Fallback>
      </mc:AlternateContent>
      <p:sp>
        <p:nvSpPr>
          <p:cNvPr id="7" name="Text 5"/>
          <p:cNvSpPr/>
          <p:nvPr/>
        </p:nvSpPr>
        <p:spPr>
          <a:xfrm>
            <a:off x="4778252" y="2514280"/>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Sound Intensity / Power Gain</a:t>
            </a:r>
            <a:endParaRPr lang="en-US" sz="1410" dirty="0"/>
          </a:p>
        </p:txBody>
      </p:sp>
      <mc:AlternateContent xmlns:mc="http://schemas.openxmlformats.org/markup-compatibility/2006" xmlns:a14="http://schemas.microsoft.com/office/drawing/2010/main">
        <mc:Choice Requires="a14">
          <p:sp>
            <p:nvSpPr>
              <p:cNvPr id="8" name="Text 6"/>
              <p:cNvSpPr/>
              <p:nvPr/>
            </p:nvSpPr>
            <p:spPr>
              <a:xfrm>
                <a:off x="4778252" y="2863284"/>
                <a:ext cx="1957284"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𝐿𝑒𝑣𝑒𝑙</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𝑑𝐵</m:t>
                      </m:r>
                      <m:r>
                        <a:rPr lang="en-US" sz="1105" i="1" dirty="0" smtClean="0">
                          <a:solidFill>
                            <a:srgbClr val="000000"/>
                          </a:solidFill>
                          <a:latin typeface="Cambria Math" panose="02040503050406030204" pitchFamily="18" charset="0"/>
                          <a:ea typeface="Roboto" pitchFamily="34" charset="-122"/>
                          <a:cs typeface="Roboto" pitchFamily="34" charset="-120"/>
                        </a:rPr>
                        <m:t>) = 10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log</m:t>
                      </m:r>
                      <m:r>
                        <a:rPr lang="en-US" sz="1105" i="1" dirty="0" smtClean="0">
                          <a:solidFill>
                            <a:srgbClr val="000000"/>
                          </a:solidFill>
                          <a:latin typeface="Cambria Math" panose="02040503050406030204" pitchFamily="18" charset="0"/>
                          <a:ea typeface="Roboto" pitchFamily="34" charset="-122"/>
                          <a:cs typeface="Roboto" pitchFamily="34" charset="-120"/>
                        </a:rPr>
                        <m:t>₁₀(</m:t>
                      </m:r>
                      <m:r>
                        <a:rPr lang="en-US" sz="1105" i="1" dirty="0" smtClean="0">
                          <a:solidFill>
                            <a:srgbClr val="000000"/>
                          </a:solidFill>
                          <a:latin typeface="Cambria Math" panose="02040503050406030204" pitchFamily="18" charset="0"/>
                          <a:ea typeface="Roboto" pitchFamily="34" charset="-122"/>
                          <a:cs typeface="Roboto" pitchFamily="34" charset="-120"/>
                        </a:rPr>
                        <m:t>𝐼</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𝐼</m:t>
                      </m:r>
                      <m:r>
                        <a:rPr lang="en-US" sz="1105" i="1" dirty="0" smtClean="0">
                          <a:solidFill>
                            <a:srgbClr val="000000"/>
                          </a:solidFill>
                          <a:latin typeface="Cambria Math" panose="02040503050406030204" pitchFamily="18" charset="0"/>
                          <a:ea typeface="Roboto" pitchFamily="34" charset="-122"/>
                          <a:cs typeface="Roboto" pitchFamily="34" charset="-120"/>
                        </a:rPr>
                        <m:t>₀)</m:t>
                      </m:r>
                    </m:oMath>
                  </m:oMathPara>
                </a14:m>
                <a:endParaRPr lang="en-US" sz="1105" dirty="0"/>
              </a:p>
            </p:txBody>
          </p:sp>
        </mc:Choice>
        <mc:Fallback xmlns="">
          <p:sp>
            <p:nvSpPr>
              <p:cNvPr id="8" name="Text 6"/>
              <p:cNvSpPr>
                <a:spLocks noRot="1" noChangeAspect="1" noMove="1" noResize="1" noEditPoints="1" noAdjustHandles="1" noChangeArrowheads="1" noChangeShapeType="1" noTextEdit="1"/>
              </p:cNvSpPr>
              <p:nvPr/>
            </p:nvSpPr>
            <p:spPr>
              <a:xfrm>
                <a:off x="4778252" y="2863284"/>
                <a:ext cx="1957284" cy="226803"/>
              </a:xfrm>
              <a:prstGeom prst="rect">
                <a:avLst/>
              </a:prstGeom>
              <a:blipFill>
                <a:blip r:embed="rId5"/>
                <a:stretch>
                  <a:fillRect b="-1891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7"/>
              <p:cNvSpPr/>
              <p:nvPr/>
            </p:nvSpPr>
            <p:spPr>
              <a:xfrm>
                <a:off x="4778252" y="3217579"/>
                <a:ext cx="3877438"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Where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𝐼</m:t>
                    </m:r>
                  </m:oMath>
                </a14:m>
                <a:r>
                  <a:rPr lang="en-US" sz="1105" dirty="0">
                    <a:solidFill>
                      <a:srgbClr val="000000"/>
                    </a:solidFill>
                    <a:latin typeface="Roboto" pitchFamily="34" charset="0"/>
                    <a:ea typeface="Roboto" pitchFamily="34" charset="-122"/>
                    <a:cs typeface="Roboto" pitchFamily="34" charset="-120"/>
                  </a:rPr>
                  <a:t> is the intensity and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𝐼</m:t>
                    </m:r>
                    <m:r>
                      <a:rPr lang="en-US" sz="1105" i="1" dirty="0" smtClean="0">
                        <a:solidFill>
                          <a:srgbClr val="000000"/>
                        </a:solidFill>
                        <a:latin typeface="Cambria Math" panose="02040503050406030204" pitchFamily="18" charset="0"/>
                        <a:ea typeface="Roboto" pitchFamily="34" charset="-122"/>
                        <a:cs typeface="Roboto" pitchFamily="34" charset="-120"/>
                      </a:rPr>
                      <m:t>₀</m:t>
                    </m:r>
                  </m:oMath>
                </a14:m>
                <a:r>
                  <a:rPr lang="en-US" sz="1105" dirty="0">
                    <a:solidFill>
                      <a:srgbClr val="000000"/>
                    </a:solidFill>
                    <a:latin typeface="Roboto" pitchFamily="34" charset="0"/>
                    <a:ea typeface="Roboto" pitchFamily="34" charset="-122"/>
                    <a:cs typeface="Roboto" pitchFamily="34" charset="-120"/>
                  </a:rPr>
                  <a:t> is the reference intensity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10⁻¹² </m:t>
                    </m:r>
                    <m:r>
                      <a:rPr lang="en-US" sz="1105" i="1" dirty="0" smtClean="0">
                        <a:solidFill>
                          <a:srgbClr val="000000"/>
                        </a:solidFill>
                        <a:latin typeface="Cambria Math" panose="02040503050406030204" pitchFamily="18" charset="0"/>
                        <a:ea typeface="Roboto" pitchFamily="34" charset="-122"/>
                        <a:cs typeface="Roboto" pitchFamily="34" charset="-120"/>
                      </a:rPr>
                      <m:t>𝑊𝑚</m:t>
                    </m:r>
                    <m:r>
                      <a:rPr lang="en-US" sz="1105" i="1" dirty="0" smtClean="0">
                        <a:solidFill>
                          <a:srgbClr val="000000"/>
                        </a:solidFill>
                        <a:latin typeface="Cambria Math" panose="02040503050406030204" pitchFamily="18" charset="0"/>
                        <a:ea typeface="Roboto" pitchFamily="34" charset="-122"/>
                        <a:cs typeface="Roboto" pitchFamily="34" charset="-120"/>
                      </a:rPr>
                      <m:t>⁻²</m:t>
                    </m:r>
                  </m:oMath>
                </a14:m>
                <a:r>
                  <a:rPr lang="en-US" sz="1105" dirty="0">
                    <a:solidFill>
                      <a:srgbClr val="000000"/>
                    </a:solidFill>
                    <a:latin typeface="Roboto" pitchFamily="34" charset="0"/>
                    <a:ea typeface="Roboto" pitchFamily="34" charset="-122"/>
                    <a:cs typeface="Roboto" pitchFamily="34" charset="-120"/>
                  </a:rPr>
                  <a:t>). This formula is also used for power gain in electronics.</a:t>
                </a:r>
                <a:endParaRPr lang="en-US" sz="1105" dirty="0"/>
              </a:p>
            </p:txBody>
          </p:sp>
        </mc:Choice>
        <mc:Fallback xmlns="">
          <p:sp>
            <p:nvSpPr>
              <p:cNvPr id="9" name="Text 7"/>
              <p:cNvSpPr>
                <a:spLocks noRot="1" noChangeAspect="1" noMove="1" noResize="1" noEditPoints="1" noAdjustHandles="1" noChangeArrowheads="1" noChangeShapeType="1" noTextEdit="1"/>
              </p:cNvSpPr>
              <p:nvPr/>
            </p:nvSpPr>
            <p:spPr>
              <a:xfrm>
                <a:off x="4778252" y="3217579"/>
                <a:ext cx="3877438" cy="680410"/>
              </a:xfrm>
              <a:prstGeom prst="rect">
                <a:avLst/>
              </a:prstGeom>
              <a:blipFill>
                <a:blip r:embed="rId6"/>
                <a:stretch>
                  <a:fillRect l="-2358" b="-12613"/>
                </a:stretch>
              </a:blipFill>
              <a:ln/>
            </p:spPr>
            <p:txBody>
              <a:bodyPr/>
              <a:lstStyle/>
              <a:p>
                <a:r>
                  <a:rPr lang="en-IE">
                    <a:noFill/>
                  </a:rPr>
                  <a:t> </a:t>
                </a:r>
              </a:p>
            </p:txBody>
          </p:sp>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10" name="Text 8"/>
          <p:cNvSpPr/>
          <p:nvPr/>
        </p:nvSpPr>
        <p:spPr>
          <a:xfrm>
            <a:off x="496186" y="389860"/>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Trigonometric Identities</a:t>
            </a:r>
            <a:endParaRPr lang="en-US" sz="2820" dirty="0"/>
          </a:p>
        </p:txBody>
      </p:sp>
      <mc:AlternateContent xmlns:mc="http://schemas.openxmlformats.org/markup-compatibility/2006" xmlns:a14="http://schemas.microsoft.com/office/drawing/2010/main">
        <mc:Choice Requires="a14">
          <p:sp>
            <p:nvSpPr>
              <p:cNvPr id="11" name="Text 9"/>
              <p:cNvSpPr/>
              <p:nvPr/>
            </p:nvSpPr>
            <p:spPr>
              <a:xfrm>
                <a:off x="496186" y="835892"/>
                <a:ext cx="815162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A common mistake: </a:t>
                </a:r>
                <a14:m>
                  <m:oMath xmlns:m="http://schemas.openxmlformats.org/officeDocument/2006/math">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cos</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𝑨</m:t>
                    </m:r>
                    <m:r>
                      <a:rPr lang="en-US" sz="1410" b="1" i="1" dirty="0" smtClean="0">
                        <a:solidFill>
                          <a:srgbClr val="000000"/>
                        </a:solidFill>
                        <a:latin typeface="Cambria Math" panose="02040503050406030204" pitchFamily="18" charset="0"/>
                        <a:ea typeface="Heebo" pitchFamily="34" charset="-122"/>
                        <a:cs typeface="Heebo" pitchFamily="34" charset="-120"/>
                      </a:rPr>
                      <m:t> + </m:t>
                    </m:r>
                    <m:r>
                      <a:rPr lang="en-US" sz="1410" b="1" i="1" dirty="0" smtClean="0">
                        <a:solidFill>
                          <a:srgbClr val="000000"/>
                        </a:solidFill>
                        <a:latin typeface="Cambria Math" panose="02040503050406030204" pitchFamily="18" charset="0"/>
                        <a:ea typeface="Heebo" pitchFamily="34" charset="-122"/>
                        <a:cs typeface="Heebo" pitchFamily="34" charset="-120"/>
                      </a:rPr>
                      <m:t>𝑩</m:t>
                    </m:r>
                    <m:r>
                      <a:rPr lang="en-US" sz="1410" b="1" i="1" dirty="0" smtClean="0">
                        <a:solidFill>
                          <a:srgbClr val="000000"/>
                        </a:solidFill>
                        <a:latin typeface="Cambria Math" panose="02040503050406030204" pitchFamily="18" charset="0"/>
                        <a:ea typeface="Heebo" pitchFamily="34" charset="-122"/>
                        <a:cs typeface="Heebo" pitchFamily="34" charset="-120"/>
                      </a:rPr>
                      <m:t>) </m:t>
                    </m:r>
                  </m:oMath>
                </a14:m>
                <a:r>
                  <a:rPr lang="en-US" sz="1410" b="1" dirty="0">
                    <a:solidFill>
                      <a:srgbClr val="000000"/>
                    </a:solidFill>
                    <a:latin typeface="Heebo" pitchFamily="34" charset="0"/>
                    <a:ea typeface="Heebo" pitchFamily="34" charset="-122"/>
                    <a:cs typeface="Heebo" pitchFamily="34" charset="-120"/>
                  </a:rPr>
                  <a:t>is NOT </a:t>
                </a:r>
                <a14:m>
                  <m:oMath xmlns:m="http://schemas.openxmlformats.org/officeDocument/2006/math">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cos</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𝑨</m:t>
                    </m:r>
                    <m:r>
                      <a:rPr lang="en-US" sz="1410" b="1" i="1" dirty="0" smtClean="0">
                        <a:solidFill>
                          <a:srgbClr val="000000"/>
                        </a:solidFill>
                        <a:latin typeface="Cambria Math" panose="02040503050406030204" pitchFamily="18" charset="0"/>
                        <a:ea typeface="Heebo" pitchFamily="34" charset="-122"/>
                        <a:cs typeface="Heebo" pitchFamily="34" charset="-120"/>
                      </a:rPr>
                      <m:t>) + </m:t>
                    </m:r>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cos</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𝑩</m:t>
                    </m:r>
                    <m:r>
                      <a:rPr lang="en-US" sz="1410" b="1" i="1" dirty="0" smtClean="0">
                        <a:solidFill>
                          <a:srgbClr val="000000"/>
                        </a:solidFill>
                        <a:latin typeface="Cambria Math" panose="02040503050406030204" pitchFamily="18" charset="0"/>
                        <a:ea typeface="Heebo" pitchFamily="34" charset="-122"/>
                        <a:cs typeface="Heebo" pitchFamily="34" charset="-120"/>
                      </a:rPr>
                      <m:t>)</m:t>
                    </m:r>
                  </m:oMath>
                </a14:m>
                <a:r>
                  <a:rPr lang="en-US" sz="1410" b="1" dirty="0">
                    <a:solidFill>
                      <a:srgbClr val="000000"/>
                    </a:solidFill>
                    <a:latin typeface="Heebo" pitchFamily="34" charset="0"/>
                    <a:ea typeface="Heebo" pitchFamily="34" charset="-122"/>
                    <a:cs typeface="Heebo" pitchFamily="34" charset="-120"/>
                  </a:rPr>
                  <a:t>!</a:t>
                </a:r>
                <a:endParaRPr lang="en-US" sz="1410" dirty="0"/>
              </a:p>
            </p:txBody>
          </p:sp>
        </mc:Choice>
        <mc:Fallback xmlns="">
          <p:sp>
            <p:nvSpPr>
              <p:cNvPr id="11" name="Text 9"/>
              <p:cNvSpPr>
                <a:spLocks noRot="1" noChangeAspect="1" noMove="1" noResize="1" noEditPoints="1" noAdjustHandles="1" noChangeArrowheads="1" noChangeShapeType="1" noTextEdit="1"/>
              </p:cNvSpPr>
              <p:nvPr/>
            </p:nvSpPr>
            <p:spPr>
              <a:xfrm>
                <a:off x="496186" y="835892"/>
                <a:ext cx="8151628" cy="221512"/>
              </a:xfrm>
              <a:prstGeom prst="rect">
                <a:avLst/>
              </a:prstGeom>
              <a:blipFill>
                <a:blip r:embed="rId3"/>
                <a:stretch>
                  <a:fillRect l="-1345" t="-19444" b="-55556"/>
                </a:stretch>
              </a:blipFill>
              <a:ln/>
            </p:spPr>
            <p:txBody>
              <a:bodyPr/>
              <a:lstStyle/>
              <a:p>
                <a:r>
                  <a:rPr lang="en-IE">
                    <a:noFill/>
                  </a:rPr>
                  <a:t> </a:t>
                </a:r>
              </a:p>
            </p:txBody>
          </p:sp>
        </mc:Fallback>
      </mc:AlternateContent>
      <p:sp>
        <p:nvSpPr>
          <p:cNvPr id="12" name="Text 10"/>
          <p:cNvSpPr/>
          <p:nvPr/>
        </p:nvSpPr>
        <p:spPr>
          <a:xfrm>
            <a:off x="383891" y="1061228"/>
            <a:ext cx="815162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Trigonometric identities are expressions that are true for all values of the variables. They are essential for simplifying expressions and solving equations involving waves.</a:t>
            </a:r>
            <a:endParaRPr lang="en-US" sz="1105" dirty="0"/>
          </a:p>
        </p:txBody>
      </p:sp>
      <p:pic>
        <p:nvPicPr>
          <p:cNvPr id="35" name="Picture 34">
            <a:extLst>
              <a:ext uri="{FF2B5EF4-FFF2-40B4-BE49-F238E27FC236}">
                <a16:creationId xmlns:a16="http://schemas.microsoft.com/office/drawing/2014/main" id="{9BF3DDE7-3390-375F-115B-35712BBFC08E}"/>
              </a:ext>
            </a:extLst>
          </p:cNvPr>
          <p:cNvPicPr>
            <a:picLocks noChangeAspect="1"/>
          </p:cNvPicPr>
          <p:nvPr/>
        </p:nvPicPr>
        <p:blipFill>
          <a:blip r:embed="rId4"/>
          <a:stretch>
            <a:fillRect/>
          </a:stretch>
        </p:blipFill>
        <p:spPr>
          <a:xfrm>
            <a:off x="1097765" y="1997440"/>
            <a:ext cx="7150608" cy="208483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572608"/>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Superposition and Standing Waves</a:t>
            </a:r>
            <a:endParaRPr lang="en-US" sz="2820" dirty="0"/>
          </a:p>
        </p:txBody>
      </p:sp>
      <p:sp>
        <p:nvSpPr>
          <p:cNvPr id="4" name="Text 1"/>
          <p:cNvSpPr/>
          <p:nvPr/>
        </p:nvSpPr>
        <p:spPr>
          <a:xfrm>
            <a:off x="496186" y="1355774"/>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Principle of Superposition</a:t>
            </a:r>
            <a:endParaRPr lang="en-US" sz="1410" dirty="0"/>
          </a:p>
        </p:txBody>
      </p:sp>
      <p:sp>
        <p:nvSpPr>
          <p:cNvPr id="5" name="Text 2"/>
          <p:cNvSpPr/>
          <p:nvPr/>
        </p:nvSpPr>
        <p:spPr>
          <a:xfrm>
            <a:off x="496186" y="1658625"/>
            <a:ext cx="3877438"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principle of superposition states that when two or more waves overlap, the resulting disturbance is the algebraic sum of the individual disturbances.</a:t>
            </a:r>
            <a:endParaRPr lang="en-US" sz="1105" dirty="0"/>
          </a:p>
        </p:txBody>
      </p:sp>
      <p:sp>
        <p:nvSpPr>
          <p:cNvPr id="6" name="Text 3"/>
          <p:cNvSpPr/>
          <p:nvPr/>
        </p:nvSpPr>
        <p:spPr>
          <a:xfrm>
            <a:off x="496186" y="2433824"/>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Standing Waves</a:t>
            </a:r>
            <a:endParaRPr lang="en-US" sz="1410" dirty="0"/>
          </a:p>
        </p:txBody>
      </p:sp>
      <p:sp>
        <p:nvSpPr>
          <p:cNvPr id="7" name="Text 4"/>
          <p:cNvSpPr/>
          <p:nvPr/>
        </p:nvSpPr>
        <p:spPr>
          <a:xfrm>
            <a:off x="496186" y="2655336"/>
            <a:ext cx="3877438" cy="90721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A standing wave is formed when a wave reflects back on itself, interfering with the original incident wave. This creates points of zero amplitude (nodes) and maximum amplitude (antinodes).</a:t>
            </a:r>
            <a:endParaRPr lang="en-US" sz="1105" dirty="0"/>
          </a:p>
        </p:txBody>
      </p:sp>
      <mc:AlternateContent xmlns:mc="http://schemas.openxmlformats.org/markup-compatibility/2006" xmlns:a14="http://schemas.microsoft.com/office/drawing/2010/main">
        <mc:Choice Requires="a14">
          <p:sp>
            <p:nvSpPr>
              <p:cNvPr id="8" name="Text 5"/>
              <p:cNvSpPr/>
              <p:nvPr/>
            </p:nvSpPr>
            <p:spPr>
              <a:xfrm>
                <a:off x="496186" y="3655915"/>
                <a:ext cx="3877438" cy="1084528"/>
              </a:xfrm>
              <a:prstGeom prst="rect">
                <a:avLst/>
              </a:prstGeom>
              <a:noFill/>
              <a:ln/>
            </p:spPr>
            <p:txBody>
              <a:bodyPr wrap="square" lIns="0" tIns="0" rIns="0" bIns="0" rtlCol="0" anchor="ctr"/>
              <a:lstStyle/>
              <a:p>
                <a:r>
                  <a:rPr lang="en-GB" sz="1100" dirty="0">
                    <a:latin typeface="Roboto" panose="02000000000000000000" pitchFamily="2" charset="0"/>
                    <a:ea typeface="Roboto" panose="02000000000000000000" pitchFamily="2" charset="0"/>
                    <a:cs typeface="Roboto" panose="02000000000000000000" pitchFamily="2" charset="0"/>
                  </a:rPr>
                  <a:t>If a wave is created by plucking a string of a musical instrument, only waves whose wavelengths exactly divide into </a:t>
                </a:r>
                <a14:m>
                  <m:oMath xmlns:m="http://schemas.openxmlformats.org/officeDocument/2006/math">
                    <m:r>
                      <a:rPr lang="en-GB" sz="1100" i="1" dirty="0" smtClean="0">
                        <a:latin typeface="Cambria Math" panose="02040503050406030204" pitchFamily="18" charset="0"/>
                        <a:ea typeface="Roboto" panose="02000000000000000000" pitchFamily="2" charset="0"/>
                        <a:cs typeface="Roboto" panose="02000000000000000000" pitchFamily="2" charset="0"/>
                      </a:rPr>
                      <m:t>2</m:t>
                    </m:r>
                    <m:r>
                      <a:rPr lang="en-GB" sz="1100" i="1" dirty="0" smtClean="0">
                        <a:latin typeface="Cambria Math" panose="02040503050406030204" pitchFamily="18" charset="0"/>
                        <a:ea typeface="Roboto" panose="02000000000000000000" pitchFamily="2" charset="0"/>
                        <a:cs typeface="Roboto" panose="02000000000000000000" pitchFamily="2" charset="0"/>
                      </a:rPr>
                      <m:t>𝑙</m:t>
                    </m:r>
                  </m:oMath>
                </a14:m>
                <a:r>
                  <a:rPr lang="en-GB" sz="1100" i="1" dirty="0">
                    <a:latin typeface="Roboto" panose="02000000000000000000" pitchFamily="2" charset="0"/>
                    <a:ea typeface="Roboto" panose="02000000000000000000" pitchFamily="2" charset="0"/>
                    <a:cs typeface="Roboto" panose="02000000000000000000" pitchFamily="2" charset="0"/>
                  </a:rPr>
                  <a:t> </a:t>
                </a:r>
                <a:r>
                  <a:rPr lang="en-GB" sz="1100" dirty="0">
                    <a:latin typeface="Roboto" panose="02000000000000000000" pitchFamily="2" charset="0"/>
                    <a:ea typeface="Roboto" panose="02000000000000000000" pitchFamily="2" charset="0"/>
                    <a:cs typeface="Roboto" panose="02000000000000000000" pitchFamily="2" charset="0"/>
                  </a:rPr>
                  <a:t>(twice the length of the string) can exist on the string because their amplitude must be </a:t>
                </a:r>
                <a14:m>
                  <m:oMath xmlns:m="http://schemas.openxmlformats.org/officeDocument/2006/math">
                    <m:r>
                      <a:rPr lang="en-GB" sz="1100" i="1" dirty="0" smtClean="0">
                        <a:latin typeface="Cambria Math" panose="02040503050406030204" pitchFamily="18" charset="0"/>
                        <a:ea typeface="Roboto" panose="02000000000000000000" pitchFamily="2" charset="0"/>
                        <a:cs typeface="Roboto" panose="02000000000000000000" pitchFamily="2" charset="0"/>
                      </a:rPr>
                      <m:t>0</m:t>
                    </m:r>
                  </m:oMath>
                </a14:m>
                <a:r>
                  <a:rPr lang="en-GB" sz="1100" dirty="0">
                    <a:latin typeface="Roboto" panose="02000000000000000000" pitchFamily="2" charset="0"/>
                    <a:ea typeface="Roboto" panose="02000000000000000000" pitchFamily="2" charset="0"/>
                    <a:cs typeface="Roboto" panose="02000000000000000000" pitchFamily="2" charset="0"/>
                  </a:rPr>
                  <a:t> at the two end points. </a:t>
                </a:r>
              </a:p>
              <a:p>
                <a:endParaRPr lang="en-GB" sz="1100" i="1" dirty="0">
                  <a:latin typeface="Roboto" panose="02000000000000000000" pitchFamily="2" charset="0"/>
                  <a:ea typeface="Roboto" panose="02000000000000000000" pitchFamily="2" charset="0"/>
                  <a:cs typeface="Roboto" panose="02000000000000000000" pitchFamily="2" charset="0"/>
                </a:endParaRPr>
              </a:p>
              <a:p>
                <a14:m>
                  <m:oMath xmlns:m="http://schemas.openxmlformats.org/officeDocument/2006/math">
                    <m:r>
                      <a:rPr lang="en-GB" sz="1100" i="1" dirty="0" smtClean="0">
                        <a:latin typeface="Cambria Math" panose="02040503050406030204" pitchFamily="18" charset="0"/>
                        <a:ea typeface="Roboto" panose="02000000000000000000" pitchFamily="2" charset="0"/>
                        <a:cs typeface="Roboto" panose="02000000000000000000" pitchFamily="2" charset="0"/>
                      </a:rPr>
                      <m:t>𝜆</m:t>
                    </m:r>
                    <m:r>
                      <a:rPr lang="en-GB" sz="1100" i="1" dirty="0" smtClean="0">
                        <a:latin typeface="Cambria Math" panose="02040503050406030204" pitchFamily="18" charset="0"/>
                        <a:ea typeface="Roboto" panose="02000000000000000000" pitchFamily="2" charset="0"/>
                        <a:cs typeface="Roboto" panose="02000000000000000000" pitchFamily="2" charset="0"/>
                      </a:rPr>
                      <m:t> = 2</m:t>
                    </m:r>
                    <m:r>
                      <a:rPr lang="en-GB" sz="1100" i="1" dirty="0" smtClean="0">
                        <a:latin typeface="Cambria Math" panose="02040503050406030204" pitchFamily="18" charset="0"/>
                        <a:ea typeface="Roboto" panose="02000000000000000000" pitchFamily="2" charset="0"/>
                        <a:cs typeface="Roboto" panose="02000000000000000000" pitchFamily="2" charset="0"/>
                      </a:rPr>
                      <m:t>𝑙</m:t>
                    </m:r>
                    <m:r>
                      <a:rPr lang="en-GB" sz="1100" i="1" dirty="0" smtClean="0">
                        <a:latin typeface="Cambria Math" panose="02040503050406030204" pitchFamily="18" charset="0"/>
                        <a:ea typeface="Roboto" panose="02000000000000000000" pitchFamily="2" charset="0"/>
                        <a:cs typeface="Roboto" panose="02000000000000000000" pitchFamily="2" charset="0"/>
                      </a:rPr>
                      <m:t> </m:t>
                    </m:r>
                  </m:oMath>
                </a14:m>
                <a:r>
                  <a:rPr lang="en-GB" sz="1100" dirty="0">
                    <a:latin typeface="Roboto" panose="02000000000000000000" pitchFamily="2" charset="0"/>
                    <a:ea typeface="Roboto" panose="02000000000000000000" pitchFamily="2" charset="0"/>
                    <a:cs typeface="Roboto" panose="02000000000000000000" pitchFamily="2" charset="0"/>
                  </a:rPr>
                  <a:t>is called the fundamental mode.</a:t>
                </a:r>
                <a:endParaRPr lang="en-US" sz="1100" dirty="0">
                  <a:latin typeface="Roboto" panose="02000000000000000000" pitchFamily="2" charset="0"/>
                  <a:ea typeface="Roboto" panose="02000000000000000000" pitchFamily="2" charset="0"/>
                  <a:cs typeface="Roboto" panose="02000000000000000000" pitchFamily="2" charset="0"/>
                </a:endParaRPr>
              </a:p>
            </p:txBody>
          </p:sp>
        </mc:Choice>
        <mc:Fallback xmlns="">
          <p:sp>
            <p:nvSpPr>
              <p:cNvPr id="8" name="Text 5"/>
              <p:cNvSpPr>
                <a:spLocks noRot="1" noChangeAspect="1" noMove="1" noResize="1" noEditPoints="1" noAdjustHandles="1" noChangeArrowheads="1" noChangeShapeType="1" noTextEdit="1"/>
              </p:cNvSpPr>
              <p:nvPr/>
            </p:nvSpPr>
            <p:spPr>
              <a:xfrm>
                <a:off x="496186" y="3655915"/>
                <a:ext cx="3877438" cy="1084528"/>
              </a:xfrm>
              <a:prstGeom prst="rect">
                <a:avLst/>
              </a:prstGeom>
              <a:blipFill>
                <a:blip r:embed="rId3"/>
                <a:stretch>
                  <a:fillRect l="-2201" t="-562" r="-2044" b="-4494"/>
                </a:stretch>
              </a:blipFill>
              <a:ln/>
            </p:spPr>
            <p:txBody>
              <a:bodyPr/>
              <a:lstStyle/>
              <a:p>
                <a:r>
                  <a:rPr lang="en-IE">
                    <a:noFill/>
                  </a:rPr>
                  <a:t> </a:t>
                </a:r>
              </a:p>
            </p:txBody>
          </p:sp>
        </mc:Fallback>
      </mc:AlternateContent>
      <p:sp>
        <p:nvSpPr>
          <p:cNvPr id="10" name="TextBox 9">
            <a:extLst>
              <a:ext uri="{FF2B5EF4-FFF2-40B4-BE49-F238E27FC236}">
                <a16:creationId xmlns:a16="http://schemas.microsoft.com/office/drawing/2014/main" id="{3368840E-6D20-B49C-A0D6-53D74816EE27}"/>
              </a:ext>
            </a:extLst>
          </p:cNvPr>
          <p:cNvSpPr txBox="1"/>
          <p:nvPr/>
        </p:nvSpPr>
        <p:spPr>
          <a:xfrm>
            <a:off x="4430970" y="3398039"/>
            <a:ext cx="4572000" cy="754053"/>
          </a:xfrm>
          <a:prstGeom prst="rect">
            <a:avLst/>
          </a:prstGeom>
          <a:noFill/>
        </p:spPr>
        <p:txBody>
          <a:bodyPr wrap="square">
            <a:spAutoFit/>
          </a:bodyPr>
          <a:lstStyle/>
          <a:p>
            <a:r>
              <a:rPr lang="en-GB" sz="900" b="1" dirty="0"/>
              <a:t>Animation of a standing wave (red) created by the superposition of a left travelling (blue) and right travelling (green) wave.</a:t>
            </a:r>
          </a:p>
          <a:p>
            <a:br>
              <a:rPr lang="en-GB" sz="900" b="1" dirty="0">
                <a:hlinkClick r:id="rId4"/>
              </a:rPr>
            </a:br>
            <a:r>
              <a:rPr lang="en-GB" sz="800" dirty="0">
                <a:hlinkClick r:id="rId4"/>
              </a:rPr>
              <a:t>Image by </a:t>
            </a:r>
            <a:r>
              <a:rPr lang="en-GB" sz="800" dirty="0" err="1">
                <a:hlinkClick r:id="rId4"/>
              </a:rPr>
              <a:t>Lookangmany</a:t>
            </a:r>
            <a:r>
              <a:rPr lang="en-GB" sz="800" dirty="0">
                <a:hlinkClick r:id="rId4"/>
              </a:rPr>
              <a:t> thanks to author of original simulation = Wolfgang Christian and Francisco </a:t>
            </a:r>
            <a:r>
              <a:rPr lang="en-GB" sz="800" dirty="0" err="1">
                <a:hlinkClick r:id="rId4"/>
              </a:rPr>
              <a:t>Esquembre</a:t>
            </a:r>
            <a:r>
              <a:rPr lang="en-GB" sz="800" dirty="0">
                <a:hlinkClick r:id="rId4"/>
              </a:rPr>
              <a:t> author of Easy Java Simulation = Francisco </a:t>
            </a:r>
            <a:r>
              <a:rPr lang="en-GB" sz="800" dirty="0" err="1">
                <a:hlinkClick r:id="rId4"/>
              </a:rPr>
              <a:t>Esquembre</a:t>
            </a:r>
            <a:r>
              <a:rPr lang="en-GB" sz="800" dirty="0"/>
              <a:t>, </a:t>
            </a:r>
            <a:r>
              <a:rPr lang="en-GB" sz="800" dirty="0">
                <a:hlinkClick r:id="rId5"/>
              </a:rPr>
              <a:t>CC BY-SA 4.0</a:t>
            </a:r>
            <a:r>
              <a:rPr lang="en-GB" sz="800" dirty="0"/>
              <a:t>, via Wikimedia Commons</a:t>
            </a:r>
            <a:endParaRPr lang="en-IE" sz="800" dirty="0"/>
          </a:p>
        </p:txBody>
      </p:sp>
      <p:pic>
        <p:nvPicPr>
          <p:cNvPr id="12" name="Picture 11">
            <a:extLst>
              <a:ext uri="{FF2B5EF4-FFF2-40B4-BE49-F238E27FC236}">
                <a16:creationId xmlns:a16="http://schemas.microsoft.com/office/drawing/2014/main" id="{949517D5-6069-F6EF-D006-9D5269B38A50}"/>
              </a:ext>
            </a:extLst>
          </p:cNvPr>
          <p:cNvPicPr>
            <a:picLocks noChangeAspect="1"/>
          </p:cNvPicPr>
          <p:nvPr/>
        </p:nvPicPr>
        <p:blipFill>
          <a:blip r:embed="rId6"/>
          <a:stretch>
            <a:fillRect/>
          </a:stretch>
        </p:blipFill>
        <p:spPr>
          <a:xfrm>
            <a:off x="4914293" y="1773870"/>
            <a:ext cx="3605355" cy="15414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5" name="Text 0"/>
          <p:cNvSpPr/>
          <p:nvPr/>
        </p:nvSpPr>
        <p:spPr>
          <a:xfrm>
            <a:off x="496186" y="725328"/>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Inverse Trigonometric Functions</a:t>
            </a:r>
            <a:endParaRPr lang="en-US" sz="2820" dirty="0"/>
          </a:p>
        </p:txBody>
      </p:sp>
      <p:sp>
        <p:nvSpPr>
          <p:cNvPr id="6" name="Text 1"/>
          <p:cNvSpPr/>
          <p:nvPr/>
        </p:nvSpPr>
        <p:spPr>
          <a:xfrm>
            <a:off x="496186" y="1381002"/>
            <a:ext cx="815162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To define an inverse for a trigonometric function, we must restrict its domain to a range where it is one-to-one. The inverse function 'undoes' the original function.</a:t>
            </a:r>
            <a:endParaRPr lang="en-US" sz="1105" dirty="0"/>
          </a:p>
        </p:txBody>
      </p:sp>
      <mc:AlternateContent xmlns:mc="http://schemas.openxmlformats.org/markup-compatibility/2006" xmlns:a14="http://schemas.microsoft.com/office/drawing/2010/main">
        <mc:Choice Requires="a14">
          <p:sp>
            <p:nvSpPr>
              <p:cNvPr id="7" name="Text 2"/>
              <p:cNvSpPr/>
              <p:nvPr/>
            </p:nvSpPr>
            <p:spPr>
              <a:xfrm>
                <a:off x="496186" y="2121589"/>
                <a:ext cx="1789814" cy="221512"/>
              </a:xfrm>
              <a:prstGeom prst="rect">
                <a:avLst/>
              </a:prstGeom>
              <a:noFill/>
              <a:ln/>
            </p:spPr>
            <p:txBody>
              <a:bodyPr wrap="square" lIns="0" tIns="0" rIns="0" bIns="0" rtlCol="0" anchor="ctr"/>
              <a:lstStyle/>
              <a:p>
                <a:pPr marL="0" indent="0">
                  <a:lnSpc>
                    <a:spcPts val="1763"/>
                  </a:lnSpc>
                  <a:buNone/>
                </a:pPr>
                <a14:m>
                  <m:oMathPara xmlns:m="http://schemas.openxmlformats.org/officeDocument/2006/math">
                    <m:oMathParaPr>
                      <m:jc m:val="centerGroup"/>
                    </m:oMathParaPr>
                    <m:oMath xmlns:m="http://schemas.openxmlformats.org/officeDocument/2006/math">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arcsin</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𝒐𝒓</m:t>
                      </m:r>
                      <m:r>
                        <a:rPr lang="en-US" sz="1410" b="1" i="1" dirty="0" smtClean="0">
                          <a:solidFill>
                            <a:srgbClr val="000000"/>
                          </a:solidFill>
                          <a:latin typeface="Cambria Math" panose="02040503050406030204" pitchFamily="18" charset="0"/>
                          <a:ea typeface="Heebo" pitchFamily="34" charset="-122"/>
                          <a:cs typeface="Heebo" pitchFamily="34" charset="-120"/>
                        </a:rPr>
                        <m:t> </m:t>
                      </m:r>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sin</m:t>
                      </m:r>
                      <m:r>
                        <a:rPr lang="en-US" sz="1410" b="1" i="1" dirty="0" smtClean="0">
                          <a:solidFill>
                            <a:srgbClr val="000000"/>
                          </a:solidFill>
                          <a:latin typeface="Cambria Math" panose="02040503050406030204" pitchFamily="18" charset="0"/>
                          <a:ea typeface="Heebo" pitchFamily="34" charset="-122"/>
                          <a:cs typeface="Heebo" pitchFamily="34" charset="-120"/>
                        </a:rPr>
                        <m:t>⁻¹(</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m:t>
                      </m:r>
                    </m:oMath>
                  </m:oMathPara>
                </a14:m>
                <a:endParaRPr lang="en-US" sz="1410" dirty="0"/>
              </a:p>
            </p:txBody>
          </p:sp>
        </mc:Choice>
        <mc:Fallback xmlns="">
          <p:sp>
            <p:nvSpPr>
              <p:cNvPr id="7" name="Text 2"/>
              <p:cNvSpPr>
                <a:spLocks noRot="1" noChangeAspect="1" noMove="1" noResize="1" noEditPoints="1" noAdjustHandles="1" noChangeArrowheads="1" noChangeShapeType="1" noTextEdit="1"/>
              </p:cNvSpPr>
              <p:nvPr/>
            </p:nvSpPr>
            <p:spPr>
              <a:xfrm>
                <a:off x="496186" y="2121589"/>
                <a:ext cx="1789814" cy="221512"/>
              </a:xfrm>
              <a:prstGeom prst="rect">
                <a:avLst/>
              </a:prstGeom>
              <a:blipFill>
                <a:blip r:embed="rId3"/>
                <a:stretch>
                  <a:fillRect t="-5556" b="-30556"/>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 3"/>
              <p:cNvSpPr/>
              <p:nvPr/>
            </p:nvSpPr>
            <p:spPr>
              <a:xfrm>
                <a:off x="496186" y="2470593"/>
                <a:ext cx="2452380"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Inverse of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for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oMath>
                </a14:m>
                <a:r>
                  <a:rPr lang="en-US" sz="1105" dirty="0">
                    <a:solidFill>
                      <a:srgbClr val="000000"/>
                    </a:solidFill>
                    <a:latin typeface="Roboto" pitchFamily="34" charset="0"/>
                    <a:ea typeface="Roboto" pitchFamily="34" charset="-122"/>
                    <a:cs typeface="Roboto" pitchFamily="34" charset="-120"/>
                  </a:rPr>
                  <a:t> in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/2, </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/2].</m:t>
                    </m:r>
                  </m:oMath>
                </a14:m>
                <a:endParaRPr lang="en-US" sz="1105" dirty="0"/>
              </a:p>
            </p:txBody>
          </p:sp>
        </mc:Choice>
        <mc:Fallback xmlns="">
          <p:sp>
            <p:nvSpPr>
              <p:cNvPr id="8" name="Text 3"/>
              <p:cNvSpPr>
                <a:spLocks noRot="1" noChangeAspect="1" noMove="1" noResize="1" noEditPoints="1" noAdjustHandles="1" noChangeArrowheads="1" noChangeShapeType="1" noTextEdit="1"/>
              </p:cNvSpPr>
              <p:nvPr/>
            </p:nvSpPr>
            <p:spPr>
              <a:xfrm>
                <a:off x="496186" y="2470593"/>
                <a:ext cx="2452380" cy="226803"/>
              </a:xfrm>
              <a:prstGeom prst="rect">
                <a:avLst/>
              </a:prstGeom>
              <a:blipFill>
                <a:blip r:embed="rId4"/>
                <a:stretch>
                  <a:fillRect l="-347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4"/>
              <p:cNvSpPr/>
              <p:nvPr/>
            </p:nvSpPr>
            <p:spPr>
              <a:xfrm>
                <a:off x="3353194" y="2121589"/>
                <a:ext cx="1789814" cy="221512"/>
              </a:xfrm>
              <a:prstGeom prst="rect">
                <a:avLst/>
              </a:prstGeom>
              <a:noFill/>
              <a:ln/>
            </p:spPr>
            <p:txBody>
              <a:bodyPr wrap="square" lIns="0" tIns="0" rIns="0" bIns="0" rtlCol="0" anchor="ctr"/>
              <a:lstStyle/>
              <a:p>
                <a:pPr marL="0" indent="0">
                  <a:lnSpc>
                    <a:spcPts val="1763"/>
                  </a:lnSpc>
                  <a:buNone/>
                </a:pPr>
                <a14:m>
                  <m:oMathPara xmlns:m="http://schemas.openxmlformats.org/officeDocument/2006/math">
                    <m:oMathParaPr>
                      <m:jc m:val="centerGroup"/>
                    </m:oMathParaPr>
                    <m:oMath xmlns:m="http://schemas.openxmlformats.org/officeDocument/2006/math">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arccos</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𝒐𝒓</m:t>
                      </m:r>
                      <m:r>
                        <a:rPr lang="en-US" sz="1410" b="1" i="1" dirty="0" smtClean="0">
                          <a:solidFill>
                            <a:srgbClr val="000000"/>
                          </a:solidFill>
                          <a:latin typeface="Cambria Math" panose="02040503050406030204" pitchFamily="18" charset="0"/>
                          <a:ea typeface="Heebo" pitchFamily="34" charset="-122"/>
                          <a:cs typeface="Heebo" pitchFamily="34" charset="-120"/>
                        </a:rPr>
                        <m:t> </m:t>
                      </m:r>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cos</m:t>
                      </m:r>
                      <m:r>
                        <a:rPr lang="en-US" sz="1410" b="1" i="1" dirty="0" smtClean="0">
                          <a:solidFill>
                            <a:srgbClr val="000000"/>
                          </a:solidFill>
                          <a:latin typeface="Cambria Math" panose="02040503050406030204" pitchFamily="18" charset="0"/>
                          <a:ea typeface="Heebo" pitchFamily="34" charset="-122"/>
                          <a:cs typeface="Heebo" pitchFamily="34" charset="-120"/>
                        </a:rPr>
                        <m:t>⁻¹(</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m:t>
                      </m:r>
                    </m:oMath>
                  </m:oMathPara>
                </a14:m>
                <a:endParaRPr lang="en-US" sz="1410" dirty="0"/>
              </a:p>
            </p:txBody>
          </p:sp>
        </mc:Choice>
        <mc:Fallback xmlns="">
          <p:sp>
            <p:nvSpPr>
              <p:cNvPr id="9" name="Text 4"/>
              <p:cNvSpPr>
                <a:spLocks noRot="1" noChangeAspect="1" noMove="1" noResize="1" noEditPoints="1" noAdjustHandles="1" noChangeArrowheads="1" noChangeShapeType="1" noTextEdit="1"/>
              </p:cNvSpPr>
              <p:nvPr/>
            </p:nvSpPr>
            <p:spPr>
              <a:xfrm>
                <a:off x="3353194" y="2121589"/>
                <a:ext cx="1789814" cy="221512"/>
              </a:xfrm>
              <a:prstGeom prst="rect">
                <a:avLst/>
              </a:prstGeom>
              <a:blipFill>
                <a:blip r:embed="rId5"/>
                <a:stretch>
                  <a:fillRect t="-5556" r="-1361" b="-30556"/>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0" name="Text 5"/>
              <p:cNvSpPr/>
              <p:nvPr/>
            </p:nvSpPr>
            <p:spPr>
              <a:xfrm>
                <a:off x="3353194" y="2470593"/>
                <a:ext cx="2452380"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Inverse of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for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oMath>
                </a14:m>
                <a:r>
                  <a:rPr lang="en-US" sz="1105" dirty="0">
                    <a:solidFill>
                      <a:srgbClr val="000000"/>
                    </a:solidFill>
                    <a:latin typeface="Roboto" pitchFamily="34" charset="0"/>
                    <a:ea typeface="Roboto" pitchFamily="34" charset="-122"/>
                    <a:cs typeface="Roboto" pitchFamily="34" charset="-120"/>
                  </a:rPr>
                  <a:t> in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[0, </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10" name="Text 5"/>
              <p:cNvSpPr>
                <a:spLocks noRot="1" noChangeAspect="1" noMove="1" noResize="1" noEditPoints="1" noAdjustHandles="1" noChangeArrowheads="1" noChangeShapeType="1" noTextEdit="1"/>
              </p:cNvSpPr>
              <p:nvPr/>
            </p:nvSpPr>
            <p:spPr>
              <a:xfrm>
                <a:off x="3353194" y="2470593"/>
                <a:ext cx="2452380" cy="226803"/>
              </a:xfrm>
              <a:prstGeom prst="rect">
                <a:avLst/>
              </a:prstGeom>
              <a:blipFill>
                <a:blip r:embed="rId6"/>
                <a:stretch>
                  <a:fillRect l="-3483"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1" name="Text 6"/>
              <p:cNvSpPr/>
              <p:nvPr/>
            </p:nvSpPr>
            <p:spPr>
              <a:xfrm>
                <a:off x="6210202" y="2121589"/>
                <a:ext cx="1789815" cy="221512"/>
              </a:xfrm>
              <a:prstGeom prst="rect">
                <a:avLst/>
              </a:prstGeom>
              <a:noFill/>
              <a:ln/>
            </p:spPr>
            <p:txBody>
              <a:bodyPr wrap="square" lIns="0" tIns="0" rIns="0" bIns="0" rtlCol="0" anchor="ctr"/>
              <a:lstStyle/>
              <a:p>
                <a:pPr marL="0" indent="0">
                  <a:lnSpc>
                    <a:spcPts val="1763"/>
                  </a:lnSpc>
                  <a:buNone/>
                </a:pPr>
                <a14:m>
                  <m:oMathPara xmlns:m="http://schemas.openxmlformats.org/officeDocument/2006/math">
                    <m:oMathParaPr>
                      <m:jc m:val="centerGroup"/>
                    </m:oMathParaPr>
                    <m:oMath xmlns:m="http://schemas.openxmlformats.org/officeDocument/2006/math">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arctan</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𝒐𝒓</m:t>
                      </m:r>
                      <m:r>
                        <a:rPr lang="en-US" sz="1410" b="1" i="1" dirty="0" smtClean="0">
                          <a:solidFill>
                            <a:srgbClr val="000000"/>
                          </a:solidFill>
                          <a:latin typeface="Cambria Math" panose="02040503050406030204" pitchFamily="18" charset="0"/>
                          <a:ea typeface="Heebo" pitchFamily="34" charset="-122"/>
                          <a:cs typeface="Heebo" pitchFamily="34" charset="-120"/>
                        </a:rPr>
                        <m:t> </m:t>
                      </m:r>
                      <m:r>
                        <m:rPr>
                          <m:sty m:val="p"/>
                        </m:rPr>
                        <a:rPr lang="en-US" sz="1410" b="1" i="1" dirty="0" smtClean="0">
                          <a:solidFill>
                            <a:srgbClr val="000000"/>
                          </a:solidFill>
                          <a:latin typeface="Cambria Math" panose="02040503050406030204" pitchFamily="18" charset="0"/>
                          <a:ea typeface="Heebo" pitchFamily="34" charset="-122"/>
                          <a:cs typeface="Heebo" pitchFamily="34" charset="-120"/>
                        </a:rPr>
                        <m:t>tan</m:t>
                      </m:r>
                      <m:r>
                        <a:rPr lang="en-US" sz="1410" b="1" i="1" dirty="0" smtClean="0">
                          <a:solidFill>
                            <a:srgbClr val="000000"/>
                          </a:solidFill>
                          <a:latin typeface="Cambria Math" panose="02040503050406030204" pitchFamily="18" charset="0"/>
                          <a:ea typeface="Heebo" pitchFamily="34" charset="-122"/>
                          <a:cs typeface="Heebo" pitchFamily="34" charset="-120"/>
                        </a:rPr>
                        <m:t>⁻¹(</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m:t>
                      </m:r>
                    </m:oMath>
                  </m:oMathPara>
                </a14:m>
                <a:endParaRPr lang="en-US" sz="1410" dirty="0"/>
              </a:p>
            </p:txBody>
          </p:sp>
        </mc:Choice>
        <mc:Fallback xmlns="">
          <p:sp>
            <p:nvSpPr>
              <p:cNvPr id="11" name="Text 6"/>
              <p:cNvSpPr>
                <a:spLocks noRot="1" noChangeAspect="1" noMove="1" noResize="1" noEditPoints="1" noAdjustHandles="1" noChangeArrowheads="1" noChangeShapeType="1" noTextEdit="1"/>
              </p:cNvSpPr>
              <p:nvPr/>
            </p:nvSpPr>
            <p:spPr>
              <a:xfrm>
                <a:off x="6210202" y="2121589"/>
                <a:ext cx="1789815" cy="221512"/>
              </a:xfrm>
              <a:prstGeom prst="rect">
                <a:avLst/>
              </a:prstGeom>
              <a:blipFill>
                <a:blip r:embed="rId7"/>
                <a:stretch>
                  <a:fillRect t="-5556" r="-1024" b="-30556"/>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2" name="Text 7"/>
              <p:cNvSpPr/>
              <p:nvPr/>
            </p:nvSpPr>
            <p:spPr>
              <a:xfrm>
                <a:off x="6210202" y="2470593"/>
                <a:ext cx="2453241"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Inverse of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tan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for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oMath>
                </a14:m>
                <a:r>
                  <a:rPr lang="en-US" sz="1105" dirty="0">
                    <a:solidFill>
                      <a:srgbClr val="000000"/>
                    </a:solidFill>
                    <a:latin typeface="Roboto" pitchFamily="34" charset="0"/>
                    <a:ea typeface="Roboto" pitchFamily="34" charset="-122"/>
                    <a:cs typeface="Roboto" pitchFamily="34" charset="-120"/>
                  </a:rPr>
                  <a:t> in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/2, </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/2)</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12" name="Text 7"/>
              <p:cNvSpPr>
                <a:spLocks noRot="1" noChangeAspect="1" noMove="1" noResize="1" noEditPoints="1" noAdjustHandles="1" noChangeArrowheads="1" noChangeShapeType="1" noTextEdit="1"/>
              </p:cNvSpPr>
              <p:nvPr/>
            </p:nvSpPr>
            <p:spPr>
              <a:xfrm>
                <a:off x="6210202" y="2470593"/>
                <a:ext cx="2453241" cy="226803"/>
              </a:xfrm>
              <a:prstGeom prst="rect">
                <a:avLst/>
              </a:prstGeom>
              <a:blipFill>
                <a:blip r:embed="rId8"/>
                <a:stretch>
                  <a:fillRect l="-3731" b="-35135"/>
                </a:stretch>
              </a:blipFill>
              <a:ln/>
            </p:spPr>
            <p:txBody>
              <a:bodyPr/>
              <a:lstStyle/>
              <a:p>
                <a:r>
                  <a:rPr lang="en-IE">
                    <a:noFill/>
                  </a:rPr>
                  <a:t> </a:t>
                </a:r>
              </a:p>
            </p:txBody>
          </p:sp>
        </mc:Fallback>
      </mc:AlternateContent>
      <p:pic>
        <p:nvPicPr>
          <p:cNvPr id="1026" name="Picture 2">
            <a:extLst>
              <a:ext uri="{FF2B5EF4-FFF2-40B4-BE49-F238E27FC236}">
                <a16:creationId xmlns:a16="http://schemas.microsoft.com/office/drawing/2014/main" id="{F29E786F-1323-4C0E-7653-9AAC528B553B}"/>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38175" y="2864993"/>
            <a:ext cx="1419224" cy="14308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968EBB9-F35C-DFF1-0C24-1A76A5823A7F}"/>
              </a:ext>
            </a:extLst>
          </p:cNvPr>
          <p:cNvPicPr>
            <a:picLocks noChangeAspect="1"/>
          </p:cNvPicPr>
          <p:nvPr/>
        </p:nvPicPr>
        <p:blipFill>
          <a:blip r:embed="rId10"/>
          <a:stretch>
            <a:fillRect/>
          </a:stretch>
        </p:blipFill>
        <p:spPr>
          <a:xfrm>
            <a:off x="3449996" y="2899376"/>
            <a:ext cx="1518796" cy="1518796"/>
          </a:xfrm>
          <a:prstGeom prst="rect">
            <a:avLst/>
          </a:prstGeom>
        </p:spPr>
      </p:pic>
      <p:pic>
        <p:nvPicPr>
          <p:cNvPr id="14" name="Picture 13">
            <a:extLst>
              <a:ext uri="{FF2B5EF4-FFF2-40B4-BE49-F238E27FC236}">
                <a16:creationId xmlns:a16="http://schemas.microsoft.com/office/drawing/2014/main" id="{F4174B23-AF89-EEDA-114D-9B7B7B570306}"/>
              </a:ext>
            </a:extLst>
          </p:cNvPr>
          <p:cNvPicPr>
            <a:picLocks noChangeAspect="1"/>
          </p:cNvPicPr>
          <p:nvPr/>
        </p:nvPicPr>
        <p:blipFill>
          <a:blip r:embed="rId11"/>
          <a:stretch>
            <a:fillRect/>
          </a:stretch>
        </p:blipFill>
        <p:spPr>
          <a:xfrm>
            <a:off x="5805943" y="2899376"/>
            <a:ext cx="2857500" cy="12382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938594"/>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Solving Trigonometric Equations</a:t>
            </a:r>
            <a:endParaRPr lang="en-US" sz="2820" dirty="0"/>
          </a:p>
        </p:txBody>
      </p:sp>
      <p:sp>
        <p:nvSpPr>
          <p:cNvPr id="4" name="Text 1"/>
          <p:cNvSpPr/>
          <p:nvPr/>
        </p:nvSpPr>
        <p:spPr>
          <a:xfrm>
            <a:off x="496186" y="1489954"/>
            <a:ext cx="8230451"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To find all solutions, we first use the inverse function to find the principal solution, then use the periodic nature of the function to find all other solutions.</a:t>
            </a:r>
            <a:endParaRPr lang="en-US" sz="1105" dirty="0"/>
          </a:p>
        </p:txBody>
      </p:sp>
      <mc:AlternateContent xmlns:mc="http://schemas.openxmlformats.org/markup-compatibility/2006" xmlns:a14="http://schemas.microsoft.com/office/drawing/2010/main">
        <mc:Choice Requires="a14">
          <p:sp>
            <p:nvSpPr>
              <p:cNvPr id="5" name="Text 2"/>
              <p:cNvSpPr/>
              <p:nvPr/>
            </p:nvSpPr>
            <p:spPr>
              <a:xfrm>
                <a:off x="609600" y="2000044"/>
                <a:ext cx="8045967" cy="278657"/>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For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𝑎</m:t>
                    </m:r>
                  </m:oMath>
                </a14:m>
                <a:r>
                  <a:rPr lang="en-US" sz="1105" dirty="0">
                    <a:solidFill>
                      <a:srgbClr val="000000"/>
                    </a:solidFill>
                    <a:latin typeface="Roboto" pitchFamily="34" charset="0"/>
                    <a:ea typeface="Roboto" pitchFamily="34" charset="-122"/>
                    <a:cs typeface="Roboto" pitchFamily="34" charset="-120"/>
                  </a:rPr>
                  <a:t>, the solutions in one cycle are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⁻¹(</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 </m:t>
                    </m:r>
                  </m:oMath>
                </a14:m>
                <a:r>
                  <a:rPr lang="en-US" sz="1105" dirty="0">
                    <a:solidFill>
                      <a:srgbClr val="000000"/>
                    </a:solidFill>
                    <a:latin typeface="Roboto" pitchFamily="34" charset="0"/>
                    <a:ea typeface="Roboto" pitchFamily="34" charset="-122"/>
                    <a:cs typeface="Roboto" pitchFamily="34" charset="-120"/>
                  </a:rPr>
                  <a:t>and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⁻¹(</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Add multiples of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𝜋</m:t>
                    </m:r>
                  </m:oMath>
                </a14:m>
                <a:r>
                  <a:rPr lang="en-US" sz="1105" dirty="0">
                    <a:solidFill>
                      <a:srgbClr val="000000"/>
                    </a:solidFill>
                    <a:latin typeface="Roboto" pitchFamily="34" charset="0"/>
                    <a:ea typeface="Roboto" pitchFamily="34" charset="-122"/>
                    <a:cs typeface="Roboto" pitchFamily="34" charset="-120"/>
                  </a:rPr>
                  <a:t> for all solutions.</a:t>
                </a:r>
                <a:endParaRPr lang="en-US" sz="1105" dirty="0"/>
              </a:p>
            </p:txBody>
          </p:sp>
        </mc:Choice>
        <mc:Fallback xmlns="">
          <p:sp>
            <p:nvSpPr>
              <p:cNvPr id="5" name="Text 2"/>
              <p:cNvSpPr>
                <a:spLocks noRot="1" noChangeAspect="1" noMove="1" noResize="1" noEditPoints="1" noAdjustHandles="1" noChangeArrowheads="1" noChangeShapeType="1" noTextEdit="1"/>
              </p:cNvSpPr>
              <p:nvPr/>
            </p:nvSpPr>
            <p:spPr>
              <a:xfrm>
                <a:off x="609600" y="2000044"/>
                <a:ext cx="8045967" cy="278657"/>
              </a:xfrm>
              <a:prstGeom prst="rect">
                <a:avLst/>
              </a:prstGeom>
              <a:blipFill>
                <a:blip r:embed="rId3"/>
                <a:stretch>
                  <a:fillRect l="-985" b="-17391"/>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 3"/>
              <p:cNvSpPr/>
              <p:nvPr/>
            </p:nvSpPr>
            <p:spPr>
              <a:xfrm>
                <a:off x="609600" y="2278564"/>
                <a:ext cx="8159381" cy="293186"/>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For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𝑎</m:t>
                    </m:r>
                  </m:oMath>
                </a14:m>
                <a:r>
                  <a:rPr lang="en-US" sz="1105" dirty="0">
                    <a:solidFill>
                      <a:srgbClr val="000000"/>
                    </a:solidFill>
                    <a:latin typeface="Roboto" pitchFamily="34" charset="0"/>
                    <a:ea typeface="Roboto" pitchFamily="34" charset="-122"/>
                    <a:cs typeface="Roboto" pitchFamily="34" charset="-120"/>
                  </a:rPr>
                  <a:t>, the solutions in one cycle are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⁻¹(</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 </m:t>
                    </m:r>
                  </m:oMath>
                </a14:m>
                <a:r>
                  <a:rPr lang="en-US" sz="1105" dirty="0">
                    <a:solidFill>
                      <a:srgbClr val="000000"/>
                    </a:solidFill>
                    <a:latin typeface="Roboto" pitchFamily="34" charset="0"/>
                    <a:ea typeface="Roboto" pitchFamily="34" charset="-122"/>
                    <a:cs typeface="Roboto" pitchFamily="34" charset="-120"/>
                  </a:rPr>
                  <a:t>and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⁻¹(</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Add multiples of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𝜋</m:t>
                    </m:r>
                  </m:oMath>
                </a14:m>
                <a:r>
                  <a:rPr lang="en-US" sz="1105" dirty="0">
                    <a:solidFill>
                      <a:srgbClr val="000000"/>
                    </a:solidFill>
                    <a:latin typeface="Roboto" pitchFamily="34" charset="0"/>
                    <a:ea typeface="Roboto" pitchFamily="34" charset="-122"/>
                    <a:cs typeface="Roboto" pitchFamily="34" charset="-120"/>
                  </a:rPr>
                  <a:t> for all solutions.</a:t>
                </a:r>
                <a:endParaRPr lang="en-US" sz="1105" dirty="0"/>
              </a:p>
            </p:txBody>
          </p:sp>
        </mc:Choice>
        <mc:Fallback xmlns="">
          <p:sp>
            <p:nvSpPr>
              <p:cNvPr id="6" name="Text 3"/>
              <p:cNvSpPr>
                <a:spLocks noRot="1" noChangeAspect="1" noMove="1" noResize="1" noEditPoints="1" noAdjustHandles="1" noChangeArrowheads="1" noChangeShapeType="1" noTextEdit="1"/>
              </p:cNvSpPr>
              <p:nvPr/>
            </p:nvSpPr>
            <p:spPr>
              <a:xfrm>
                <a:off x="609600" y="2278564"/>
                <a:ext cx="8159381" cy="293186"/>
              </a:xfrm>
              <a:prstGeom prst="rect">
                <a:avLst/>
              </a:prstGeom>
              <a:blipFill>
                <a:blip r:embed="rId4"/>
                <a:stretch>
                  <a:fillRect l="-972" b="-14583"/>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4"/>
              <p:cNvSpPr/>
              <p:nvPr/>
            </p:nvSpPr>
            <p:spPr>
              <a:xfrm>
                <a:off x="636554" y="2571750"/>
                <a:ext cx="7949714" cy="293186"/>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For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tan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𝑎</m:t>
                    </m:r>
                  </m:oMath>
                </a14:m>
                <a:r>
                  <a:rPr lang="en-US" sz="1105" dirty="0">
                    <a:solidFill>
                      <a:srgbClr val="000000"/>
                    </a:solidFill>
                    <a:latin typeface="Roboto" pitchFamily="34" charset="0"/>
                    <a:ea typeface="Roboto" pitchFamily="34" charset="-122"/>
                    <a:cs typeface="Roboto" pitchFamily="34" charset="-120"/>
                  </a:rPr>
                  <a:t>, the solution in one cycle is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tan</m:t>
                    </m:r>
                    <m:r>
                      <a:rPr lang="en-US" sz="1105" i="1" dirty="0" smtClean="0">
                        <a:solidFill>
                          <a:srgbClr val="000000"/>
                        </a:solidFill>
                        <a:latin typeface="Cambria Math" panose="02040503050406030204" pitchFamily="18" charset="0"/>
                        <a:ea typeface="Roboto" pitchFamily="34" charset="-122"/>
                        <a:cs typeface="Roboto" pitchFamily="34" charset="-120"/>
                      </a:rPr>
                      <m:t>⁻¹(</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Add multiples of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𝜋</m:t>
                    </m:r>
                  </m:oMath>
                </a14:m>
                <a:r>
                  <a:rPr lang="en-US" sz="1105" dirty="0">
                    <a:solidFill>
                      <a:srgbClr val="000000"/>
                    </a:solidFill>
                    <a:latin typeface="Roboto" pitchFamily="34" charset="0"/>
                    <a:ea typeface="Roboto" pitchFamily="34" charset="-122"/>
                    <a:cs typeface="Roboto" pitchFamily="34" charset="-120"/>
                  </a:rPr>
                  <a:t> for all solutions.</a:t>
                </a:r>
                <a:endParaRPr lang="en-US" sz="1105" dirty="0"/>
              </a:p>
            </p:txBody>
          </p:sp>
        </mc:Choice>
        <mc:Fallback xmlns="">
          <p:sp>
            <p:nvSpPr>
              <p:cNvPr id="7" name="Text 4"/>
              <p:cNvSpPr>
                <a:spLocks noRot="1" noChangeAspect="1" noMove="1" noResize="1" noEditPoints="1" noAdjustHandles="1" noChangeArrowheads="1" noChangeShapeType="1" noTextEdit="1"/>
              </p:cNvSpPr>
              <p:nvPr/>
            </p:nvSpPr>
            <p:spPr>
              <a:xfrm>
                <a:off x="636554" y="2571750"/>
                <a:ext cx="7949714" cy="293186"/>
              </a:xfrm>
              <a:prstGeom prst="rect">
                <a:avLst/>
              </a:prstGeom>
              <a:blipFill>
                <a:blip r:embed="rId5"/>
                <a:stretch>
                  <a:fillRect l="-996" b="-14583"/>
                </a:stretch>
              </a:blipFill>
              <a:ln/>
            </p:spPr>
            <p:txBody>
              <a:bodyPr/>
              <a:lstStyle/>
              <a:p>
                <a:r>
                  <a:rPr lang="en-IE">
                    <a:noFill/>
                  </a:rPr>
                  <a:t> </a:t>
                </a:r>
              </a:p>
            </p:txBody>
          </p:sp>
        </mc:Fallback>
      </mc:AlternateContent>
      <p:pic>
        <p:nvPicPr>
          <p:cNvPr id="9" name="Picture 8">
            <a:extLst>
              <a:ext uri="{FF2B5EF4-FFF2-40B4-BE49-F238E27FC236}">
                <a16:creationId xmlns:a16="http://schemas.microsoft.com/office/drawing/2014/main" id="{54387F4E-FAC6-44AA-BA17-99D2493530BE}"/>
              </a:ext>
            </a:extLst>
          </p:cNvPr>
          <p:cNvPicPr>
            <a:picLocks noChangeAspect="1"/>
          </p:cNvPicPr>
          <p:nvPr/>
        </p:nvPicPr>
        <p:blipFill>
          <a:blip r:embed="rId6"/>
          <a:stretch>
            <a:fillRect/>
          </a:stretch>
        </p:blipFill>
        <p:spPr>
          <a:xfrm>
            <a:off x="1061370" y="2864936"/>
            <a:ext cx="6191250" cy="20193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1248956"/>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Summary</a:t>
            </a:r>
            <a:endParaRPr lang="en-US" sz="2820" dirty="0"/>
          </a:p>
        </p:txBody>
      </p:sp>
      <mc:AlternateContent xmlns:mc="http://schemas.openxmlformats.org/markup-compatibility/2006" xmlns:a14="http://schemas.microsoft.com/office/drawing/2010/main">
        <mc:Choice Requires="a14">
          <p:sp>
            <p:nvSpPr>
              <p:cNvPr id="3" name="Text 1"/>
              <p:cNvSpPr/>
              <p:nvPr/>
            </p:nvSpPr>
            <p:spPr>
              <a:xfrm>
                <a:off x="568375" y="1691979"/>
                <a:ext cx="8151628" cy="789074"/>
              </a:xfrm>
              <a:prstGeom prst="rect">
                <a:avLst/>
              </a:prstGeom>
              <a:noFill/>
              <a:ln/>
            </p:spPr>
            <p:txBody>
              <a:bodyPr wrap="square" lIns="0" tIns="0" rIns="0" bIns="0" rtlCol="0" anchor="ctr"/>
              <a:lstStyle/>
              <a:p>
                <a:pPr marL="171450" indent="-171450" algn="l">
                  <a:lnSpc>
                    <a:spcPts val="1805"/>
                  </a:lnSpc>
                  <a:buSzPct val="150000"/>
                  <a:buFont typeface="Arial" panose="020B0604020202020204" pitchFamily="34" charset="0"/>
                  <a:buChar char="•"/>
                </a:pPr>
                <a:r>
                  <a:rPr lang="en-GB" sz="1105" dirty="0">
                    <a:solidFill>
                      <a:srgbClr val="000000"/>
                    </a:solidFill>
                    <a:latin typeface="Roboto" pitchFamily="34" charset="0"/>
                    <a:ea typeface="Roboto" pitchFamily="34" charset="-122"/>
                    <a:cs typeface="Roboto" pitchFamily="34" charset="-120"/>
                  </a:rPr>
                  <a:t>Trigonometric functions can be defined using a rotating rod of length </a:t>
                </a:r>
                <a14:m>
                  <m:oMath xmlns:m="http://schemas.openxmlformats.org/officeDocument/2006/math">
                    <m:r>
                      <a:rPr lang="en-GB" sz="1105" i="1" dirty="0" smtClean="0">
                        <a:solidFill>
                          <a:srgbClr val="000000"/>
                        </a:solidFill>
                        <a:latin typeface="Cambria Math" panose="02040503050406030204" pitchFamily="18" charset="0"/>
                        <a:ea typeface="Roboto" pitchFamily="34" charset="-122"/>
                        <a:cs typeface="Roboto" pitchFamily="34" charset="-120"/>
                      </a:rPr>
                      <m:t>1</m:t>
                    </m:r>
                  </m:oMath>
                </a14:m>
                <a:r>
                  <a:rPr lang="en-GB" sz="1105" dirty="0">
                    <a:solidFill>
                      <a:srgbClr val="000000"/>
                    </a:solidFill>
                    <a:latin typeface="Roboto" pitchFamily="34" charset="0"/>
                    <a:ea typeface="Roboto" pitchFamily="34" charset="-122"/>
                    <a:cs typeface="Roboto" pitchFamily="34" charset="-120"/>
                  </a:rPr>
                  <a:t>. The sine is given by plotting the height of the tip of the rod against the distance travelled. The cosine is given by plotting the position that the tip of the rod is to the left or right of the origin against the distance travelled.</a:t>
                </a:r>
              </a:p>
            </p:txBody>
          </p:sp>
        </mc:Choice>
        <mc:Fallback xmlns="">
          <p:sp>
            <p:nvSpPr>
              <p:cNvPr id="3" name="Text 1"/>
              <p:cNvSpPr>
                <a:spLocks noRot="1" noChangeAspect="1" noMove="1" noResize="1" noEditPoints="1" noAdjustHandles="1" noChangeArrowheads="1" noChangeShapeType="1" noTextEdit="1"/>
              </p:cNvSpPr>
              <p:nvPr/>
            </p:nvSpPr>
            <p:spPr>
              <a:xfrm>
                <a:off x="568375" y="1691979"/>
                <a:ext cx="8151628" cy="789074"/>
              </a:xfrm>
              <a:prstGeom prst="rect">
                <a:avLst/>
              </a:prstGeom>
              <a:blipFill>
                <a:blip r:embed="rId3"/>
                <a:stretch>
                  <a:fillRect l="-1496" t="-3101" b="-3101"/>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4" name="Text 2"/>
              <p:cNvSpPr/>
              <p:nvPr/>
            </p:nvSpPr>
            <p:spPr>
              <a:xfrm>
                <a:off x="568375" y="2497009"/>
                <a:ext cx="8151628" cy="226803"/>
              </a:xfrm>
              <a:prstGeom prst="rect">
                <a:avLst/>
              </a:prstGeom>
              <a:noFill/>
              <a:ln/>
            </p:spPr>
            <p:txBody>
              <a:bodyPr wrap="square" lIns="0" tIns="0" rIns="0" bIns="0" rtlCol="0" anchor="ctr"/>
              <a:lstStyle/>
              <a:p>
                <a:pPr marL="171450" indent="-171450" algn="l">
                  <a:lnSpc>
                    <a:spcPts val="1805"/>
                  </a:lnSpc>
                  <a:buSzPct val="150000"/>
                  <a:buFont typeface="Arial" panose="020B0604020202020204" pitchFamily="34" charset="0"/>
                  <a:buChar char="•"/>
                </a:pPr>
                <a:r>
                  <a:rPr lang="en-US" sz="1105" dirty="0">
                    <a:solidFill>
                      <a:srgbClr val="000000"/>
                    </a:solidFill>
                    <a:latin typeface="Roboto" pitchFamily="34" charset="0"/>
                    <a:ea typeface="Roboto" pitchFamily="34" charset="-122"/>
                    <a:cs typeface="Roboto" pitchFamily="34" charset="-120"/>
                  </a:rPr>
                  <a:t>Radians are used for trigonometric functions, with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𝑟𝑎𝑑𝑖𝑎𝑛𝑠</m:t>
                    </m:r>
                    <m:r>
                      <a:rPr lang="en-US" sz="1105" i="1" dirty="0" smtClean="0">
                        <a:solidFill>
                          <a:srgbClr val="000000"/>
                        </a:solidFill>
                        <a:latin typeface="Cambria Math" panose="02040503050406030204" pitchFamily="18" charset="0"/>
                        <a:ea typeface="Roboto" pitchFamily="34" charset="-122"/>
                        <a:cs typeface="Roboto" pitchFamily="34" charset="-120"/>
                      </a:rPr>
                      <m:t> </m:t>
                    </m:r>
                  </m:oMath>
                </a14:m>
                <a:r>
                  <a:rPr lang="en-US" sz="1105" i="0" dirty="0">
                    <a:solidFill>
                      <a:srgbClr val="000000"/>
                    </a:solidFill>
                    <a:latin typeface="+mj-lt"/>
                    <a:ea typeface="Roboto" pitchFamily="34" charset="-122"/>
                    <a:cs typeface="Roboto" pitchFamily="34" charset="-120"/>
                  </a:rPr>
                  <a:t>= 360°</a:t>
                </a:r>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4" name="Text 2"/>
              <p:cNvSpPr>
                <a:spLocks noRot="1" noChangeAspect="1" noMove="1" noResize="1" noEditPoints="1" noAdjustHandles="1" noChangeArrowheads="1" noChangeShapeType="1" noTextEdit="1"/>
              </p:cNvSpPr>
              <p:nvPr/>
            </p:nvSpPr>
            <p:spPr>
              <a:xfrm>
                <a:off x="568375" y="2497009"/>
                <a:ext cx="8151628" cy="226803"/>
              </a:xfrm>
              <a:prstGeom prst="rect">
                <a:avLst/>
              </a:prstGeom>
              <a:blipFill>
                <a:blip r:embed="rId4"/>
                <a:stretch>
                  <a:fillRect l="-1496" t="-35135" b="-51351"/>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5" name="Text 3"/>
              <p:cNvSpPr/>
              <p:nvPr/>
            </p:nvSpPr>
            <p:spPr>
              <a:xfrm>
                <a:off x="575277" y="3470293"/>
                <a:ext cx="8151628" cy="226803"/>
              </a:xfrm>
              <a:prstGeom prst="rect">
                <a:avLst/>
              </a:prstGeom>
              <a:noFill/>
              <a:ln/>
            </p:spPr>
            <p:txBody>
              <a:bodyPr wrap="square" lIns="0" tIns="0" rIns="0" bIns="0" rtlCol="0" anchor="ctr"/>
              <a:lstStyle/>
              <a:p>
                <a:pPr marL="171450" indent="-171450" algn="l">
                  <a:lnSpc>
                    <a:spcPts val="1805"/>
                  </a:lnSpc>
                  <a:buSzPct val="150000"/>
                  <a:buFont typeface="Arial" panose="020B0604020202020204" pitchFamily="34" charset="0"/>
                  <a:buChar char="•"/>
                </a:pPr>
                <a:r>
                  <a:rPr lang="en-US" sz="1105" dirty="0">
                    <a:solidFill>
                      <a:srgbClr val="000000"/>
                    </a:solidFill>
                    <a:latin typeface="Roboto" pitchFamily="34" charset="0"/>
                    <a:ea typeface="Roboto" pitchFamily="34" charset="-122"/>
                    <a:cs typeface="Roboto" pitchFamily="34" charset="-120"/>
                  </a:rPr>
                  <a:t>The general wave function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𝐴</m:t>
                    </m:r>
                    <m:r>
                      <a:rPr lang="en-US" sz="1105" i="1" dirty="0" smtClean="0">
                        <a:solidFill>
                          <a:srgbClr val="000000"/>
                        </a:solidFill>
                        <a:latin typeface="Cambria Math" panose="02040503050406030204" pitchFamily="18" charset="0"/>
                        <a:ea typeface="Roboto" pitchFamily="34" charset="-122"/>
                        <a:cs typeface="Roboto" pitchFamily="34" charset="-120"/>
                      </a:rPr>
                      <m:t>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𝑎𝑥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𝑏</m:t>
                    </m:r>
                    <m:r>
                      <a:rPr lang="en-US" sz="1105" i="1" dirty="0" smtClean="0">
                        <a:solidFill>
                          <a:srgbClr val="000000"/>
                        </a:solidFill>
                        <a:latin typeface="Cambria Math" panose="02040503050406030204" pitchFamily="18" charset="0"/>
                        <a:ea typeface="Roboto" pitchFamily="34" charset="-122"/>
                        <a:cs typeface="Roboto" pitchFamily="34" charset="-120"/>
                      </a:rPr>
                      <m:t>) </m:t>
                    </m:r>
                  </m:oMath>
                </a14:m>
                <a:r>
                  <a:rPr lang="en-US" sz="1105" dirty="0">
                    <a:solidFill>
                      <a:srgbClr val="000000"/>
                    </a:solidFill>
                    <a:latin typeface="Roboto" pitchFamily="34" charset="0"/>
                    <a:ea typeface="Roboto" pitchFamily="34" charset="-122"/>
                    <a:cs typeface="Roboto" pitchFamily="34" charset="-120"/>
                  </a:rPr>
                  <a:t>has amplitude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𝐴</m:t>
                    </m:r>
                  </m:oMath>
                </a14:m>
                <a:r>
                  <a:rPr lang="en-US" sz="1105" dirty="0">
                    <a:solidFill>
                      <a:srgbClr val="000000"/>
                    </a:solidFill>
                    <a:latin typeface="Roboto" pitchFamily="34" charset="0"/>
                    <a:ea typeface="Roboto" pitchFamily="34" charset="-122"/>
                    <a:cs typeface="Roboto" pitchFamily="34" charset="-120"/>
                  </a:rPr>
                  <a:t>, period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𝜋</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𝑎</m:t>
                    </m:r>
                  </m:oMath>
                </a14:m>
                <a:r>
                  <a:rPr lang="en-US" sz="1105" dirty="0">
                    <a:solidFill>
                      <a:srgbClr val="000000"/>
                    </a:solidFill>
                    <a:latin typeface="Roboto" pitchFamily="34" charset="0"/>
                    <a:ea typeface="Roboto" pitchFamily="34" charset="-122"/>
                    <a:cs typeface="Roboto" pitchFamily="34" charset="-120"/>
                  </a:rPr>
                  <a:t>, and phase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𝑏</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5" name="Text 3"/>
              <p:cNvSpPr>
                <a:spLocks noRot="1" noChangeAspect="1" noMove="1" noResize="1" noEditPoints="1" noAdjustHandles="1" noChangeArrowheads="1" noChangeShapeType="1" noTextEdit="1"/>
              </p:cNvSpPr>
              <p:nvPr/>
            </p:nvSpPr>
            <p:spPr>
              <a:xfrm>
                <a:off x="575277" y="3470293"/>
                <a:ext cx="8151628" cy="226803"/>
              </a:xfrm>
              <a:prstGeom prst="rect">
                <a:avLst/>
              </a:prstGeom>
              <a:blipFill>
                <a:blip r:embed="rId5"/>
                <a:stretch>
                  <a:fillRect l="-1495" t="-32432" b="-54054"/>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 4"/>
              <p:cNvSpPr/>
              <p:nvPr/>
            </p:nvSpPr>
            <p:spPr>
              <a:xfrm>
                <a:off x="568375" y="3697096"/>
                <a:ext cx="8151628" cy="226803"/>
              </a:xfrm>
              <a:prstGeom prst="rect">
                <a:avLst/>
              </a:prstGeom>
              <a:noFill/>
              <a:ln/>
            </p:spPr>
            <p:txBody>
              <a:bodyPr wrap="square" lIns="0" tIns="0" rIns="0" bIns="0" rtlCol="0" anchor="ctr"/>
              <a:lstStyle/>
              <a:p>
                <a:pPr marL="171450" indent="-171450" algn="l">
                  <a:lnSpc>
                    <a:spcPts val="1805"/>
                  </a:lnSpc>
                  <a:buSzPct val="150000"/>
                  <a:buFont typeface="Arial" panose="020B0604020202020204" pitchFamily="34" charset="0"/>
                  <a:buChar char="•"/>
                </a:pPr>
                <a:r>
                  <a:rPr lang="en-US" sz="1105" dirty="0">
                    <a:solidFill>
                      <a:srgbClr val="000000"/>
                    </a:solidFill>
                    <a:latin typeface="Roboto" pitchFamily="34" charset="0"/>
                    <a:ea typeface="Roboto" pitchFamily="34" charset="-122"/>
                    <a:cs typeface="Roboto" pitchFamily="34" charset="-120"/>
                  </a:rPr>
                  <a:t>Progressive waves,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𝐴</m:t>
                    </m:r>
                    <m:r>
                      <a:rPr lang="en-US" sz="1105" i="1" dirty="0" smtClean="0">
                        <a:solidFill>
                          <a:srgbClr val="000000"/>
                        </a:solidFill>
                        <a:latin typeface="Cambria Math" panose="02040503050406030204" pitchFamily="18" charset="0"/>
                        <a:ea typeface="Roboto" pitchFamily="34" charset="-122"/>
                        <a:cs typeface="Roboto" pitchFamily="34" charset="-120"/>
                      </a:rPr>
                      <m:t>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err="1" smtClean="0">
                        <a:solidFill>
                          <a:srgbClr val="000000"/>
                        </a:solidFill>
                        <a:latin typeface="Cambria Math" panose="02040503050406030204" pitchFamily="18" charset="0"/>
                        <a:ea typeface="Roboto" pitchFamily="34" charset="-122"/>
                        <a:cs typeface="Roboto" pitchFamily="34" charset="-120"/>
                      </a:rPr>
                      <m:t>𝜔</m:t>
                    </m:r>
                    <m:r>
                      <a:rPr lang="en-US" sz="1105" i="1" dirty="0" err="1" smtClean="0">
                        <a:solidFill>
                          <a:srgbClr val="000000"/>
                        </a:solidFill>
                        <a:latin typeface="Cambria Math" panose="02040503050406030204" pitchFamily="18" charset="0"/>
                        <a:ea typeface="Roboto" pitchFamily="34" charset="-122"/>
                        <a:cs typeface="Roboto" pitchFamily="34" charset="-120"/>
                      </a:rPr>
                      <m:t>𝑡</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err="1" smtClean="0">
                        <a:solidFill>
                          <a:srgbClr val="000000"/>
                        </a:solidFill>
                        <a:latin typeface="Cambria Math" panose="02040503050406030204" pitchFamily="18" charset="0"/>
                        <a:ea typeface="Roboto" pitchFamily="34" charset="-122"/>
                        <a:cs typeface="Roboto" pitchFamily="34" charset="-120"/>
                      </a:rPr>
                      <m:t>𝑘𝑥</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describe waves moving in time and space with velocity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𝑣</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𝜔</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𝑘</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6" name="Text 4"/>
              <p:cNvSpPr>
                <a:spLocks noRot="1" noChangeAspect="1" noMove="1" noResize="1" noEditPoints="1" noAdjustHandles="1" noChangeArrowheads="1" noChangeShapeType="1" noTextEdit="1"/>
              </p:cNvSpPr>
              <p:nvPr/>
            </p:nvSpPr>
            <p:spPr>
              <a:xfrm>
                <a:off x="568375" y="3697096"/>
                <a:ext cx="8151628" cy="226803"/>
              </a:xfrm>
              <a:prstGeom prst="rect">
                <a:avLst/>
              </a:prstGeom>
              <a:blipFill>
                <a:blip r:embed="rId6"/>
                <a:stretch>
                  <a:fillRect l="-1496" t="-31579" b="-50000"/>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5"/>
              <p:cNvSpPr/>
              <p:nvPr/>
            </p:nvSpPr>
            <p:spPr>
              <a:xfrm>
                <a:off x="568375" y="3229379"/>
                <a:ext cx="8151628" cy="226803"/>
              </a:xfrm>
              <a:prstGeom prst="rect">
                <a:avLst/>
              </a:prstGeom>
              <a:noFill/>
              <a:ln/>
            </p:spPr>
            <p:txBody>
              <a:bodyPr wrap="square" lIns="0" tIns="0" rIns="0" bIns="0" rtlCol="0" anchor="ctr"/>
              <a:lstStyle/>
              <a:p>
                <a:pPr marL="171450" indent="-171450" algn="l">
                  <a:lnSpc>
                    <a:spcPts val="1805"/>
                  </a:lnSpc>
                  <a:buSzPct val="150000"/>
                  <a:buFont typeface="Arial" panose="020B0604020202020204" pitchFamily="34" charset="0"/>
                  <a:buChar char="•"/>
                </a:pPr>
                <a:r>
                  <a:rPr lang="en-US" sz="1105" dirty="0">
                    <a:solidFill>
                      <a:srgbClr val="000000"/>
                    </a:solidFill>
                    <a:latin typeface="Roboto" pitchFamily="34" charset="0"/>
                    <a:ea typeface="Roboto" pitchFamily="34" charset="-122"/>
                    <a:cs typeface="Roboto" pitchFamily="34" charset="-120"/>
                  </a:rPr>
                  <a:t>There are many trigonometric identities, like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²(</m:t>
                    </m:r>
                    <m:r>
                      <a:rPr lang="en-US" sz="1105" i="1" dirty="0" smtClean="0">
                        <a:solidFill>
                          <a:srgbClr val="000000"/>
                        </a:solidFill>
                        <a:latin typeface="Cambria Math" panose="02040503050406030204" pitchFamily="18" charset="0"/>
                        <a:ea typeface="Roboto" pitchFamily="34" charset="-122"/>
                        <a:cs typeface="Roboto" pitchFamily="34" charset="-120"/>
                      </a:rPr>
                      <m:t>𝐴</m:t>
                    </m:r>
                    <m:r>
                      <a:rPr lang="en-US" sz="1105" i="1" dirty="0" smtClean="0">
                        <a:solidFill>
                          <a:srgbClr val="000000"/>
                        </a:solidFill>
                        <a:latin typeface="Cambria Math" panose="02040503050406030204" pitchFamily="18" charset="0"/>
                        <a:ea typeface="Roboto" pitchFamily="34" charset="-122"/>
                        <a:cs typeface="Roboto" pitchFamily="34" charset="-120"/>
                      </a:rPr>
                      <m:t>)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²(</m:t>
                    </m:r>
                    <m:r>
                      <a:rPr lang="en-US" sz="1105" i="1" dirty="0" smtClean="0">
                        <a:solidFill>
                          <a:srgbClr val="000000"/>
                        </a:solidFill>
                        <a:latin typeface="Cambria Math" panose="02040503050406030204" pitchFamily="18" charset="0"/>
                        <a:ea typeface="Roboto" pitchFamily="34" charset="-122"/>
                        <a:cs typeface="Roboto" pitchFamily="34" charset="-120"/>
                      </a:rPr>
                      <m:t>𝐴</m:t>
                    </m:r>
                    <m:r>
                      <a:rPr lang="en-US" sz="1105" i="1" dirty="0" smtClean="0">
                        <a:solidFill>
                          <a:srgbClr val="000000"/>
                        </a:solidFill>
                        <a:latin typeface="Cambria Math" panose="02040503050406030204" pitchFamily="18" charset="0"/>
                        <a:ea typeface="Roboto" pitchFamily="34" charset="-122"/>
                        <a:cs typeface="Roboto" pitchFamily="34" charset="-120"/>
                      </a:rPr>
                      <m:t>) = 1 </m:t>
                    </m:r>
                  </m:oMath>
                </a14:m>
                <a:r>
                  <a:rPr lang="en-US" sz="1105" dirty="0">
                    <a:solidFill>
                      <a:srgbClr val="000000"/>
                    </a:solidFill>
                    <a:latin typeface="Roboto" pitchFamily="34" charset="0"/>
                    <a:ea typeface="Roboto" pitchFamily="34" charset="-122"/>
                    <a:cs typeface="Roboto" pitchFamily="34" charset="-120"/>
                  </a:rPr>
                  <a:t>and sum/difference formulas.</a:t>
                </a:r>
                <a:endParaRPr lang="en-US" sz="1105" dirty="0"/>
              </a:p>
            </p:txBody>
          </p:sp>
        </mc:Choice>
        <mc:Fallback xmlns="">
          <p:sp>
            <p:nvSpPr>
              <p:cNvPr id="7" name="Text 5"/>
              <p:cNvSpPr>
                <a:spLocks noRot="1" noChangeAspect="1" noMove="1" noResize="1" noEditPoints="1" noAdjustHandles="1" noChangeArrowheads="1" noChangeShapeType="1" noTextEdit="1"/>
              </p:cNvSpPr>
              <p:nvPr/>
            </p:nvSpPr>
            <p:spPr>
              <a:xfrm>
                <a:off x="568375" y="3229379"/>
                <a:ext cx="8151628" cy="226803"/>
              </a:xfrm>
              <a:prstGeom prst="rect">
                <a:avLst/>
              </a:prstGeom>
              <a:blipFill>
                <a:blip r:embed="rId7"/>
                <a:stretch>
                  <a:fillRect l="-1496" t="-35135" b="-51351"/>
                </a:stretch>
              </a:blipFill>
              <a:ln/>
            </p:spPr>
            <p:txBody>
              <a:bodyPr/>
              <a:lstStyle/>
              <a:p>
                <a:r>
                  <a:rPr lang="en-IE">
                    <a:noFill/>
                  </a:rPr>
                  <a:t> </a:t>
                </a:r>
              </a:p>
            </p:txBody>
          </p:sp>
        </mc:Fallback>
      </mc:AlternateContent>
      <p:sp>
        <p:nvSpPr>
          <p:cNvPr id="8" name="Text 6"/>
          <p:cNvSpPr/>
          <p:nvPr/>
        </p:nvSpPr>
        <p:spPr>
          <a:xfrm>
            <a:off x="568375" y="3938010"/>
            <a:ext cx="8151628" cy="226803"/>
          </a:xfrm>
          <a:prstGeom prst="rect">
            <a:avLst/>
          </a:prstGeom>
          <a:noFill/>
          <a:ln/>
        </p:spPr>
        <p:txBody>
          <a:bodyPr wrap="square" lIns="0" tIns="0" rIns="0" bIns="0" rtlCol="0" anchor="ctr"/>
          <a:lstStyle/>
          <a:p>
            <a:pPr marL="171450" indent="-171450" algn="l">
              <a:lnSpc>
                <a:spcPts val="1805"/>
              </a:lnSpc>
              <a:buSzPct val="150000"/>
              <a:buFont typeface="Arial" panose="020B0604020202020204" pitchFamily="34" charset="0"/>
              <a:buChar char="•"/>
            </a:pPr>
            <a:r>
              <a:rPr lang="en-US" sz="1105" dirty="0">
                <a:solidFill>
                  <a:srgbClr val="000000"/>
                </a:solidFill>
                <a:latin typeface="Roboto" pitchFamily="34" charset="0"/>
                <a:ea typeface="Roboto" pitchFamily="34" charset="-122"/>
                <a:cs typeface="Roboto" pitchFamily="34" charset="-120"/>
              </a:rPr>
              <a:t>The superposition principle explains how waves combine, leading to phenomena like standing waves.</a:t>
            </a:r>
            <a:endParaRPr lang="en-US" sz="1105" dirty="0"/>
          </a:p>
        </p:txBody>
      </p:sp>
      <mc:AlternateContent xmlns:mc="http://schemas.openxmlformats.org/markup-compatibility/2006" xmlns:a14="http://schemas.microsoft.com/office/drawing/2010/main">
        <mc:Choice Requires="a14">
          <p:sp>
            <p:nvSpPr>
              <p:cNvPr id="9" name="Text 7"/>
              <p:cNvSpPr/>
              <p:nvPr/>
            </p:nvSpPr>
            <p:spPr>
              <a:xfrm>
                <a:off x="568375" y="4172961"/>
                <a:ext cx="8151628" cy="226803"/>
              </a:xfrm>
              <a:prstGeom prst="rect">
                <a:avLst/>
              </a:prstGeom>
              <a:noFill/>
              <a:ln/>
            </p:spPr>
            <p:txBody>
              <a:bodyPr wrap="square" lIns="0" tIns="0" rIns="0" bIns="0" rtlCol="0" anchor="ctr"/>
              <a:lstStyle/>
              <a:p>
                <a:pPr marL="171450" indent="-171450" algn="l">
                  <a:lnSpc>
                    <a:spcPts val="1805"/>
                  </a:lnSpc>
                  <a:buSzPct val="150000"/>
                  <a:buFont typeface="Arial" panose="020B0604020202020204" pitchFamily="34" charset="0"/>
                  <a:buChar char="•"/>
                </a:pPr>
                <a:r>
                  <a:rPr lang="en-US" sz="1105" dirty="0">
                    <a:solidFill>
                      <a:srgbClr val="000000"/>
                    </a:solidFill>
                    <a:latin typeface="Roboto" pitchFamily="34" charset="0"/>
                    <a:ea typeface="Roboto" pitchFamily="34" charset="-122"/>
                    <a:cs typeface="Roboto" pitchFamily="34" charset="-120"/>
                  </a:rPr>
                  <a:t>Inverse trigonometric functions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arcsin</m:t>
                    </m:r>
                    <m:r>
                      <a:rPr lang="en-IE" sz="1105" i="1" dirty="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arccos</m:t>
                    </m:r>
                    <m:r>
                      <a:rPr lang="en-IE" sz="1105" i="1" dirty="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a:t>
                </a:r>
                <a14:m>
                  <m:oMath xmlns:m="http://schemas.openxmlformats.org/officeDocument/2006/math">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arctan</m:t>
                    </m:r>
                    <m:r>
                      <a:rPr lang="en-IE" sz="1105" i="1" dirty="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are used in solving trigonometric equations.</a:t>
                </a:r>
                <a:endParaRPr lang="en-US" sz="1105" dirty="0"/>
              </a:p>
            </p:txBody>
          </p:sp>
        </mc:Choice>
        <mc:Fallback xmlns="">
          <p:sp>
            <p:nvSpPr>
              <p:cNvPr id="9" name="Text 7"/>
              <p:cNvSpPr>
                <a:spLocks noRot="1" noChangeAspect="1" noMove="1" noResize="1" noEditPoints="1" noAdjustHandles="1" noChangeArrowheads="1" noChangeShapeType="1" noTextEdit="1"/>
              </p:cNvSpPr>
              <p:nvPr/>
            </p:nvSpPr>
            <p:spPr>
              <a:xfrm>
                <a:off x="568375" y="4172961"/>
                <a:ext cx="8151628" cy="226803"/>
              </a:xfrm>
              <a:prstGeom prst="rect">
                <a:avLst/>
              </a:prstGeom>
              <a:blipFill>
                <a:blip r:embed="rId8"/>
                <a:stretch>
                  <a:fillRect l="-1496" t="-35135" b="-51351"/>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EBA5EBF-37EF-BB71-7DB6-CDECB5365354}"/>
                  </a:ext>
                </a:extLst>
              </p:cNvPr>
              <p:cNvSpPr txBox="1"/>
              <p:nvPr/>
            </p:nvSpPr>
            <p:spPr>
              <a:xfrm>
                <a:off x="489284" y="2732818"/>
                <a:ext cx="8309810" cy="261610"/>
              </a:xfrm>
              <a:prstGeom prst="rect">
                <a:avLst/>
              </a:prstGeom>
              <a:noFill/>
            </p:spPr>
            <p:txBody>
              <a:bodyPr wrap="square">
                <a:spAutoFit/>
              </a:bodyPr>
              <a:lstStyle/>
              <a:p>
                <a:pPr marL="171450" indent="-171450">
                  <a:buSzPct val="150000"/>
                  <a:buFont typeface="Arial" panose="020B0604020202020204" pitchFamily="34" charset="0"/>
                  <a:buChar char="•"/>
                </a:pPr>
                <a14:m>
                  <m:oMath xmlns:m="http://schemas.openxmlformats.org/officeDocument/2006/math">
                    <m:r>
                      <m:rPr>
                        <m:sty m:val="p"/>
                      </m:rPr>
                      <a:rPr lang="en-GB" sz="1100" i="1" dirty="0" smtClean="0">
                        <a:latin typeface="Cambria Math" panose="02040503050406030204" pitchFamily="18" charset="0"/>
                        <a:ea typeface="Roboto" panose="02000000000000000000" pitchFamily="2" charset="0"/>
                        <a:cs typeface="Roboto" panose="02000000000000000000" pitchFamily="2" charset="0"/>
                      </a:rPr>
                      <m:t>sin</m:t>
                    </m:r>
                    <m:r>
                      <a:rPr lang="en-GB" sz="1100" i="1" dirty="0" smtClean="0">
                        <a:latin typeface="Cambria Math" panose="02040503050406030204" pitchFamily="18" charset="0"/>
                        <a:ea typeface="Roboto" panose="02000000000000000000" pitchFamily="2" charset="0"/>
                        <a:cs typeface="Roboto" panose="02000000000000000000" pitchFamily="2" charset="0"/>
                      </a:rPr>
                      <m:t>⁡(</m:t>
                    </m:r>
                    <m:r>
                      <a:rPr lang="en-GB" sz="1100" i="1" dirty="0" smtClean="0">
                        <a:latin typeface="Cambria Math" panose="02040503050406030204" pitchFamily="18" charset="0"/>
                        <a:ea typeface="Roboto" panose="02000000000000000000" pitchFamily="2" charset="0"/>
                        <a:cs typeface="Roboto" panose="02000000000000000000" pitchFamily="2" charset="0"/>
                      </a:rPr>
                      <m:t>𝑡</m:t>
                    </m:r>
                    <m:r>
                      <a:rPr lang="en-GB" sz="1100" i="1" dirty="0" smtClean="0">
                        <a:latin typeface="Cambria Math" panose="02040503050406030204" pitchFamily="18" charset="0"/>
                        <a:ea typeface="Roboto" panose="02000000000000000000" pitchFamily="2" charset="0"/>
                        <a:cs typeface="Roboto" panose="02000000000000000000" pitchFamily="2" charset="0"/>
                      </a:rPr>
                      <m:t>)</m:t>
                    </m:r>
                  </m:oMath>
                </a14:m>
                <a:r>
                  <a:rPr lang="en-GB" sz="1100" dirty="0">
                    <a:latin typeface="Roboto" panose="02000000000000000000" pitchFamily="2" charset="0"/>
                    <a:ea typeface="Roboto" panose="02000000000000000000" pitchFamily="2" charset="0"/>
                    <a:cs typeface="Roboto" panose="02000000000000000000" pitchFamily="2" charset="0"/>
                  </a:rPr>
                  <a:t> and </a:t>
                </a:r>
                <a14:m>
                  <m:oMath xmlns:m="http://schemas.openxmlformats.org/officeDocument/2006/math">
                    <m:r>
                      <m:rPr>
                        <m:sty m:val="p"/>
                      </m:rPr>
                      <a:rPr lang="en-GB" sz="1100" i="1" dirty="0" smtClean="0">
                        <a:latin typeface="Cambria Math" panose="02040503050406030204" pitchFamily="18" charset="0"/>
                        <a:ea typeface="Roboto" panose="02000000000000000000" pitchFamily="2" charset="0"/>
                        <a:cs typeface="Roboto" panose="02000000000000000000" pitchFamily="2" charset="0"/>
                      </a:rPr>
                      <m:t>tan</m:t>
                    </m:r>
                    <m:r>
                      <a:rPr lang="en-GB" sz="1100" i="1" dirty="0" smtClean="0">
                        <a:latin typeface="Cambria Math" panose="02040503050406030204" pitchFamily="18" charset="0"/>
                        <a:ea typeface="Roboto" panose="02000000000000000000" pitchFamily="2" charset="0"/>
                        <a:cs typeface="Roboto" panose="02000000000000000000" pitchFamily="2" charset="0"/>
                      </a:rPr>
                      <m:t>⁡(</m:t>
                    </m:r>
                    <m:r>
                      <a:rPr lang="en-GB" sz="1100" i="1" dirty="0" smtClean="0">
                        <a:latin typeface="Cambria Math" panose="02040503050406030204" pitchFamily="18" charset="0"/>
                        <a:ea typeface="Roboto" panose="02000000000000000000" pitchFamily="2" charset="0"/>
                        <a:cs typeface="Roboto" panose="02000000000000000000" pitchFamily="2" charset="0"/>
                      </a:rPr>
                      <m:t>𝑡</m:t>
                    </m:r>
                    <m:r>
                      <a:rPr lang="en-GB" sz="1100" i="1" dirty="0" smtClean="0">
                        <a:latin typeface="Cambria Math" panose="02040503050406030204" pitchFamily="18" charset="0"/>
                        <a:ea typeface="Roboto" panose="02000000000000000000" pitchFamily="2" charset="0"/>
                        <a:cs typeface="Roboto" panose="02000000000000000000" pitchFamily="2" charset="0"/>
                      </a:rPr>
                      <m:t>)</m:t>
                    </m:r>
                  </m:oMath>
                </a14:m>
                <a:r>
                  <a:rPr lang="en-GB" sz="1100" dirty="0">
                    <a:latin typeface="Roboto" panose="02000000000000000000" pitchFamily="2" charset="0"/>
                    <a:ea typeface="Roboto" panose="02000000000000000000" pitchFamily="2" charset="0"/>
                    <a:cs typeface="Roboto" panose="02000000000000000000" pitchFamily="2" charset="0"/>
                  </a:rPr>
                  <a:t> are odd functions, while </a:t>
                </a:r>
                <a14:m>
                  <m:oMath xmlns:m="http://schemas.openxmlformats.org/officeDocument/2006/math">
                    <m:r>
                      <m:rPr>
                        <m:sty m:val="p"/>
                      </m:rPr>
                      <a:rPr lang="en-GB" sz="1100" i="1" dirty="0" smtClean="0">
                        <a:latin typeface="Cambria Math" panose="02040503050406030204" pitchFamily="18" charset="0"/>
                        <a:ea typeface="Roboto" panose="02000000000000000000" pitchFamily="2" charset="0"/>
                        <a:cs typeface="Roboto" panose="02000000000000000000" pitchFamily="2" charset="0"/>
                      </a:rPr>
                      <m:t>cos</m:t>
                    </m:r>
                    <m:r>
                      <a:rPr lang="en-GB" sz="1100" i="1" dirty="0" smtClean="0">
                        <a:latin typeface="Cambria Math" panose="02040503050406030204" pitchFamily="18" charset="0"/>
                        <a:ea typeface="Roboto" panose="02000000000000000000" pitchFamily="2" charset="0"/>
                        <a:cs typeface="Roboto" panose="02000000000000000000" pitchFamily="2" charset="0"/>
                      </a:rPr>
                      <m:t>⁡(</m:t>
                    </m:r>
                    <m:r>
                      <a:rPr lang="en-GB" sz="1100" i="1" dirty="0" smtClean="0">
                        <a:latin typeface="Cambria Math" panose="02040503050406030204" pitchFamily="18" charset="0"/>
                        <a:ea typeface="Roboto" panose="02000000000000000000" pitchFamily="2" charset="0"/>
                        <a:cs typeface="Roboto" panose="02000000000000000000" pitchFamily="2" charset="0"/>
                      </a:rPr>
                      <m:t>𝑡</m:t>
                    </m:r>
                    <m:r>
                      <a:rPr lang="en-GB" sz="1100" i="1" dirty="0" smtClean="0">
                        <a:latin typeface="Cambria Math" panose="02040503050406030204" pitchFamily="18" charset="0"/>
                        <a:ea typeface="Roboto" panose="02000000000000000000" pitchFamily="2" charset="0"/>
                        <a:cs typeface="Roboto" panose="02000000000000000000" pitchFamily="2" charset="0"/>
                      </a:rPr>
                      <m:t>)</m:t>
                    </m:r>
                  </m:oMath>
                </a14:m>
                <a:r>
                  <a:rPr lang="en-GB" sz="1100" dirty="0">
                    <a:latin typeface="Roboto" panose="02000000000000000000" pitchFamily="2" charset="0"/>
                    <a:ea typeface="Roboto" panose="02000000000000000000" pitchFamily="2" charset="0"/>
                    <a:cs typeface="Roboto" panose="02000000000000000000" pitchFamily="2" charset="0"/>
                  </a:rPr>
                  <a:t> is an even function.</a:t>
                </a:r>
                <a:endParaRPr lang="en-IE" sz="1100" dirty="0">
                  <a:latin typeface="Roboto" panose="02000000000000000000" pitchFamily="2" charset="0"/>
                  <a:ea typeface="Roboto" panose="02000000000000000000" pitchFamily="2" charset="0"/>
                  <a:cs typeface="Roboto" panose="02000000000000000000" pitchFamily="2" charset="0"/>
                </a:endParaRPr>
              </a:p>
            </p:txBody>
          </p:sp>
        </mc:Choice>
        <mc:Fallback xmlns="">
          <p:sp>
            <p:nvSpPr>
              <p:cNvPr id="15" name="TextBox 14">
                <a:extLst>
                  <a:ext uri="{FF2B5EF4-FFF2-40B4-BE49-F238E27FC236}">
                    <a16:creationId xmlns:a16="http://schemas.microsoft.com/office/drawing/2014/main" id="{8EBA5EBF-37EF-BB71-7DB6-CDECB5365354}"/>
                  </a:ext>
                </a:extLst>
              </p:cNvPr>
              <p:cNvSpPr txBox="1">
                <a:spLocks noRot="1" noChangeAspect="1" noMove="1" noResize="1" noEditPoints="1" noAdjustHandles="1" noChangeArrowheads="1" noChangeShapeType="1" noTextEdit="1"/>
              </p:cNvSpPr>
              <p:nvPr/>
            </p:nvSpPr>
            <p:spPr>
              <a:xfrm>
                <a:off x="489284" y="2732818"/>
                <a:ext cx="8309810" cy="261610"/>
              </a:xfrm>
              <a:prstGeom prst="rect">
                <a:avLst/>
              </a:prstGeom>
              <a:blipFill>
                <a:blip r:embed="rId9"/>
                <a:stretch>
                  <a:fillRect l="-293" t="-25581" b="-30233"/>
                </a:stretch>
              </a:blipFill>
            </p:spPr>
            <p:txBody>
              <a:bodyPr/>
              <a:lstStyle/>
              <a:p>
                <a:r>
                  <a:rPr lang="en-IE">
                    <a:noFill/>
                  </a:rPr>
                  <a:t> </a:t>
                </a:r>
              </a:p>
            </p:txBody>
          </p:sp>
        </mc:Fallback>
      </mc:AlternateContent>
      <p:sp>
        <p:nvSpPr>
          <p:cNvPr id="19" name="TextBox 18">
            <a:extLst>
              <a:ext uri="{FF2B5EF4-FFF2-40B4-BE49-F238E27FC236}">
                <a16:creationId xmlns:a16="http://schemas.microsoft.com/office/drawing/2014/main" id="{24509F8D-6D1D-C516-7E5A-6F08521558E5}"/>
              </a:ext>
            </a:extLst>
          </p:cNvPr>
          <p:cNvSpPr txBox="1"/>
          <p:nvPr/>
        </p:nvSpPr>
        <p:spPr>
          <a:xfrm>
            <a:off x="489284" y="2968545"/>
            <a:ext cx="6657474" cy="261610"/>
          </a:xfrm>
          <a:prstGeom prst="rect">
            <a:avLst/>
          </a:prstGeom>
          <a:noFill/>
        </p:spPr>
        <p:txBody>
          <a:bodyPr wrap="square">
            <a:spAutoFit/>
          </a:bodyPr>
          <a:lstStyle/>
          <a:p>
            <a:pPr marL="171450" indent="-171450">
              <a:buSzPct val="150000"/>
              <a:buFont typeface="Arial" panose="020B0604020202020204" pitchFamily="34" charset="0"/>
              <a:buChar char="•"/>
            </a:pPr>
            <a:r>
              <a:rPr lang="en-GB" sz="1100" dirty="0">
                <a:latin typeface="Roboto" panose="02000000000000000000" pitchFamily="2" charset="0"/>
                <a:ea typeface="Roboto" panose="02000000000000000000" pitchFamily="2" charset="0"/>
                <a:cs typeface="Roboto" panose="02000000000000000000" pitchFamily="2" charset="0"/>
              </a:rPr>
              <a:t> Wave amplitudes are often measured on a logarithmic scale using decibels.</a:t>
            </a:r>
            <a:endParaRPr lang="en-IE" sz="1100"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TotalTime>
  <Words>1935</Words>
  <Application>Microsoft Office PowerPoint</Application>
  <PresentationFormat>On-screen Show (16:9)</PresentationFormat>
  <Paragraphs>144</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Cambria Math</vt:lpstr>
      <vt:lpstr>Heebo</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Trigonometric Functions and Waves</dc:title>
  <dc:subject>PptxGenJS Presentation</dc:subject>
  <dc:creator>PptxGenJS</dc:creator>
  <cp:lastModifiedBy>Mary Attenborough</cp:lastModifiedBy>
  <cp:revision>29</cp:revision>
  <dcterms:created xsi:type="dcterms:W3CDTF">2025-09-17T07:04:27Z</dcterms:created>
  <dcterms:modified xsi:type="dcterms:W3CDTF">2026-10-01T15:45:48Z</dcterms:modified>
</cp:coreProperties>
</file>