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04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044EFC1-B75B-4448-86D4-7E29072BA641}"/>
              </a:ext>
            </a:extLst>
          </p:cNvPr>
          <p:cNvSpPr txBox="1"/>
          <p:nvPr userDrawn="1"/>
        </p:nvSpPr>
        <p:spPr>
          <a:xfrm>
            <a:off x="3170582" y="4830418"/>
            <a:ext cx="86967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800" dirty="0">
                <a:latin typeface="Roboto" panose="02000000000000000000" pitchFamily="2" charset="0"/>
                <a:ea typeface="Roboto" panose="02000000000000000000" pitchFamily="2" charset="0"/>
              </a:rPr>
              <a:t>Attenborough M 2003 Mathematics for Electrical Engineering and Computing 2 Functions and their graphs, pp.:26-56, (</a:t>
            </a:r>
            <a:r>
              <a:rPr lang="en-IE" sz="800" dirty="0" err="1">
                <a:latin typeface="Roboto" panose="02000000000000000000" pitchFamily="2" charset="0"/>
                <a:ea typeface="Roboto" panose="02000000000000000000" pitchFamily="2" charset="0"/>
              </a:rPr>
              <a:t>Newnes</a:t>
            </a:r>
            <a:r>
              <a:rPr lang="en-IE" sz="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0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25186" y="1812088"/>
            <a:ext cx="4722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Functions and their graphs</a:t>
            </a:r>
            <a:endParaRPr lang="en-US" sz="282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F2B568-D98C-4197-B433-7DAD39023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007" y="2479882"/>
            <a:ext cx="3720485" cy="2093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1052057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Introduction: Why Graphs Matter</a:t>
            </a:r>
            <a:endParaRPr lang="en-US" sz="28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1"/>
              <p:cNvSpPr/>
              <p:nvPr/>
            </p:nvSpPr>
            <p:spPr>
              <a:xfrm>
                <a:off x="3923340" y="1835224"/>
                <a:ext cx="4732227" cy="9072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ability to produce a picture of a problem is an important step towards solving it. From the graph of a function,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we can predict the number of solutions, identify regions of increase or decrease, and see where it's not defined.</a:t>
                </a:r>
                <a:endParaRPr lang="en-US" sz="1105" dirty="0"/>
              </a:p>
            </p:txBody>
          </p:sp>
        </mc:Choice>
        <mc:Fallback xmlns="">
          <p:sp>
            <p:nvSpPr>
              <p:cNvPr id="4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340" y="1835224"/>
                <a:ext cx="4732227" cy="907213"/>
              </a:xfrm>
              <a:prstGeom prst="rect">
                <a:avLst/>
              </a:prstGeom>
              <a:blipFill>
                <a:blip r:embed="rId3"/>
                <a:stretch>
                  <a:fillRect l="-1933" b="-939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2"/>
          <p:cNvSpPr/>
          <p:nvPr/>
        </p:nvSpPr>
        <p:spPr>
          <a:xfrm>
            <a:off x="3923340" y="2909801"/>
            <a:ext cx="4732227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Recognizing the shape of functions is a crucial skill.</a:t>
            </a:r>
            <a:endParaRPr lang="en-US" sz="1105" dirty="0"/>
          </a:p>
        </p:txBody>
      </p:sp>
      <p:sp>
        <p:nvSpPr>
          <p:cNvPr id="6" name="Text 3"/>
          <p:cNvSpPr/>
          <p:nvPr/>
        </p:nvSpPr>
        <p:spPr>
          <a:xfrm>
            <a:off x="3923340" y="3194075"/>
            <a:ext cx="4732227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Oscilloscopes use graphs to represent voltage over time.</a:t>
            </a:r>
            <a:endParaRPr lang="en-US" sz="1105" dirty="0"/>
          </a:p>
        </p:txBody>
      </p:sp>
      <p:sp>
        <p:nvSpPr>
          <p:cNvPr id="7" name="Text 4"/>
          <p:cNvSpPr/>
          <p:nvPr/>
        </p:nvSpPr>
        <p:spPr>
          <a:xfrm>
            <a:off x="3923340" y="3478348"/>
            <a:ext cx="4732227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 knowing a few key graphs and simple transformations, we can sketch a wide variety of functions.</a:t>
            </a:r>
            <a:endParaRPr lang="en-US" sz="1105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D2976C5-BF4D-47DA-A06A-10CF2C237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8433" y="1947961"/>
            <a:ext cx="3050543" cy="15889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0"/>
              <p:cNvSpPr/>
              <p:nvPr/>
            </p:nvSpPr>
            <p:spPr>
              <a:xfrm>
                <a:off x="496186" y="976620"/>
                <a:ext cx="8151628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3525"/>
                  </a:lnSpc>
                  <a:buNone/>
                </a:pPr>
                <a:r>
                  <a:rPr lang="en-US" sz="282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The Straight Line: </a:t>
                </a:r>
                <a14:m>
                  <m:oMath xmlns:m="http://schemas.openxmlformats.org/officeDocument/2006/math"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𝒎𝒙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+ 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𝒄</m:t>
                    </m:r>
                  </m:oMath>
                </a14:m>
                <a:endParaRPr lang="en-US" sz="2820" dirty="0"/>
              </a:p>
            </p:txBody>
          </p:sp>
        </mc:Choice>
        <mc:Fallback xmlns="">
          <p:sp>
            <p:nvSpPr>
              <p:cNvPr id="3" name="Text 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976620"/>
                <a:ext cx="8151628" cy="443023"/>
              </a:xfrm>
              <a:prstGeom prst="rect">
                <a:avLst/>
              </a:prstGeom>
              <a:blipFill>
                <a:blip r:embed="rId3"/>
                <a:stretch>
                  <a:fillRect l="-2691" t="-20548" b="-5068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1"/>
          <p:cNvSpPr/>
          <p:nvPr/>
        </p:nvSpPr>
        <p:spPr>
          <a:xfrm>
            <a:off x="496186" y="1759787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Anatomy of a Linear Function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2"/>
              <p:cNvSpPr/>
              <p:nvPr/>
            </p:nvSpPr>
            <p:spPr>
              <a:xfrm>
                <a:off x="496186" y="2108791"/>
                <a:ext cx="3877438" cy="68041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equation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𝑚𝑥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represents a linear function, which always graphs as a straight line. </a:t>
                </a:r>
                <a:endParaRPr lang="en-US" sz="1105" dirty="0"/>
              </a:p>
            </p:txBody>
          </p:sp>
        </mc:Choice>
        <mc:Fallback xmlns="">
          <p:sp>
            <p:nvSpPr>
              <p:cNvPr id="5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08791"/>
                <a:ext cx="3877438" cy="680410"/>
              </a:xfrm>
              <a:prstGeom prst="rect">
                <a:avLst/>
              </a:prstGeom>
              <a:blipFill>
                <a:blip r:embed="rId4"/>
                <a:stretch>
                  <a:fillRect l="-2201" r="-220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96186" y="2956565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𝑚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: The gradient or slope of the line. 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956565"/>
                <a:ext cx="3877438" cy="453607"/>
              </a:xfrm>
              <a:prstGeom prst="rect">
                <a:avLst/>
              </a:prstGeom>
              <a:blipFill>
                <a:blip r:embed="rId5"/>
                <a:stretch>
                  <a:fillRect l="-204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4"/>
              <p:cNvSpPr/>
              <p:nvPr/>
            </p:nvSpPr>
            <p:spPr>
              <a:xfrm>
                <a:off x="496186" y="3467641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: The value of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where the line crosses the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-axis (when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).</a:t>
                </a:r>
                <a:endParaRPr lang="en-US" sz="1105" dirty="0"/>
              </a:p>
            </p:txBody>
          </p:sp>
        </mc:Choice>
        <mc:Fallback xmlns="">
          <p:sp>
            <p:nvSpPr>
              <p:cNvPr id="7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467641"/>
                <a:ext cx="3877438" cy="453607"/>
              </a:xfrm>
              <a:prstGeom prst="rect">
                <a:avLst/>
              </a:prstGeom>
              <a:blipFill>
                <a:blip r:embed="rId6"/>
                <a:stretch>
                  <a:fillRect l="-2044" r="-157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DA7904F-FC80-4C2A-996B-BC867A8976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378" y="1851999"/>
            <a:ext cx="3753988" cy="20692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1020553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Understanding the Gradient</a:t>
            </a:r>
            <a:endParaRPr lang="en-US" sz="28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1"/>
              <p:cNvSpPr/>
              <p:nvPr/>
            </p:nvSpPr>
            <p:spPr>
              <a:xfrm>
                <a:off x="4233583" y="1827626"/>
                <a:ext cx="4494039" cy="9072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gradient gives an idea of how steep the climb is. A positive gradient means you are travelling uphill (from left to right), a negative gradient is downhill, and a zero gradient is flat ground. It represents the amount '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increases when '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increases by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unit.</a:t>
                </a:r>
                <a:endParaRPr lang="en-US" sz="1105" dirty="0"/>
              </a:p>
            </p:txBody>
          </p:sp>
        </mc:Choice>
        <mc:Fallback xmlns="">
          <p:sp>
            <p:nvSpPr>
              <p:cNvPr id="4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83" y="1827626"/>
                <a:ext cx="4494039" cy="907213"/>
              </a:xfrm>
              <a:prstGeom prst="rect">
                <a:avLst/>
              </a:prstGeom>
              <a:blipFill>
                <a:blip r:embed="rId3"/>
                <a:stretch>
                  <a:fillRect l="-1897" t="-671" r="-2168" b="-872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2"/>
          <p:cNvSpPr/>
          <p:nvPr/>
        </p:nvSpPr>
        <p:spPr>
          <a:xfrm>
            <a:off x="4233583" y="2862331"/>
            <a:ext cx="4732227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Calculating the Gradient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233583" y="3211335"/>
                <a:ext cx="4732227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To find the gradient of a line, given any two points on the line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₁,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₁)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₂,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₂)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the formula is: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83" y="3211335"/>
                <a:ext cx="4732227" cy="453607"/>
              </a:xfrm>
              <a:prstGeom prst="rect">
                <a:avLst/>
              </a:prstGeom>
              <a:blipFill>
                <a:blip r:embed="rId4"/>
                <a:stretch>
                  <a:fillRect l="-1802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4"/>
              <p:cNvSpPr/>
              <p:nvPr/>
            </p:nvSpPr>
            <p:spPr>
              <a:xfrm>
                <a:off x="4233583" y="3792434"/>
                <a:ext cx="4732227" cy="8116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</m:oMath>
                </a14:m>
                <a:r>
                  <a:rPr lang="en-US" sz="16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fPr>
                      <m:num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𝑐h𝑎𝑛𝑔𝑒</m:t>
                        </m:r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 </m:t>
                        </m:r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𝑖𝑛</m:t>
                        </m:r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 </m:t>
                        </m:r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𝑦</m:t>
                        </m:r>
                      </m:num>
                      <m:den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𝑐h𝑎𝑛𝑔𝑒</m:t>
                        </m:r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 </m:t>
                        </m:r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𝑖𝑛</m:t>
                        </m:r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 </m:t>
                        </m:r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𝑥</m:t>
                        </m:r>
                      </m:den>
                    </m:f>
                    <m:r>
                      <a:rPr lang="en-US" sz="16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</m:t>
                    </m:r>
                    <m:f>
                      <m:fPr>
                        <m:ctrlP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sSubPr>
                          <m:e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𝑦</m:t>
                            </m:r>
                          </m:e>
                          <m:sub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2</m:t>
                            </m:r>
                          </m:sub>
                        </m:sSub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−</m:t>
                        </m:r>
                        <m:sSub>
                          <m:sSubPr>
                            <m:ctrlP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sSubPr>
                          <m:e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𝑦</m:t>
                            </m:r>
                          </m:e>
                          <m:sub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sSubPr>
                          <m:e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𝑥</m:t>
                            </m:r>
                          </m:e>
                          <m:sub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2</m:t>
                            </m:r>
                          </m:sub>
                        </m:sSub>
                        <m:r>
                          <a:rPr lang="en-IE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−</m:t>
                        </m:r>
                        <m:sSub>
                          <m:sSubPr>
                            <m:ctrlP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sSubPr>
                          <m:e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𝑥</m:t>
                            </m:r>
                          </m:e>
                          <m:sub>
                            <m:r>
                              <a:rPr lang="en-IE" sz="1600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83" y="3792434"/>
                <a:ext cx="4732227" cy="811636"/>
              </a:xfrm>
              <a:prstGeom prst="rect">
                <a:avLst/>
              </a:prstGeom>
              <a:blipFill>
                <a:blip r:embed="rId5"/>
                <a:stretch>
                  <a:fillRect l="-180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9AB2E93-F45A-4DAE-AA06-34A5089E54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90" y="1791636"/>
            <a:ext cx="3847010" cy="25646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Sketching a Straight Line</a:t>
            </a:r>
            <a:endParaRPr lang="en-US" sz="2820" dirty="0"/>
          </a:p>
        </p:txBody>
      </p:sp>
      <p:sp>
        <p:nvSpPr>
          <p:cNvPr id="4" name="Text 1"/>
          <p:cNvSpPr/>
          <p:nvPr/>
        </p:nvSpPr>
        <p:spPr>
          <a:xfrm>
            <a:off x="496186" y="951515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Find two points on the line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2"/>
              <p:cNvSpPr/>
              <p:nvPr/>
            </p:nvSpPr>
            <p:spPr>
              <a:xfrm>
                <a:off x="496186" y="1340391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into the equation to find the point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(0, 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5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340391"/>
                <a:ext cx="3877438" cy="453607"/>
              </a:xfrm>
              <a:prstGeom prst="rect">
                <a:avLst/>
              </a:prstGeom>
              <a:blipFill>
                <a:blip r:embed="rId3"/>
                <a:stretch>
                  <a:fillRect l="-204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96186" y="1851468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into the equation and solve for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to find the point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, 0)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851468"/>
                <a:ext cx="3877438" cy="453607"/>
              </a:xfrm>
              <a:prstGeom prst="rect">
                <a:avLst/>
              </a:prstGeom>
              <a:blipFill>
                <a:blip r:embed="rId4"/>
                <a:stretch>
                  <a:fillRect l="-2044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4"/>
          <p:cNvSpPr/>
          <p:nvPr/>
        </p:nvSpPr>
        <p:spPr>
          <a:xfrm>
            <a:off x="496186" y="2362544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 these two points on your graph and join them with a straight line.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5"/>
              <p:cNvSpPr/>
              <p:nvPr/>
            </p:nvSpPr>
            <p:spPr>
              <a:xfrm>
                <a:off x="4778252" y="951515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𝟒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− 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𝟐</m:t>
                    </m:r>
                  </m:oMath>
                </a14:m>
                <a:endParaRPr lang="en-US" sz="1410" dirty="0"/>
              </a:p>
            </p:txBody>
          </p:sp>
        </mc:Choice>
        <mc:Fallback xmlns="">
          <p:sp>
            <p:nvSpPr>
              <p:cNvPr id="8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951515"/>
                <a:ext cx="3877438" cy="221512"/>
              </a:xfrm>
              <a:prstGeom prst="rect">
                <a:avLst/>
              </a:prstGeom>
              <a:blipFill>
                <a:blip r:embed="rId5"/>
                <a:stretch>
                  <a:fillRect l="-2830" t="-19444" b="-5555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6"/>
              <p:cNvSpPr/>
              <p:nvPr/>
            </p:nvSpPr>
            <p:spPr>
              <a:xfrm>
                <a:off x="4778252" y="1340391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=0,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−2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Point is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(0, −2)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9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1340391"/>
                <a:ext cx="3877438" cy="226803"/>
              </a:xfrm>
              <a:prstGeom prst="rect">
                <a:avLst/>
              </a:prstGeom>
              <a:blipFill>
                <a:blip r:embed="rId6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7"/>
              <p:cNvSpPr/>
              <p:nvPr/>
            </p:nvSpPr>
            <p:spPr>
              <a:xfrm>
                <a:off x="4778252" y="1624664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4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−2=0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0.5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Point is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(0.5, 0)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10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1624664"/>
                <a:ext cx="3877438" cy="226803"/>
              </a:xfrm>
              <a:prstGeom prst="rect">
                <a:avLst/>
              </a:prstGeom>
              <a:blipFill>
                <a:blip r:embed="rId7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8"/>
              <p:cNvSpPr/>
              <p:nvPr/>
            </p:nvSpPr>
            <p:spPr>
              <a:xfrm>
                <a:off x="4778252" y="1908938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Join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(0,−2)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(0.5, 0)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11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1908938"/>
                <a:ext cx="3877438" cy="226803"/>
              </a:xfrm>
              <a:prstGeom prst="rect">
                <a:avLst/>
              </a:prstGeom>
              <a:blipFill>
                <a:blip r:embed="rId8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1E654EB-57E9-4550-9904-85FBF06466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771" y="2199151"/>
            <a:ext cx="1744609" cy="26169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3DD35F-6409-40F3-89D9-D42AED3F54E5}"/>
              </a:ext>
            </a:extLst>
          </p:cNvPr>
          <p:cNvSpPr txBox="1"/>
          <p:nvPr/>
        </p:nvSpPr>
        <p:spPr>
          <a:xfrm>
            <a:off x="405162" y="2807459"/>
            <a:ext cx="40594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SzPct val="150000"/>
              <a:buFont typeface="Arial" panose="020B0604020202020204" pitchFamily="34" charset="0"/>
              <a:buChar char="•"/>
            </a:pPr>
            <a:r>
              <a:rPr lang="en-GB" sz="1110" dirty="0">
                <a:latin typeface="Roboto" panose="02000000000000000000" pitchFamily="2" charset="0"/>
                <a:ea typeface="Roboto" panose="02000000000000000000" pitchFamily="2" charset="0"/>
              </a:rPr>
              <a:t>However, any two points on the graph can be used and     sometimes it is more convenient to find other points.</a:t>
            </a:r>
            <a:endParaRPr lang="en-IE" sz="111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0"/>
              <p:cNvSpPr/>
              <p:nvPr/>
            </p:nvSpPr>
            <p:spPr>
              <a:xfrm>
                <a:off x="510004" y="65624"/>
                <a:ext cx="8151628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3525"/>
                  </a:lnSpc>
                  <a:buNone/>
                </a:pPr>
                <a:r>
                  <a:rPr lang="en-US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The Quadratic Function: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𝒂𝒙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² + 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𝒃𝒙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+ </m:t>
                    </m:r>
                    <m:r>
                      <a:rPr lang="en-US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 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04" y="65624"/>
                <a:ext cx="8151628" cy="443023"/>
              </a:xfrm>
              <a:prstGeom prst="rect">
                <a:avLst/>
              </a:prstGeom>
              <a:blipFill>
                <a:blip r:embed="rId3"/>
                <a:stretch>
                  <a:fillRect l="-1795" b="-3055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1"/>
          <p:cNvSpPr/>
          <p:nvPr/>
        </p:nvSpPr>
        <p:spPr>
          <a:xfrm>
            <a:off x="522053" y="522930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graph of the quadratic function is a parabola. The values of x where the graph crosses the x-axis (where y=0) are called the roots. </a:t>
            </a:r>
            <a:endParaRPr lang="en-US" sz="1105" dirty="0"/>
          </a:p>
        </p:txBody>
      </p:sp>
      <p:sp>
        <p:nvSpPr>
          <p:cNvPr id="7" name="Text 2"/>
          <p:cNvSpPr/>
          <p:nvPr/>
        </p:nvSpPr>
        <p:spPr>
          <a:xfrm>
            <a:off x="790637" y="1830437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Two Real Roots</a:t>
            </a:r>
            <a:endParaRPr lang="en-US" sz="1410" dirty="0"/>
          </a:p>
        </p:txBody>
      </p:sp>
      <p:sp>
        <p:nvSpPr>
          <p:cNvPr id="8" name="Text 3"/>
          <p:cNvSpPr/>
          <p:nvPr/>
        </p:nvSpPr>
        <p:spPr>
          <a:xfrm>
            <a:off x="807128" y="2071498"/>
            <a:ext cx="2452380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b² - 4ac &gt; 0. The graph crosses the x-axis in two distinct places.</a:t>
            </a:r>
            <a:endParaRPr lang="en-US" sz="1105" dirty="0"/>
          </a:p>
        </p:txBody>
      </p:sp>
      <p:sp>
        <p:nvSpPr>
          <p:cNvPr id="9" name="Text 4"/>
          <p:cNvSpPr/>
          <p:nvPr/>
        </p:nvSpPr>
        <p:spPr>
          <a:xfrm>
            <a:off x="3354056" y="1833409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One Unique Root</a:t>
            </a:r>
            <a:endParaRPr lang="en-US" sz="1410" dirty="0"/>
          </a:p>
        </p:txBody>
      </p:sp>
      <p:sp>
        <p:nvSpPr>
          <p:cNvPr id="10" name="Text 5"/>
          <p:cNvSpPr/>
          <p:nvPr/>
        </p:nvSpPr>
        <p:spPr>
          <a:xfrm>
            <a:off x="3346672" y="2094098"/>
            <a:ext cx="2452380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b² - 4ac = 0. The graph touches the x-axis at a single point (its vertex).</a:t>
            </a:r>
            <a:endParaRPr lang="en-US" sz="1105" dirty="0"/>
          </a:p>
        </p:txBody>
      </p:sp>
      <p:sp>
        <p:nvSpPr>
          <p:cNvPr id="11" name="Text 6"/>
          <p:cNvSpPr/>
          <p:nvPr/>
        </p:nvSpPr>
        <p:spPr>
          <a:xfrm>
            <a:off x="5884493" y="1833409"/>
            <a:ext cx="2453241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No Real Roots</a:t>
            </a:r>
            <a:endParaRPr lang="en-US" sz="1410" dirty="0"/>
          </a:p>
        </p:txBody>
      </p:sp>
      <p:sp>
        <p:nvSpPr>
          <p:cNvPr id="12" name="Text 7"/>
          <p:cNvSpPr/>
          <p:nvPr/>
        </p:nvSpPr>
        <p:spPr>
          <a:xfrm>
            <a:off x="5868864" y="2101802"/>
            <a:ext cx="2453241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b² - 4ac &lt; 0. The graph does not cross or touch the x-axis at all.</a:t>
            </a:r>
            <a:endParaRPr lang="en-US" sz="1105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E95DD1-5276-4468-8DE2-645191090F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13" y="2618396"/>
            <a:ext cx="6849835" cy="22885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FC26AB-DB29-4B47-B499-7CA9CE675064}"/>
                  </a:ext>
                </a:extLst>
              </p:cNvPr>
              <p:cNvSpPr txBox="1"/>
              <p:nvPr/>
            </p:nvSpPr>
            <p:spPr>
              <a:xfrm>
                <a:off x="909380" y="696973"/>
                <a:ext cx="8234620" cy="300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5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The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roots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of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a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quadratic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equation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𝒂</m:t>
                    </m:r>
                    <m:sSup>
                      <m:sSupPr>
                        <m:ctrlPr>
                          <a:rPr lang="en-US" sz="11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</m:ctrlPr>
                      </m:sSupPr>
                      <m:e>
                        <m:r>
                          <a:rPr lang="en-US" sz="11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𝒙</m:t>
                        </m:r>
                      </m:e>
                      <m:sup>
                        <m:r>
                          <a:rPr lang="en-US" sz="11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2</m:t>
                        </m:r>
                      </m:sup>
                    </m:sSup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+ 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𝒃𝒙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+ 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𝒄</m:t>
                    </m:r>
                    <m:r>
                      <a:rPr lang="en-IE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=</m:t>
                    </m:r>
                    <m:r>
                      <a:rPr lang="en-IE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𝟎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are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given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by</m:t>
                    </m:r>
                    <m:r>
                      <m:rPr>
                        <m:nor/>
                      </m:rPr>
                      <a:rPr lang="en-US" sz="1100" dirty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IE" sz="1100" b="0" i="0" dirty="0" smtClean="0">
                        <a:solidFill>
                          <a:srgbClr val="00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itchFamily="34" charset="-120"/>
                      </a:rPr>
                      <m:t>:</m:t>
                    </m:r>
                  </m:oMath>
                </a14:m>
                <a:r>
                  <a:rPr lang="en-US" sz="11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itchFamily="34" charset="-120"/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FC26AB-DB29-4B47-B499-7CA9CE675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80" y="696973"/>
                <a:ext cx="8234620" cy="300019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10CEDE-782E-4952-80C9-24BF8E5580A1}"/>
                  </a:ext>
                </a:extLst>
              </p:cNvPr>
              <p:cNvSpPr txBox="1"/>
              <p:nvPr/>
            </p:nvSpPr>
            <p:spPr>
              <a:xfrm>
                <a:off x="3742291" y="965953"/>
                <a:ext cx="2064145" cy="487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IE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E" sz="1200" smtClean="0"/>
                        <m:t>= </m:t>
                      </m:r>
                      <m:f>
                        <m:fPr>
                          <m:ctrlPr>
                            <a:rPr lang="en-IE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E" sz="1200"/>
                            <m:t> </m:t>
                          </m:r>
                          <m:r>
                            <a:rPr lang="en-IE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E" sz="1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sz="1200" b="0" i="1" smtClean="0">
                              <a:latin typeface="Cambria Math" panose="02040503050406030204" pitchFamily="18" charset="0"/>
                            </a:rPr>
                            <m:t> ±</m:t>
                          </m:r>
                          <m:rad>
                            <m:radPr>
                              <m:degHide m:val="on"/>
                              <m:ctrlPr>
                                <a:rPr lang="en-IE" sz="1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E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E" sz="12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IE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IE" sz="1200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IE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E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E" sz="1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10CEDE-782E-4952-80C9-24BF8E558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291" y="965953"/>
                <a:ext cx="2064145" cy="487506"/>
              </a:xfrm>
              <a:prstGeom prst="rect">
                <a:avLst/>
              </a:prstGeom>
              <a:blipFill>
                <a:blip r:embed="rId6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3029E0-CFFF-4AB4-930E-9220AEDE56E7}"/>
                  </a:ext>
                </a:extLst>
              </p:cNvPr>
              <p:cNvSpPr txBox="1"/>
              <p:nvPr/>
            </p:nvSpPr>
            <p:spPr>
              <a:xfrm>
                <a:off x="2667211" y="1482024"/>
                <a:ext cx="4572000" cy="2623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10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term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105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sSupPr>
                      <m:e>
                        <m:r>
                          <a:rPr kumimoji="0" lang="en-US" sz="1105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𝑏</m:t>
                        </m:r>
                      </m:e>
                      <m:sup>
                        <m:r>
                          <a:rPr kumimoji="0" lang="en-US" sz="1105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2</m:t>
                        </m:r>
                      </m:sup>
                    </m:sSup>
                    <m:r>
                      <a:rPr kumimoji="0" lang="en-US" sz="110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− 4</m:t>
                    </m:r>
                    <m:r>
                      <a:rPr kumimoji="0" lang="en-US" sz="110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𝑎𝑐</m:t>
                    </m:r>
                    <m:r>
                      <a:rPr kumimoji="0" lang="en-IE" sz="1105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r>
                  <a:rPr kumimoji="0" lang="en-US" sz="1105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tells us how many real roots the equation has.</a:t>
                </a:r>
                <a:endParaRPr lang="en-I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3029E0-CFFF-4AB4-930E-9220AEDE5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211" y="1482024"/>
                <a:ext cx="4572000" cy="262380"/>
              </a:xfrm>
              <a:prstGeom prst="rect">
                <a:avLst/>
              </a:prstGeom>
              <a:blipFill>
                <a:blip r:embed="rId7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86" y="1930228"/>
            <a:ext cx="1878419" cy="116084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496186" y="888262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 Library of Basic Graphs</a:t>
            </a:r>
            <a:endParaRPr lang="en-US" sz="2820" dirty="0"/>
          </a:p>
        </p:txBody>
      </p:sp>
      <p:sp>
        <p:nvSpPr>
          <p:cNvPr id="7" name="Text 1"/>
          <p:cNvSpPr/>
          <p:nvPr/>
        </p:nvSpPr>
        <p:spPr>
          <a:xfrm>
            <a:off x="496186" y="1437610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Memorizing these simple function shapes is the key to sketching more complex graphs.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2"/>
              <p:cNvSpPr/>
              <p:nvPr/>
            </p:nvSpPr>
            <p:spPr>
              <a:xfrm>
                <a:off x="496186" y="3268281"/>
                <a:ext cx="1878419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𝒚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 = 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8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268281"/>
                <a:ext cx="1878419" cy="221512"/>
              </a:xfrm>
              <a:prstGeom prst="rect">
                <a:avLst/>
              </a:prstGeom>
              <a:blipFill>
                <a:blip r:embed="rId4"/>
                <a:stretch>
                  <a:fillRect b="-2222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3"/>
          <p:cNvSpPr/>
          <p:nvPr/>
        </p:nvSpPr>
        <p:spPr>
          <a:xfrm>
            <a:off x="496186" y="3574828"/>
            <a:ext cx="1878419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straight line passing through the origin with a gradient of 1.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4"/>
              <p:cNvSpPr/>
              <p:nvPr/>
            </p:nvSpPr>
            <p:spPr>
              <a:xfrm>
                <a:off x="2587256" y="3268281"/>
                <a:ext cx="1878419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𝒚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 = 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²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10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256" y="3268281"/>
                <a:ext cx="1878419" cy="221512"/>
              </a:xfrm>
              <a:prstGeom prst="rect">
                <a:avLst/>
              </a:prstGeom>
              <a:blipFill>
                <a:blip r:embed="rId5"/>
                <a:stretch>
                  <a:fillRect t="-5556" b="-2222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5"/>
          <p:cNvSpPr/>
          <p:nvPr/>
        </p:nvSpPr>
        <p:spPr>
          <a:xfrm>
            <a:off x="2587256" y="3574828"/>
            <a:ext cx="1878419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U-shaped parabola with its vertex at the origin.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6"/>
              <p:cNvSpPr/>
              <p:nvPr/>
            </p:nvSpPr>
            <p:spPr>
              <a:xfrm>
                <a:off x="4678326" y="3268280"/>
                <a:ext cx="1878419" cy="30654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</m:t>
                    </m:r>
                    <m:f>
                      <m:fPr>
                        <m:ctrlPr>
                          <a:rPr lang="en-IE" sz="141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</m:ctrlPr>
                      </m:fPr>
                      <m:num>
                        <m:r>
                          <a:rPr lang="en-IE" sz="141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𝟏</m:t>
                        </m:r>
                      </m:num>
                      <m:den>
                        <m:r>
                          <a:rPr lang="en-IE" sz="141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1410" dirty="0"/>
                  <a:t> </a:t>
                </a:r>
              </a:p>
            </p:txBody>
          </p:sp>
        </mc:Choice>
        <mc:Fallback xmlns="">
          <p:sp>
            <p:nvSpPr>
              <p:cNvPr id="12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326" y="3268280"/>
                <a:ext cx="1878419" cy="306547"/>
              </a:xfrm>
              <a:prstGeom prst="rect">
                <a:avLst/>
              </a:prstGeom>
              <a:blipFill>
                <a:blip r:embed="rId6"/>
                <a:stretch>
                  <a:fillRect t="-8000" b="-200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7"/>
          <p:cNvSpPr/>
          <p:nvPr/>
        </p:nvSpPr>
        <p:spPr>
          <a:xfrm>
            <a:off x="4678326" y="3574828"/>
            <a:ext cx="1878419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hyperbola with two curves in opposite quadrants, never touching the axes.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8"/>
              <p:cNvSpPr/>
              <p:nvPr/>
            </p:nvSpPr>
            <p:spPr>
              <a:xfrm>
                <a:off x="6769395" y="3268281"/>
                <a:ext cx="1878419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𝒚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 = </m:t>
                      </m:r>
                      <m:r>
                        <a:rPr lang="en-US" sz="1410" b="1" i="1" dirty="0" err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𝒂</m:t>
                      </m:r>
                      <m:r>
                        <a:rPr lang="en-US" sz="1410" b="1" i="1" dirty="0" err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ˣ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14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395" y="3268281"/>
                <a:ext cx="1878419" cy="221512"/>
              </a:xfrm>
              <a:prstGeom prst="rect">
                <a:avLst/>
              </a:prstGeom>
              <a:blipFill>
                <a:blip r:embed="rId7"/>
                <a:stretch>
                  <a:fillRect b="-2222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9"/>
              <p:cNvSpPr/>
              <p:nvPr/>
            </p:nvSpPr>
            <p:spPr>
              <a:xfrm>
                <a:off x="6769395" y="3574828"/>
                <a:ext cx="1878419" cy="858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ts val="1805"/>
                  </a:lnSpc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&gt;1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an exponential growth curve that passes through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(0,1)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or exponential decay if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&lt;1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15" name="Tex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395" y="3574828"/>
                <a:ext cx="1878419" cy="858024"/>
              </a:xfrm>
              <a:prstGeom prst="rect">
                <a:avLst/>
              </a:prstGeom>
              <a:blipFill>
                <a:blip r:embed="rId8"/>
                <a:stretch>
                  <a:fillRect l="-4531" t="-2837" r="-6149" b="-1276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C80AB48-77D8-41D7-84B3-9432BB4EE2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34" y="1737820"/>
            <a:ext cx="8168482" cy="14570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28C05B-84AB-4B07-A6D8-A191145CD814}"/>
              </a:ext>
            </a:extLst>
          </p:cNvPr>
          <p:cNvSpPr txBox="1"/>
          <p:nvPr/>
        </p:nvSpPr>
        <p:spPr>
          <a:xfrm>
            <a:off x="5293817" y="75152"/>
            <a:ext cx="2792186" cy="490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3525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Graph Transformations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1">
                <a:extLst>
                  <a:ext uri="{FF2B5EF4-FFF2-40B4-BE49-F238E27FC236}">
                    <a16:creationId xmlns:a16="http://schemas.microsoft.com/office/drawing/2014/main" id="{5E5FE918-D5C9-4492-A040-AB6EF78B4705}"/>
                  </a:ext>
                </a:extLst>
              </p:cNvPr>
              <p:cNvSpPr/>
              <p:nvPr/>
            </p:nvSpPr>
            <p:spPr>
              <a:xfrm>
                <a:off x="4628675" y="536004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Horizontal Shift: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+</m:t>
                    </m:r>
                    <m:r>
                      <a:rPr lang="en-US" sz="1100" b="1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</m:t>
                    </m:r>
                    <m:r>
                      <a:rPr lang="en-US" sz="11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 </m:t>
                    </m:r>
                  </m:oMath>
                </a14:m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/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=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−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Text 1">
                <a:extLst>
                  <a:ext uri="{FF2B5EF4-FFF2-40B4-BE49-F238E27FC236}">
                    <a16:creationId xmlns:a16="http://schemas.microsoft.com/office/drawing/2014/main" id="{5E5FE918-D5C9-4492-A040-AB6EF78B47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75" y="536004"/>
                <a:ext cx="3877438" cy="221512"/>
              </a:xfrm>
              <a:prstGeom prst="rect">
                <a:avLst/>
              </a:prstGeom>
              <a:blipFill>
                <a:blip r:embed="rId2"/>
                <a:stretch>
                  <a:fillRect l="-2201" b="-416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2">
                <a:extLst>
                  <a:ext uri="{FF2B5EF4-FFF2-40B4-BE49-F238E27FC236}">
                    <a16:creationId xmlns:a16="http://schemas.microsoft.com/office/drawing/2014/main" id="{F691D91B-B3B8-4016-A9E4-1028C616B3E0}"/>
                  </a:ext>
                </a:extLst>
              </p:cNvPr>
              <p:cNvSpPr/>
              <p:nvPr/>
            </p:nvSpPr>
            <p:spPr>
              <a:xfrm>
                <a:off x="4628675" y="707075"/>
                <a:ext cx="4179146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Replacing '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with ‘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0" i="1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𝑘</m:t>
                    </m:r>
                  </m:oMath>
                </a14:m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’  or ‘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𝑘</m:t>
                    </m:r>
                  </m:oMath>
                </a14:m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’ translates the graph to the left or to the right. </a:t>
                </a:r>
                <a:endParaRPr lang="en-US" sz="1100" dirty="0"/>
              </a:p>
            </p:txBody>
          </p:sp>
        </mc:Choice>
        <mc:Fallback xmlns="">
          <p:sp>
            <p:nvSpPr>
              <p:cNvPr id="7" name="Text 2">
                <a:extLst>
                  <a:ext uri="{FF2B5EF4-FFF2-40B4-BE49-F238E27FC236}">
                    <a16:creationId xmlns:a16="http://schemas.microsoft.com/office/drawing/2014/main" id="{F691D91B-B3B8-4016-A9E4-1028C616B3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75" y="707075"/>
                <a:ext cx="4179146" cy="453607"/>
              </a:xfrm>
              <a:prstGeom prst="rect">
                <a:avLst/>
              </a:prstGeom>
              <a:blipFill>
                <a:blip r:embed="rId3"/>
                <a:stretch>
                  <a:fillRect l="-2041" r="-2915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3">
                <a:extLst>
                  <a:ext uri="{FF2B5EF4-FFF2-40B4-BE49-F238E27FC236}">
                    <a16:creationId xmlns:a16="http://schemas.microsoft.com/office/drawing/2014/main" id="{3B1F2444-7FE4-437A-8EA0-7BD9A70DEA14}"/>
                  </a:ext>
                </a:extLst>
              </p:cNvPr>
              <p:cNvSpPr/>
              <p:nvPr/>
            </p:nvSpPr>
            <p:spPr>
              <a:xfrm>
                <a:off x="4628675" y="2549346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Vertical Shift 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 + 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</m:t>
                    </m:r>
                  </m:oMath>
                </a14:m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/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=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)−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8" name="Text 3">
                <a:extLst>
                  <a:ext uri="{FF2B5EF4-FFF2-40B4-BE49-F238E27FC236}">
                    <a16:creationId xmlns:a16="http://schemas.microsoft.com/office/drawing/2014/main" id="{3B1F2444-7FE4-437A-8EA0-7BD9A70DEA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75" y="2549346"/>
                <a:ext cx="3877438" cy="221512"/>
              </a:xfrm>
              <a:prstGeom prst="rect">
                <a:avLst/>
              </a:prstGeom>
              <a:blipFill>
                <a:blip r:embed="rId4"/>
                <a:stretch>
                  <a:fillRect l="-2201" b="-3783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4">
            <a:extLst>
              <a:ext uri="{FF2B5EF4-FFF2-40B4-BE49-F238E27FC236}">
                <a16:creationId xmlns:a16="http://schemas.microsoft.com/office/drawing/2014/main" id="{684DC5A7-D036-408C-84E5-4F9393C128B6}"/>
              </a:ext>
            </a:extLst>
          </p:cNvPr>
          <p:cNvSpPr/>
          <p:nvPr/>
        </p:nvSpPr>
        <p:spPr>
          <a:xfrm>
            <a:off x="4637807" y="2660102"/>
            <a:ext cx="4113338" cy="585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Adding or subtracting a constant to the whole function moves the entire graph upwards or downwards 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481208B0-24D8-4B7C-A6B4-3FF44A6748F8}"/>
                  </a:ext>
                </a:extLst>
              </p:cNvPr>
              <p:cNvSpPr/>
              <p:nvPr/>
            </p:nvSpPr>
            <p:spPr>
              <a:xfrm>
                <a:off x="4637808" y="1153246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Reflection in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</m:oMath>
                </a14:m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-axis: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(−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10" name="Text 1">
                <a:extLst>
                  <a:ext uri="{FF2B5EF4-FFF2-40B4-BE49-F238E27FC236}">
                    <a16:creationId xmlns:a16="http://schemas.microsoft.com/office/drawing/2014/main" id="{481208B0-24D8-4B7C-A6B4-3FF44A6748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808" y="1153246"/>
                <a:ext cx="3877438" cy="221512"/>
              </a:xfrm>
              <a:prstGeom prst="rect">
                <a:avLst/>
              </a:prstGeom>
              <a:blipFill>
                <a:blip r:embed="rId5"/>
                <a:stretch>
                  <a:fillRect l="-2358" b="-3783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2">
            <a:extLst>
              <a:ext uri="{FF2B5EF4-FFF2-40B4-BE49-F238E27FC236}">
                <a16:creationId xmlns:a16="http://schemas.microsoft.com/office/drawing/2014/main" id="{6FE4F296-12DB-4100-B701-1FB6F6685FE2}"/>
              </a:ext>
            </a:extLst>
          </p:cNvPr>
          <p:cNvSpPr/>
          <p:nvPr/>
        </p:nvSpPr>
        <p:spPr>
          <a:xfrm>
            <a:off x="4637807" y="1398224"/>
            <a:ext cx="4192443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Replacing 'x' with '-x' reflects the graph across the y-axis, as if placing a mirror on it.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B29C51DB-107D-4A64-9B45-F159F516BBA2}"/>
                  </a:ext>
                </a:extLst>
              </p:cNvPr>
              <p:cNvSpPr/>
              <p:nvPr/>
            </p:nvSpPr>
            <p:spPr>
              <a:xfrm>
                <a:off x="4637808" y="1870420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Reflection in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</m:oMath>
                </a14:m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-axis: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−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B29C51DB-107D-4A64-9B45-F159F516BB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808" y="1870420"/>
                <a:ext cx="3877438" cy="221512"/>
              </a:xfrm>
              <a:prstGeom prst="rect">
                <a:avLst/>
              </a:prstGeom>
              <a:blipFill>
                <a:blip r:embed="rId6"/>
                <a:stretch>
                  <a:fillRect l="-2358" b="-416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4">
                <a:extLst>
                  <a:ext uri="{FF2B5EF4-FFF2-40B4-BE49-F238E27FC236}">
                    <a16:creationId xmlns:a16="http://schemas.microsoft.com/office/drawing/2014/main" id="{9CB8AEAE-F0F6-4F39-9ADD-98F6DFBE0556}"/>
                  </a:ext>
                </a:extLst>
              </p:cNvPr>
              <p:cNvSpPr/>
              <p:nvPr/>
            </p:nvSpPr>
            <p:spPr>
              <a:xfrm>
                <a:off x="4637808" y="2091853"/>
                <a:ext cx="4104205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Multiplying the entire function by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−1</m:t>
                    </m:r>
                  </m:oMath>
                </a14:m>
                <a:r>
                  <a:rPr lang="en-US" sz="11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reflects the graph across the x-axis, turning it upside down.</a:t>
                </a:r>
                <a:endParaRPr lang="en-US" sz="1100" dirty="0"/>
              </a:p>
            </p:txBody>
          </p:sp>
        </mc:Choice>
        <mc:Fallback xmlns="">
          <p:sp>
            <p:nvSpPr>
              <p:cNvPr id="13" name="Text 4">
                <a:extLst>
                  <a:ext uri="{FF2B5EF4-FFF2-40B4-BE49-F238E27FC236}">
                    <a16:creationId xmlns:a16="http://schemas.microsoft.com/office/drawing/2014/main" id="{9CB8AEAE-F0F6-4F39-9ADD-98F6DFBE05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808" y="2091853"/>
                <a:ext cx="4104205" cy="453607"/>
              </a:xfrm>
              <a:prstGeom prst="rect">
                <a:avLst/>
              </a:prstGeom>
              <a:blipFill>
                <a:blip r:embed="rId7"/>
                <a:stretch>
                  <a:fillRect l="-2229" r="-1932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588B2C-3B46-46FB-A599-5619C8E2A24A}"/>
                  </a:ext>
                </a:extLst>
              </p:cNvPr>
              <p:cNvSpPr txBox="1"/>
              <p:nvPr/>
            </p:nvSpPr>
            <p:spPr>
              <a:xfrm>
                <a:off x="4562867" y="3355340"/>
                <a:ext cx="4572000" cy="6047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Multiplying the values of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</m:oMath>
                </a14:m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 by a number,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𝑘</m:t>
                    </m:r>
                  </m:oMath>
                </a14:m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, has the effect of: stretching the graph horizontally if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0 &lt; 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𝑘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&lt; 1 </m:t>
                    </m:r>
                  </m:oMath>
                </a14:m>
                <a:r>
                  <a:rPr lang="en-IE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or </a:t>
                </a:r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squashing the graph horizontally if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𝑘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&gt; 1</m:t>
                    </m:r>
                  </m:oMath>
                </a14:m>
                <a:endParaRPr lang="en-IE" sz="111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588B2C-3B46-46FB-A599-5619C8E2A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867" y="3355340"/>
                <a:ext cx="4572000" cy="604781"/>
              </a:xfrm>
              <a:prstGeom prst="rect">
                <a:avLst/>
              </a:prstGeom>
              <a:blipFill>
                <a:blip r:embed="rId8"/>
                <a:stretch>
                  <a:fillRect r="-400" b="-50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59A50D9-A4A6-4C50-B38D-418E05A6930A}"/>
                  </a:ext>
                </a:extLst>
              </p:cNvPr>
              <p:cNvSpPr txBox="1"/>
              <p:nvPr/>
            </p:nvSpPr>
            <p:spPr>
              <a:xfrm>
                <a:off x="4562867" y="4143939"/>
                <a:ext cx="4572000" cy="6047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Multiplying the function value by a number k has the effect of stretching the graph vertically if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𝑘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&gt; 1</m:t>
                    </m:r>
                  </m:oMath>
                </a14:m>
                <a:r>
                  <a:rPr lang="en-GB" sz="1110" dirty="0">
                    <a:latin typeface="Roboto" panose="02000000000000000000" pitchFamily="2" charset="0"/>
                    <a:ea typeface="Roboto" panose="02000000000000000000" pitchFamily="2" charset="0"/>
                  </a:rPr>
                  <a:t>, or squashing the graph vertically if </a:t>
                </a:r>
                <a14:m>
                  <m:oMath xmlns:m="http://schemas.openxmlformats.org/officeDocument/2006/math"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0 &lt; 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𝑘</m:t>
                    </m:r>
                    <m:r>
                      <a:rPr lang="en-GB" sz="111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&lt; 1</m:t>
                    </m:r>
                  </m:oMath>
                </a14:m>
                <a:endParaRPr lang="en-IE" sz="111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59A50D9-A4A6-4C50-B38D-418E05A69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867" y="4143939"/>
                <a:ext cx="4572000" cy="604781"/>
              </a:xfrm>
              <a:prstGeom prst="rect">
                <a:avLst/>
              </a:prstGeom>
              <a:blipFill>
                <a:blip r:embed="rId9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3">
                <a:extLst>
                  <a:ext uri="{FF2B5EF4-FFF2-40B4-BE49-F238E27FC236}">
                    <a16:creationId xmlns:a16="http://schemas.microsoft.com/office/drawing/2014/main" id="{58D47945-A868-4A74-8D94-9490CD630722}"/>
                  </a:ext>
                </a:extLst>
              </p:cNvPr>
              <p:cNvSpPr/>
              <p:nvPr/>
            </p:nvSpPr>
            <p:spPr>
              <a:xfrm>
                <a:off x="4628675" y="3935952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Stretching or squashing vertically 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100" b="1" i="1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19" name="Text 3">
                <a:extLst>
                  <a:ext uri="{FF2B5EF4-FFF2-40B4-BE49-F238E27FC236}">
                    <a16:creationId xmlns:a16="http://schemas.microsoft.com/office/drawing/2014/main" id="{58D47945-A868-4A74-8D94-9490CD6307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75" y="3935952"/>
                <a:ext cx="3877438" cy="221512"/>
              </a:xfrm>
              <a:prstGeom prst="rect">
                <a:avLst/>
              </a:prstGeom>
              <a:blipFill>
                <a:blip r:embed="rId10"/>
                <a:stretch>
                  <a:fillRect l="-2201" b="-416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3">
                <a:extLst>
                  <a:ext uri="{FF2B5EF4-FFF2-40B4-BE49-F238E27FC236}">
                    <a16:creationId xmlns:a16="http://schemas.microsoft.com/office/drawing/2014/main" id="{30F6A046-EA37-4475-9144-ADBB154F547C}"/>
                  </a:ext>
                </a:extLst>
              </p:cNvPr>
              <p:cNvSpPr/>
              <p:nvPr/>
            </p:nvSpPr>
            <p:spPr>
              <a:xfrm>
                <a:off x="4628675" y="3162395"/>
                <a:ext cx="387743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1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Stretching or squashing horizontally : </a:t>
                </a:r>
                <a14:m>
                  <m:oMath xmlns:m="http://schemas.openxmlformats.org/officeDocument/2006/math"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𝒇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(</m:t>
                    </m:r>
                    <m:r>
                      <a:rPr lang="en-US" sz="1100" b="1" i="1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𝒌𝒙</m:t>
                    </m:r>
                    <m:r>
                      <a:rPr lang="en-US" sz="11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)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0" name="Text 3">
                <a:extLst>
                  <a:ext uri="{FF2B5EF4-FFF2-40B4-BE49-F238E27FC236}">
                    <a16:creationId xmlns:a16="http://schemas.microsoft.com/office/drawing/2014/main" id="{30F6A046-EA37-4475-9144-ADBB154F5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75" y="3162395"/>
                <a:ext cx="3877438" cy="221512"/>
              </a:xfrm>
              <a:prstGeom prst="rect">
                <a:avLst/>
              </a:prstGeom>
              <a:blipFill>
                <a:blip r:embed="rId11"/>
                <a:stretch>
                  <a:fillRect l="-2201" b="-416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46EFF6F3-4129-4F70-BD3E-C93D1DC358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986" y="203662"/>
            <a:ext cx="3632935" cy="468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6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504062" y="218466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Inverse Functions</a:t>
            </a:r>
            <a:endParaRPr lang="en-US" sz="28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1"/>
              <p:cNvSpPr/>
              <p:nvPr/>
            </p:nvSpPr>
            <p:spPr>
              <a:xfrm>
                <a:off x="504062" y="637955"/>
                <a:ext cx="815162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Reflecting a function's graph in the line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gives the graph of its inverse relation. Only 'one-to-one' functions, where each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-value corresponds to exactly one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-value, have an inverse function.</a:t>
                </a:r>
                <a:endParaRPr lang="en-US" sz="1105" dirty="0"/>
              </a:p>
            </p:txBody>
          </p:sp>
        </mc:Choice>
        <mc:Fallback xmlns="">
          <p:sp>
            <p:nvSpPr>
              <p:cNvPr id="5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62" y="637955"/>
                <a:ext cx="8151628" cy="453607"/>
              </a:xfrm>
              <a:prstGeom prst="rect">
                <a:avLst/>
              </a:prstGeom>
              <a:blipFill>
                <a:blip r:embed="rId3"/>
                <a:stretch>
                  <a:fillRect l="-1122" r="-823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2"/>
          <p:cNvSpPr/>
          <p:nvPr/>
        </p:nvSpPr>
        <p:spPr>
          <a:xfrm>
            <a:off x="504062" y="1217330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One-to-One Function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3"/>
              <p:cNvSpPr/>
              <p:nvPr/>
            </p:nvSpPr>
            <p:spPr>
              <a:xfrm>
                <a:off x="488310" y="1531627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2ˣ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is one-to-one. Its inverse,,</a:t>
                </a:r>
                <a:r>
                  <a:rPr lang="en-US" sz="1105" dirty="0">
                    <a:solidFill>
                      <a:srgbClr val="000000"/>
                    </a:solidFill>
                    <a:ea typeface="Roboto" pitchFamily="34" charset="-122"/>
                    <a:cs typeface="Roboto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m:rPr>
                        <m:sty m:val="p"/>
                      </m:rP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log</m:t>
                    </m:r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₂(</m:t>
                    </m:r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is also a function.</a:t>
                </a:r>
                <a:endParaRPr lang="en-US" sz="1105" dirty="0"/>
              </a:p>
            </p:txBody>
          </p:sp>
        </mc:Choice>
        <mc:Fallback xmlns="">
          <p:sp>
            <p:nvSpPr>
              <p:cNvPr id="7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10" y="1531627"/>
                <a:ext cx="3877438" cy="453607"/>
              </a:xfrm>
              <a:prstGeom prst="rect">
                <a:avLst/>
              </a:prstGeom>
              <a:blipFill>
                <a:blip r:embed="rId4"/>
                <a:stretch>
                  <a:fillRect l="-2201" r="-2358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4"/>
          <p:cNvSpPr/>
          <p:nvPr/>
        </p:nvSpPr>
        <p:spPr>
          <a:xfrm>
            <a:off x="4762500" y="1217330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Many-to-One Function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5"/>
              <p:cNvSpPr/>
              <p:nvPr/>
            </p:nvSpPr>
            <p:spPr>
              <a:xfrm>
                <a:off x="4762500" y="1519448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is many-to-one (e.g.,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=4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for both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=2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=−2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). Its inverse,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±√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is not a function.</a:t>
                </a:r>
                <a:endParaRPr lang="en-US" sz="1105" dirty="0"/>
              </a:p>
            </p:txBody>
          </p:sp>
        </mc:Choice>
        <mc:Fallback xmlns="">
          <p:sp>
            <p:nvSpPr>
              <p:cNvPr id="9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0" y="1519448"/>
                <a:ext cx="3877438" cy="453607"/>
              </a:xfrm>
              <a:prstGeom prst="rect">
                <a:avLst/>
              </a:prstGeom>
              <a:blipFill>
                <a:blip r:embed="rId5"/>
                <a:stretch>
                  <a:fillRect l="-2201" r="-472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B6D4718-46CE-4ED0-8E14-626DA49B53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97" y="2060093"/>
            <a:ext cx="4042868" cy="17601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9EC3F5-EFBC-43BD-8582-4FB6DFACE7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8137" y="2117224"/>
            <a:ext cx="4114799" cy="17141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B4B116-F7F1-476C-AE5F-0B9A35D6317B}"/>
              </a:ext>
            </a:extLst>
          </p:cNvPr>
          <p:cNvSpPr txBox="1"/>
          <p:nvPr/>
        </p:nvSpPr>
        <p:spPr>
          <a:xfrm>
            <a:off x="504062" y="4062204"/>
            <a:ext cx="630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The composition of a function with its inverse 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0"/>
              <p:cNvSpPr/>
              <p:nvPr/>
            </p:nvSpPr>
            <p:spPr>
              <a:xfrm>
                <a:off x="1826753" y="237439"/>
                <a:ext cx="5251471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3525"/>
                  </a:lnSpc>
                  <a:buNone/>
                </a:pPr>
                <a:r>
                  <a:rPr lang="en-US" sz="282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The Modulus Function: </a:t>
                </a:r>
                <a14:m>
                  <m:oMath xmlns:m="http://schemas.openxmlformats.org/officeDocument/2006/math"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|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282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|</m:t>
                    </m:r>
                  </m:oMath>
                </a14:m>
                <a:endParaRPr lang="en-US" sz="2820" dirty="0"/>
              </a:p>
            </p:txBody>
          </p:sp>
        </mc:Choice>
        <mc:Fallback xmlns="">
          <p:sp>
            <p:nvSpPr>
              <p:cNvPr id="3" name="Text 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753" y="237439"/>
                <a:ext cx="5251471" cy="443023"/>
              </a:xfrm>
              <a:prstGeom prst="rect">
                <a:avLst/>
              </a:prstGeom>
              <a:blipFill>
                <a:blip r:embed="rId3"/>
                <a:stretch>
                  <a:fillRect l="-4181" t="-20548" b="-5068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1"/>
              <p:cNvSpPr/>
              <p:nvPr/>
            </p:nvSpPr>
            <p:spPr>
              <a:xfrm>
                <a:off x="2086376" y="703689"/>
                <a:ext cx="4732227" cy="136328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modulus function </a:t>
                </a:r>
                <a14:m>
                  <m:oMath xmlns:m="http://schemas.openxmlformats.org/officeDocument/2006/math">
                    <m:r>
                      <a:rPr lang="en-GB" sz="1200" b="0" i="1" u="none" strike="noStrike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200" b="0" i="1" u="none" strike="noStrike" dirty="0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|"/>
                        <m:endChr m:val="|"/>
                        <m:ctrlPr>
                          <a:rPr lang="en-GB" sz="1200" b="0" i="1" u="none" strike="noStrike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200" b="0" i="1" u="none" strike="noStrike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200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sz="1200" b="0" i="1" u="none" strike="noStrike" baseline="0" dirty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200" b="0" i="0" u="none" strike="noStrike" baseline="0" dirty="0">
                    <a:latin typeface="Times-Roman"/>
                  </a:rPr>
                  <a:t>often written as </a:t>
                </a:r>
                <a:r>
                  <a:rPr lang="en-GB" sz="1200" b="0" i="1" u="none" strike="noStrike" baseline="0" dirty="0">
                    <a:latin typeface="MTMI"/>
                  </a:rPr>
                  <a:t>y </a:t>
                </a:r>
                <a:r>
                  <a:rPr lang="en-GB" sz="1200" b="0" i="0" u="none" strike="noStrike" baseline="0" dirty="0">
                    <a:latin typeface="MTSYN"/>
                  </a:rPr>
                  <a:t>= </a:t>
                </a:r>
                <a:r>
                  <a:rPr lang="en-GB" sz="1200" b="0" i="0" u="none" strike="noStrike" baseline="0" dirty="0">
                    <a:latin typeface="Times-Roman"/>
                  </a:rPr>
                  <a:t>a</a:t>
                </a:r>
                <a:r>
                  <a:rPr lang="en-GB" sz="1200" b="0" i="1" u="none" strike="noStrike" baseline="0" dirty="0">
                    <a:latin typeface="MTMI"/>
                  </a:rPr>
                  <a:t>bs(x)</a:t>
                </a:r>
                <a:r>
                  <a:rPr lang="en-US" sz="1105" b="0" i="1" u="none" strike="noStrike" baseline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</a:rPr>
                  <a:t> (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absolute value) makes any input value non-negative. It's defined by: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:endParaRPr lang="en-US" sz="1105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𝑦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 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105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</m:ctrlPr>
                            </m:eqArrPr>
                            <m:e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−&amp;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𝑥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,  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𝑥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&amp;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𝑥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,  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𝑥</m:t>
                              </m:r>
                              <m:r>
                                <a:rPr lang="en-US" sz="1105" i="1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Roboto" pitchFamily="34" charset="-12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105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To draw its graph, draw the graph of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and reflect the negative portion in the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-axis.</a:t>
                </a:r>
                <a:endParaRPr lang="en-US" sz="1105" dirty="0"/>
              </a:p>
            </p:txBody>
          </p:sp>
        </mc:Choice>
        <mc:Fallback xmlns="">
          <p:sp>
            <p:nvSpPr>
              <p:cNvPr id="4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76" y="703689"/>
                <a:ext cx="4732227" cy="1363281"/>
              </a:xfrm>
              <a:prstGeom prst="rect">
                <a:avLst/>
              </a:prstGeom>
              <a:blipFill>
                <a:blip r:embed="rId4"/>
                <a:stretch>
                  <a:fillRect l="-1802" t="-21875" r="-515" b="-6294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B141BE9-1A18-4CC9-8ADB-2828904AEB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20" y="2090197"/>
            <a:ext cx="7408751" cy="27517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Symmetry of Functions</a:t>
            </a:r>
            <a:endParaRPr lang="en-US" sz="2820" dirty="0"/>
          </a:p>
        </p:txBody>
      </p:sp>
      <p:sp>
        <p:nvSpPr>
          <p:cNvPr id="5" name="Text 1"/>
          <p:cNvSpPr/>
          <p:nvPr/>
        </p:nvSpPr>
        <p:spPr>
          <a:xfrm>
            <a:off x="496186" y="1001578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Even Functions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2"/>
              <p:cNvSpPr/>
              <p:nvPr/>
            </p:nvSpPr>
            <p:spPr>
              <a:xfrm>
                <a:off x="496186" y="1351640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These are functions where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(−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Their graphs are symmetrical about the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-axis.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351640"/>
                <a:ext cx="3877438" cy="453607"/>
              </a:xfrm>
              <a:prstGeom prst="rect">
                <a:avLst/>
              </a:prstGeom>
              <a:blipFill>
                <a:blip r:embed="rId3"/>
                <a:stretch>
                  <a:fillRect l="-2201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3"/>
              <p:cNvSpPr/>
              <p:nvPr/>
            </p:nvSpPr>
            <p:spPr>
              <a:xfrm>
                <a:off x="496186" y="1827066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7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827066"/>
                <a:ext cx="3877438" cy="226803"/>
              </a:xfrm>
              <a:prstGeom prst="rect">
                <a:avLst/>
              </a:prstGeom>
              <a:blipFill>
                <a:blip r:embed="rId4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4"/>
              <p:cNvSpPr/>
              <p:nvPr/>
            </p:nvSpPr>
            <p:spPr>
              <a:xfrm>
                <a:off x="496186" y="2111339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|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|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8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11339"/>
                <a:ext cx="3877438" cy="226803"/>
              </a:xfrm>
              <a:prstGeom prst="rect">
                <a:avLst/>
              </a:prstGeom>
              <a:blipFill>
                <a:blip r:embed="rId5"/>
                <a:stretch>
                  <a:fillRect l="-2044" b="-3157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5"/>
          <p:cNvSpPr/>
          <p:nvPr/>
        </p:nvSpPr>
        <p:spPr>
          <a:xfrm>
            <a:off x="4778252" y="1001578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Odd Functions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6"/>
              <p:cNvSpPr/>
              <p:nvPr/>
            </p:nvSpPr>
            <p:spPr>
              <a:xfrm>
                <a:off x="4778252" y="1280561"/>
                <a:ext cx="3877438" cy="10493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These are functions where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(−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−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</a:t>
                </a:r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Odd functions are those that when reflected in the </a:t>
                </a:r>
                <a14:m>
                  <m:oMath xmlns:m="http://schemas.openxmlformats.org/officeDocument/2006/math"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-axis result in an</a:t>
                </a:r>
              </a:p>
              <a:p>
                <a:pPr>
                  <a:lnSpc>
                    <a:spcPts val="1805"/>
                  </a:lnSpc>
                </a:pPr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upside down version of the original graph i.e. 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their graphs have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180°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rotational symmetry about the origin.</a:t>
                </a:r>
                <a:endParaRPr lang="en-US" sz="1105" dirty="0"/>
              </a:p>
            </p:txBody>
          </p:sp>
        </mc:Choice>
        <mc:Fallback xmlns="">
          <p:sp>
            <p:nvSpPr>
              <p:cNvPr id="10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1280561"/>
                <a:ext cx="3877438" cy="1049372"/>
              </a:xfrm>
              <a:prstGeom prst="rect">
                <a:avLst/>
              </a:prstGeom>
              <a:blipFill>
                <a:blip r:embed="rId6"/>
                <a:stretch>
                  <a:fillRect l="-2358" b="-116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7"/>
              <p:cNvSpPr/>
              <p:nvPr/>
            </p:nvSpPr>
            <p:spPr>
              <a:xfrm>
                <a:off x="4770376" y="2274002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11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376" y="2274002"/>
                <a:ext cx="3877438" cy="226803"/>
              </a:xfrm>
              <a:prstGeom prst="rect">
                <a:avLst/>
              </a:prstGeom>
              <a:blipFill>
                <a:blip r:embed="rId7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8"/>
              <p:cNvSpPr/>
              <p:nvPr/>
            </p:nvSpPr>
            <p:spPr>
              <a:xfrm>
                <a:off x="4770376" y="2529293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</m:t>
                    </m:r>
                    <m:f>
                      <m:fPr>
                        <m:ctrlPr>
                          <a:rPr lang="en-IE" sz="1105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fPr>
                      <m:num>
                        <m:r>
                          <a:rPr lang="en-IE" sz="1105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1</m:t>
                        </m:r>
                      </m:num>
                      <m:den>
                        <m:r>
                          <a:rPr lang="en-IE" sz="1105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𝑥</m:t>
                        </m:r>
                      </m:den>
                    </m:f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12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376" y="2529293"/>
                <a:ext cx="3877438" cy="226803"/>
              </a:xfrm>
              <a:prstGeom prst="rect">
                <a:avLst/>
              </a:prstGeom>
              <a:blipFill>
                <a:blip r:embed="rId8"/>
                <a:stretch>
                  <a:fillRect l="-2044" t="-10811" b="-2432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C7BBF8A-CC98-49C5-A27D-AFF9D7A4EC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635" y="3035459"/>
            <a:ext cx="2110664" cy="15072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9F030D-DF8F-45CF-800E-3586D42080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63" y="3007783"/>
            <a:ext cx="2054450" cy="146670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C4705C-96E4-4F35-9716-2B25A80934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528" y="3045050"/>
            <a:ext cx="2054445" cy="1486583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BC87496-4E9C-42F7-A80D-33332202E475}"/>
              </a:ext>
            </a:extLst>
          </p:cNvPr>
          <p:cNvCxnSpPr>
            <a:cxnSpLocks/>
          </p:cNvCxnSpPr>
          <p:nvPr/>
        </p:nvCxnSpPr>
        <p:spPr>
          <a:xfrm>
            <a:off x="4572000" y="955980"/>
            <a:ext cx="0" cy="3645837"/>
          </a:xfrm>
          <a:prstGeom prst="line">
            <a:avLst/>
          </a:prstGeom>
          <a:ln w="254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D99372C1-9BA7-43E3-A10A-8519A9CD795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788" y="3026897"/>
            <a:ext cx="2110664" cy="15072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1100667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Solving Inequalities</a:t>
            </a:r>
            <a:endParaRPr lang="en-US" sz="2820" dirty="0"/>
          </a:p>
        </p:txBody>
      </p:sp>
      <p:sp>
        <p:nvSpPr>
          <p:cNvPr id="3" name="Text 1"/>
          <p:cNvSpPr/>
          <p:nvPr/>
        </p:nvSpPr>
        <p:spPr>
          <a:xfrm>
            <a:off x="496186" y="1756341"/>
            <a:ext cx="815162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Golden Rule</a:t>
            </a:r>
            <a:endParaRPr lang="en-US" sz="1410" dirty="0"/>
          </a:p>
        </p:txBody>
      </p:sp>
      <p:sp>
        <p:nvSpPr>
          <p:cNvPr id="4" name="Text 2"/>
          <p:cNvSpPr/>
          <p:nvPr/>
        </p:nvSpPr>
        <p:spPr>
          <a:xfrm>
            <a:off x="496186" y="2043712"/>
            <a:ext cx="8151628" cy="764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5"/>
              </a:lnSpc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can solve inequalities much like equations (adding, subtracting, multiplying, dividing on both sides using the same non-zero expression). However, there is one crucial exception: if you multiply or divide both sides by a negative number or expression, you must reverse the direction of the inequality sign.</a:t>
            </a:r>
            <a:endParaRPr lang="en-US" sz="1105" dirty="0"/>
          </a:p>
          <a:p>
            <a:pPr marL="0" indent="0">
              <a:lnSpc>
                <a:spcPts val="1805"/>
              </a:lnSpc>
              <a:buNone/>
            </a:pPr>
            <a:endParaRPr lang="en-US" sz="1105" dirty="0"/>
          </a:p>
        </p:txBody>
      </p:sp>
      <p:sp>
        <p:nvSpPr>
          <p:cNvPr id="5" name="Text 3"/>
          <p:cNvSpPr/>
          <p:nvPr/>
        </p:nvSpPr>
        <p:spPr>
          <a:xfrm>
            <a:off x="1202510" y="3329693"/>
            <a:ext cx="4560727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2761146"/>
                <a:ext cx="4268761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b="1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3 &lt; 5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761146"/>
                <a:ext cx="4268761" cy="226803"/>
              </a:xfrm>
              <a:prstGeom prst="rect">
                <a:avLst/>
              </a:prstGeom>
              <a:blipFill>
                <a:blip r:embed="rId3"/>
                <a:stretch>
                  <a:fillRect l="-185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96186" y="3045420"/>
                <a:ext cx="4560727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−1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and reverse the inequality sign: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105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dPr>
                      <m:e>
                        <m:r>
                          <a:rPr lang="en-US" sz="1105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−1</m:t>
                        </m:r>
                      </m:e>
                    </m:d>
                    <m:r>
                      <a:rPr lang="en-IE" sz="1105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.3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&gt; </m:t>
                    </m:r>
                    <m:d>
                      <m:dPr>
                        <m:ctrlPr>
                          <a:rPr lang="en-US" sz="1105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dPr>
                      <m:e>
                        <m:r>
                          <a:rPr lang="en-US" sz="1105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−1</m:t>
                        </m:r>
                      </m:e>
                    </m:d>
                    <m:r>
                      <a:rPr lang="en-IE" sz="1105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.5 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045420"/>
                <a:ext cx="4560727" cy="226803"/>
              </a:xfrm>
              <a:prstGeom prst="rect">
                <a:avLst/>
              </a:prstGeom>
              <a:blipFill>
                <a:blip r:embed="rId4"/>
                <a:stretch>
                  <a:fillRect l="-1736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96186" y="3329693"/>
                <a:ext cx="4268761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Result: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−3 &gt; −5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 which is true</a:t>
                </a:r>
                <a:endParaRPr lang="en-US" sz="1105" dirty="0"/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329693"/>
                <a:ext cx="4268761" cy="226803"/>
              </a:xfrm>
              <a:prstGeom prst="rect">
                <a:avLst/>
              </a:prstGeom>
              <a:blipFill>
                <a:blip r:embed="rId5"/>
                <a:stretch>
                  <a:fillRect l="-185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88433" y="514269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Solving More Difficult Inequalities</a:t>
            </a:r>
            <a:endParaRPr lang="en-US" sz="2820" dirty="0"/>
          </a:p>
        </p:txBody>
      </p:sp>
      <p:sp>
        <p:nvSpPr>
          <p:cNvPr id="4" name="Text 1"/>
          <p:cNvSpPr/>
          <p:nvPr/>
        </p:nvSpPr>
        <p:spPr>
          <a:xfrm>
            <a:off x="245640" y="957314"/>
            <a:ext cx="4732227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solve a more difficult inequality: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2"/>
              <p:cNvSpPr/>
              <p:nvPr/>
            </p:nvSpPr>
            <p:spPr>
              <a:xfrm>
                <a:off x="245640" y="1737376"/>
                <a:ext cx="4732227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Step 1: </a:t>
                </a:r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Write the inequality so there is a function of </a:t>
                </a:r>
                <a14:m>
                  <m:oMath xmlns:m="http://schemas.openxmlformats.org/officeDocument/2006/math"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on one side of the inequality and </a:t>
                </a:r>
                <a14:m>
                  <m:oMath xmlns:m="http://schemas.openxmlformats.org/officeDocument/2006/math"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0</m:t>
                    </m:r>
                  </m:oMath>
                </a14:m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on the other. Here </a:t>
                </a:r>
                <a14:m>
                  <m:oMath xmlns:m="http://schemas.openxmlformats.org/officeDocument/2006/math"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GB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GB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should be a continuous function.</a:t>
                </a:r>
                <a:endParaRPr lang="en-US" sz="1105" dirty="0"/>
              </a:p>
            </p:txBody>
          </p:sp>
        </mc:Choice>
        <mc:Fallback xmlns="">
          <p:sp>
            <p:nvSpPr>
              <p:cNvPr id="5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0" y="1737376"/>
                <a:ext cx="4732227" cy="226803"/>
              </a:xfrm>
              <a:prstGeom prst="rect">
                <a:avLst/>
              </a:prstGeom>
              <a:blipFill>
                <a:blip r:embed="rId3"/>
                <a:stretch>
                  <a:fillRect l="-1673" t="-100000" r="-1030" b="-13783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245640" y="2222985"/>
                <a:ext cx="4732227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Step 2: Solve the equation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0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0" y="2222985"/>
                <a:ext cx="4732227" cy="226803"/>
              </a:xfrm>
              <a:prstGeom prst="rect">
                <a:avLst/>
              </a:prstGeom>
              <a:blipFill>
                <a:blip r:embed="rId4"/>
                <a:stretch>
                  <a:fillRect l="-1673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4"/>
          <p:cNvSpPr/>
          <p:nvPr/>
        </p:nvSpPr>
        <p:spPr>
          <a:xfrm>
            <a:off x="245640" y="2507258"/>
            <a:ext cx="4732227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3: Mark the roots on a number line. This divides the line into intervals.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5"/>
              <p:cNvSpPr/>
              <p:nvPr/>
            </p:nvSpPr>
            <p:spPr>
              <a:xfrm>
                <a:off x="245640" y="3018335"/>
                <a:ext cx="4732227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Step 4: Pick a test value from each interval and substitute it into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to see if the result is positive or negative.</a:t>
                </a:r>
                <a:endParaRPr lang="en-US" sz="1105" dirty="0"/>
              </a:p>
            </p:txBody>
          </p:sp>
        </mc:Choice>
        <mc:Fallback xmlns="">
          <p:sp>
            <p:nvSpPr>
              <p:cNvPr id="8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40" y="3018335"/>
                <a:ext cx="4732227" cy="453607"/>
              </a:xfrm>
              <a:prstGeom prst="rect">
                <a:avLst/>
              </a:prstGeom>
              <a:blipFill>
                <a:blip r:embed="rId5"/>
                <a:stretch>
                  <a:fillRect l="-1673" r="-1802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6"/>
          <p:cNvSpPr/>
          <p:nvPr/>
        </p:nvSpPr>
        <p:spPr>
          <a:xfrm>
            <a:off x="245640" y="3529411"/>
            <a:ext cx="4732227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5: Identify the intervals that satisfy the original inequality.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67D15D-F0E6-49B5-A0C2-EB43C9C3E68A}"/>
                  </a:ext>
                </a:extLst>
              </p:cNvPr>
              <p:cNvSpPr txBox="1"/>
              <p:nvPr/>
            </p:nvSpPr>
            <p:spPr>
              <a:xfrm>
                <a:off x="5235076" y="1886082"/>
                <a:ext cx="32685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latin typeface="Roboto" panose="02000000000000000000" pitchFamily="2" charset="0"/>
                    <a:ea typeface="Roboto" panose="02000000000000000000" pitchFamily="2" charset="0"/>
                  </a:rPr>
                  <a:t>Solving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dirty="0">
                        <a:latin typeface="Cambria Math" panose="02040503050406030204" pitchFamily="18" charset="0"/>
                      </a:rPr>
                      <m:t>− 4)(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 + 1) &gt; 0</m:t>
                    </m:r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67D15D-F0E6-49B5-A0C2-EB43C9C3E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076" y="1886082"/>
                <a:ext cx="3268558" cy="369332"/>
              </a:xfrm>
              <a:prstGeom prst="rect">
                <a:avLst/>
              </a:prstGeom>
              <a:blipFill>
                <a:blip r:embed="rId6"/>
                <a:stretch>
                  <a:fillRect l="-1679" t="-8197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8B102AF-6598-4F15-8DF5-B687F8537D0B}"/>
              </a:ext>
            </a:extLst>
          </p:cNvPr>
          <p:cNvSpPr txBox="1"/>
          <p:nvPr/>
        </p:nvSpPr>
        <p:spPr>
          <a:xfrm>
            <a:off x="5934691" y="1103265"/>
            <a:ext cx="186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latin typeface="Roboto" panose="02000000000000000000" pitchFamily="2" charset="0"/>
                <a:ea typeface="Roboto" panose="02000000000000000000" pitchFamily="2" charset="0"/>
              </a:rPr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69775F-6688-4BC3-A7A4-B15662860905}"/>
                  </a:ext>
                </a:extLst>
              </p:cNvPr>
              <p:cNvSpPr txBox="1"/>
              <p:nvPr/>
            </p:nvSpPr>
            <p:spPr>
              <a:xfrm>
                <a:off x="5073210" y="2293281"/>
                <a:ext cx="3825150" cy="64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dirty="0" smtClean="0">
                          <a:latin typeface="Cambria Math" panose="02040503050406030204" pitchFamily="18" charset="0"/>
                        </a:rPr>
                        <m:t>        </m:t>
                      </m:r>
                      <m:d>
                        <m:dPr>
                          <m:ctrlPr>
                            <a:rPr lang="en-IE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i="1" dirty="0">
                              <a:latin typeface="Cambria Math" panose="02040503050406030204" pitchFamily="18" charset="0"/>
                            </a:rPr>
                            <m:t>− 4</m:t>
                          </m:r>
                        </m:e>
                      </m:d>
                      <m:d>
                        <m:dPr>
                          <m:ctrlPr>
                            <a:rPr lang="en-I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E" i="1" dirty="0">
                              <a:latin typeface="Cambria Math" panose="02040503050406030204" pitchFamily="18" charset="0"/>
                            </a:rPr>
                            <m:t> + 1</m:t>
                          </m:r>
                        </m:e>
                      </m:d>
                      <m:r>
                        <a:rPr lang="en-IE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E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⇔ (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 − 2)(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 + 2)(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i="1" dirty="0">
                          <a:latin typeface="Cambria Math" panose="02040503050406030204" pitchFamily="18" charset="0"/>
                        </a:rPr>
                        <m:t> + 1) = 0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69775F-6688-4BC3-A7A4-B15662860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210" y="2293281"/>
                <a:ext cx="3825150" cy="645498"/>
              </a:xfrm>
              <a:prstGeom prst="rect">
                <a:avLst/>
              </a:prstGeom>
              <a:blipFill>
                <a:blip r:embed="rId7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A51F73-FE4A-4AE7-8080-66CAADCD160D}"/>
                  </a:ext>
                </a:extLst>
              </p:cNvPr>
              <p:cNvSpPr txBox="1"/>
              <p:nvPr/>
            </p:nvSpPr>
            <p:spPr>
              <a:xfrm>
                <a:off x="5073210" y="2863461"/>
                <a:ext cx="35922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⇔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2,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−2,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= −1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A51F73-FE4A-4AE7-8080-66CAADCD1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210" y="2863461"/>
                <a:ext cx="359228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9B213388-32B0-4A39-80FC-CFD7AE2277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839" y="3964814"/>
            <a:ext cx="4587618" cy="9233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886837-9702-4E87-834A-E5C43AEFF472}"/>
                  </a:ext>
                </a:extLst>
              </p:cNvPr>
              <p:cNvSpPr txBox="1"/>
              <p:nvPr/>
            </p:nvSpPr>
            <p:spPr>
              <a:xfrm>
                <a:off x="5244960" y="4103313"/>
                <a:ext cx="35848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Looking for the regions where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𝑓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(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) &gt; 0</m:t>
                    </m:r>
                  </m:oMath>
                </a14:m>
                <a:r>
                  <a:rPr lang="en-GB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</a:p>
              <a:p>
                <a:r>
                  <a:rPr lang="en-GB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gives the solution as 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−2 &lt; 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&lt; −1 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𝑜𝑟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𝑥</m:t>
                    </m:r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 &gt; 2</m:t>
                    </m:r>
                  </m:oMath>
                </a14:m>
                <a:endParaRPr lang="en-IE" sz="12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886837-9702-4E87-834A-E5C43AEFF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960" y="4103313"/>
                <a:ext cx="3584856" cy="461665"/>
              </a:xfrm>
              <a:prstGeom prst="rect">
                <a:avLst/>
              </a:prstGeom>
              <a:blipFill>
                <a:blip r:embed="rId10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Finding Functions from Experimental Data</a:t>
            </a:r>
            <a:endParaRPr lang="en-US" sz="2820" dirty="0"/>
          </a:p>
        </p:txBody>
      </p:sp>
      <p:sp>
        <p:nvSpPr>
          <p:cNvPr id="6" name="Text 1"/>
          <p:cNvSpPr/>
          <p:nvPr/>
        </p:nvSpPr>
        <p:spPr>
          <a:xfrm>
            <a:off x="496186" y="906966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Graphs are essential tools for identifying mathematical relationships from experimental data. By plotting the data in different ways, we can uncover underlying linear, exponential, or power-law trends.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2"/>
              <p:cNvSpPr/>
              <p:nvPr/>
            </p:nvSpPr>
            <p:spPr>
              <a:xfrm>
                <a:off x="84955" y="1445609"/>
                <a:ext cx="2942754" cy="36285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Linear Relationship (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𝒎𝒙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+ 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𝒄</m:t>
                    </m:r>
                  </m:oMath>
                </a14:m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200" dirty="0"/>
              </a:p>
            </p:txBody>
          </p:sp>
        </mc:Choice>
        <mc:Fallback xmlns="">
          <p:sp>
            <p:nvSpPr>
              <p:cNvPr id="7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5" y="1445609"/>
                <a:ext cx="2942754" cy="362858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3"/>
          <p:cNvSpPr/>
          <p:nvPr/>
        </p:nvSpPr>
        <p:spPr>
          <a:xfrm>
            <a:off x="207950" y="1967586"/>
            <a:ext cx="2739606" cy="90721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Plot y vs x. If the points form approximately a straight line, the relationship could be thought to be linear. The gradient (m) and y-intercept (c) can be found directly from the line of best fit.</a:t>
            </a:r>
            <a:endParaRPr lang="en-US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4"/>
              <p:cNvSpPr/>
              <p:nvPr/>
            </p:nvSpPr>
            <p:spPr>
              <a:xfrm>
                <a:off x="3150703" y="1417999"/>
                <a:ext cx="2739605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Exponential Relationship (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</m:t>
                    </m:r>
                    <m:sSub>
                      <m:sSubPr>
                        <m:ctrlPr>
                          <a:rPr lang="en-IE" sz="12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</m:ctrlPr>
                      </m:sSubPr>
                      <m:e>
                        <m:r>
                          <a:rPr lang="en-IE" sz="12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𝒚</m:t>
                        </m:r>
                      </m:e>
                      <m:sub>
                        <m:r>
                          <a:rPr lang="en-IE" sz="12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𝟎</m:t>
                        </m:r>
                      </m:sub>
                    </m:sSub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𝟏𝟎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ᵏᵗ</m:t>
                    </m:r>
                  </m:oMath>
                </a14:m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200" dirty="0"/>
              </a:p>
            </p:txBody>
          </p:sp>
        </mc:Choice>
        <mc:Fallback xmlns="">
          <p:sp>
            <p:nvSpPr>
              <p:cNvPr id="9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703" y="1417999"/>
                <a:ext cx="2739605" cy="443023"/>
              </a:xfrm>
              <a:prstGeom prst="rect">
                <a:avLst/>
              </a:prstGeom>
              <a:blipFill>
                <a:blip r:embed="rId4"/>
                <a:stretch>
                  <a:fillRect l="-1336" r="-111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5"/>
              <p:cNvSpPr/>
              <p:nvPr/>
            </p:nvSpPr>
            <p:spPr>
              <a:xfrm>
                <a:off x="3131209" y="1993168"/>
                <a:ext cx="2739604" cy="9072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Plot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log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⁡(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vs t (a log-linear plot). If this forms a straight line, the relationship could be thought to be exponential. The gradient gives '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𝑘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and the </a:t>
                </a:r>
              </a:p>
              <a:p>
                <a:pPr marL="0" indent="0" algn="ctr">
                  <a:lnSpc>
                    <a:spcPts val="1805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intercept gives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log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⁡(</m:t>
                    </m:r>
                    <m:sSub>
                      <m:sSubPr>
                        <m:ctrlPr>
                          <a:rPr lang="en-IE" sz="1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sSubPr>
                      <m:e>
                        <m:r>
                          <a:rPr lang="en-IE" sz="1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𝑦</m:t>
                        </m:r>
                      </m:e>
                      <m:sub>
                        <m:r>
                          <a:rPr lang="en-IE" sz="1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0</m:t>
                        </m:r>
                      </m:sub>
                    </m:sSub>
                    <m:r>
                      <a:rPr lang="en-IE" sz="10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endParaRPr lang="en-IE" sz="1000" b="0" i="1" dirty="0">
                  <a:solidFill>
                    <a:srgbClr val="000000"/>
                  </a:solidFill>
                  <a:latin typeface="Cambria Math" panose="02040503050406030204" pitchFamily="18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 algn="ctr">
                  <a:lnSpc>
                    <a:spcPts val="1805"/>
                  </a:lnSpc>
                  <a:buNone/>
                </a:pPr>
                <a:endParaRPr lang="en-US" sz="1105" dirty="0"/>
              </a:p>
            </p:txBody>
          </p:sp>
        </mc:Choice>
        <mc:Fallback xmlns="">
          <p:sp>
            <p:nvSpPr>
              <p:cNvPr id="10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209" y="1993168"/>
                <a:ext cx="2739604" cy="907213"/>
              </a:xfrm>
              <a:prstGeom prst="rect">
                <a:avLst/>
              </a:prstGeom>
              <a:blipFill>
                <a:blip r:embed="rId5"/>
                <a:stretch>
                  <a:fillRect l="-2673" r="-3563" b="-671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6"/>
              <p:cNvSpPr/>
              <p:nvPr/>
            </p:nvSpPr>
            <p:spPr>
              <a:xfrm>
                <a:off x="6072372" y="1558627"/>
                <a:ext cx="2575442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763"/>
                  </a:lnSpc>
                  <a:buNone/>
                </a:pPr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Power Relationship (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𝒂𝒙</m:t>
                    </m:r>
                    <m:r>
                      <a:rPr lang="en-US" sz="12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ⁿ</m:t>
                    </m:r>
                  </m:oMath>
                </a14:m>
                <a:r>
                  <a:rPr lang="en-US" sz="120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200" dirty="0"/>
              </a:p>
            </p:txBody>
          </p:sp>
        </mc:Choice>
        <mc:Fallback xmlns="">
          <p:sp>
            <p:nvSpPr>
              <p:cNvPr id="11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372" y="1558627"/>
                <a:ext cx="2575442" cy="221512"/>
              </a:xfrm>
              <a:prstGeom prst="rect">
                <a:avLst/>
              </a:prstGeom>
              <a:blipFill>
                <a:blip r:embed="rId6"/>
                <a:stretch>
                  <a:fillRect t="-2778" b="-4722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7"/>
              <p:cNvSpPr/>
              <p:nvPr/>
            </p:nvSpPr>
            <p:spPr>
              <a:xfrm>
                <a:off x="6054467" y="1993168"/>
                <a:ext cx="2739605" cy="9072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Plot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log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⁡(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vs log(x) (a log-log plot). If this forms a  approximately a straight line, there could be a power relationship. The gradient gives the power 'n' and the y-intercept gives log(a).</a:t>
                </a:r>
                <a:endParaRPr lang="en-US" sz="1000" dirty="0"/>
              </a:p>
            </p:txBody>
          </p:sp>
        </mc:Choice>
        <mc:Fallback xmlns="">
          <p:sp>
            <p:nvSpPr>
              <p:cNvPr id="12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467" y="1993168"/>
                <a:ext cx="2739605" cy="907213"/>
              </a:xfrm>
              <a:prstGeom prst="rect">
                <a:avLst/>
              </a:prstGeom>
              <a:blipFill>
                <a:blip r:embed="rId7"/>
                <a:stretch>
                  <a:fillRect l="-2889" r="-3556" b="-671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026C6CFD-4FAA-4DB8-899A-6EB817993C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58" y="3033574"/>
            <a:ext cx="2739606" cy="10840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D9945B-5A60-40F6-ACE3-2B38A98A1E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709" y="3036478"/>
            <a:ext cx="2985591" cy="10202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9D26A2-C36C-4D70-9F9C-B420E66E438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4467" y="3116819"/>
            <a:ext cx="2739605" cy="100078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513461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Summary</a:t>
            </a:r>
            <a:endParaRPr lang="en-US" sz="28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1"/>
              <p:cNvSpPr/>
              <p:nvPr/>
            </p:nvSpPr>
            <p:spPr>
              <a:xfrm>
                <a:off x="496186" y="1177012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Linear Function (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𝑚𝑥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): '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𝑚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is the gradient, '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is the y-intercept.</a:t>
                </a:r>
                <a:endParaRPr lang="en-US" sz="1105" dirty="0"/>
              </a:p>
            </p:txBody>
          </p:sp>
        </mc:Choice>
        <mc:Fallback xmlns="">
          <p:sp>
            <p:nvSpPr>
              <p:cNvPr id="3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177012"/>
                <a:ext cx="8151628" cy="226803"/>
              </a:xfrm>
              <a:prstGeom prst="rect">
                <a:avLst/>
              </a:prstGeom>
              <a:blipFill>
                <a:blip r:embed="rId3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496186" y="1461285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Quadratic Function (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𝑏𝑥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): A parabola whose number of roots are determined by evaluating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𝑏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²−4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𝑎𝑐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461285"/>
                <a:ext cx="8151628" cy="226803"/>
              </a:xfrm>
              <a:prstGeom prst="rect">
                <a:avLst/>
              </a:prstGeom>
              <a:blipFill>
                <a:blip r:embed="rId4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3"/>
          <p:cNvSpPr/>
          <p:nvPr/>
        </p:nvSpPr>
        <p:spPr>
          <a:xfrm>
            <a:off x="496186" y="1745558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Graph Transformations: Common graphs can be found by shifting, reflecting, and scaling from a few basic shapes.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2029832"/>
                <a:ext cx="8151628" cy="50275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Symmetry: Functions with symmetry can be classified as </a:t>
                </a:r>
                <a:r>
                  <a:rPr lang="en-US" sz="1105" b="1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even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(reflecting in the y-axis gives an identical graph): </a:t>
                </a:r>
                <a14:m>
                  <m:oMath xmlns:m="http://schemas.openxmlformats.org/officeDocument/2006/math"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IE" sz="11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1100" b="0" i="1" u="none" strike="noStrike" baseline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E" sz="1100" b="0" i="1" u="none" strike="noStrike" baseline="0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IE" sz="11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1100" b="0" i="1" u="none" strike="noStrike" baseline="0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or </a:t>
                </a:r>
                <a:r>
                  <a:rPr lang="en-US" sz="1105" b="1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odd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(reflecting in the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axis turns the graph upside-down): </a:t>
                </a:r>
                <a14:m>
                  <m:oMath xmlns:m="http://schemas.openxmlformats.org/officeDocument/2006/math">
                    <m:r>
                      <a:rPr lang="en-IE" sz="12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2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IE" sz="1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12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E" sz="12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1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E" sz="12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200" i="1" dirty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IE" sz="1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12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</a:t>
                </a:r>
                <a:endParaRPr lang="en-US" sz="1105" dirty="0"/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029832"/>
                <a:ext cx="8151628" cy="502757"/>
              </a:xfrm>
              <a:prstGeom prst="rect">
                <a:avLst/>
              </a:prstGeom>
              <a:blipFill>
                <a:blip r:embed="rId5"/>
                <a:stretch>
                  <a:fillRect l="-972" t="-2439" b="-487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96186" y="2610911"/>
                <a:ext cx="8151628" cy="37805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171450" indent="-171450">
                  <a:buSzPct val="150000"/>
                  <a:buFont typeface="Arial" panose="020B0604020202020204" pitchFamily="34" charset="0"/>
                  <a:buChar char="•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Inverse Functions: Only exist for one-to-one functions and their graphs can be found by reflecting in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.</m:t>
                    </m:r>
                    <m:r>
                      <m:rPr>
                        <m:nor/>
                      </m:rPr>
                      <a:rPr lang="en-IE" sz="11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 </m:t>
                    </m:r>
                  </m:oMath>
                </a14:m>
                <a:r>
                  <a:rPr lang="en-IE" sz="1100" b="0" i="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itchFamily="34" charset="-120"/>
                  </a:rPr>
                  <a:t>The </a:t>
                </a:r>
                <a:r>
                  <a:rPr lang="en-GB" sz="1100" i="0" dirty="0">
                    <a:latin typeface="Roboto" panose="02000000000000000000" pitchFamily="2" charset="0"/>
                    <a:ea typeface="Roboto" panose="02000000000000000000" pitchFamily="2" charset="0"/>
                  </a:rPr>
                  <a:t>inverse function takes any image</a:t>
                </a:r>
                <a:r>
                  <a:rPr lang="en-IE" sz="1100" dirty="0">
                    <a:latin typeface="Roboto" panose="02000000000000000000" pitchFamily="2" charset="0"/>
                    <a:ea typeface="Roboto" panose="02000000000000000000" pitchFamily="2" charset="0"/>
                  </a:rPr>
                  <a:t> back to its original value </a:t>
                </a:r>
                <a:endParaRPr lang="en-GB" sz="11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endParaRPr lang="en-US" sz="1105" dirty="0"/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610911"/>
                <a:ext cx="8151628" cy="378053"/>
              </a:xfrm>
              <a:prstGeom prst="rect">
                <a:avLst/>
              </a:prstGeom>
              <a:blipFill>
                <a:blip r:embed="rId6"/>
                <a:stretch>
                  <a:fillRect l="-1495" t="-32258" r="-673" b="-1290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96186" y="3058966"/>
                <a:ext cx="7902379" cy="56854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171450" indent="-171450" algn="l">
                  <a:buSzPct val="150000"/>
                  <a:buFont typeface="Arial" panose="020B0604020202020204" pitchFamily="34" charset="0"/>
                  <a:buChar char="•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Inequalities: Solved like equations, but reverse the sign when multiplying/dividing by a negative quantity. More complex inequalities: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) &gt; 0</m:t>
                    </m:r>
                  </m:oMath>
                </a14:m>
                <a:r>
                  <a:rPr lang="en-GB" sz="1100" b="0" i="0" u="none" strike="noStrike" baseline="0" dirty="0">
                    <a:latin typeface="Times-Roman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) &lt; 0</m:t>
                    </m:r>
                  </m:oMath>
                </a14:m>
                <a:r>
                  <a:rPr lang="en-GB" sz="1100" b="0" i="0" u="none" strike="noStrike" baseline="0" dirty="0">
                    <a:latin typeface="Times-Roman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11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100" b="0" i="0" u="none" strike="noStrike" baseline="0" dirty="0">
                    <a:latin typeface="Times-Roman"/>
                  </a:rPr>
                  <a:t>, or </a:t>
                </a:r>
                <a14:m>
                  <m:oMath xmlns:m="http://schemas.openxmlformats.org/officeDocument/2006/math"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1100" b="0" i="1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100" b="0" i="1" u="none" strike="noStrike" baseline="0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1100" b="0" i="1" u="none" strike="noStrike" baseline="0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GB" sz="11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100" b="0" i="1" u="none" strike="noStrike" baseline="0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100" b="0" i="0" u="none" strike="noStrike" baseline="0" dirty="0">
                    <a:latin typeface="Times-Roman"/>
                  </a:rPr>
                  <a:t>, </a:t>
                </a:r>
                <a:r>
                  <a:rPr lang="en-GB" sz="1100" b="0" i="0" u="none" strike="noStrike" baseline="0" dirty="0">
                    <a:latin typeface="Roboto" panose="02000000000000000000" pitchFamily="2" charset="0"/>
                    <a:ea typeface="Roboto" panose="02000000000000000000" pitchFamily="2" charset="0"/>
                  </a:rPr>
                  <a:t>where </a:t>
                </a:r>
                <a:r>
                  <a:rPr lang="en-GB" sz="1100" b="0" i="1" u="none" strike="noStrike" baseline="0" dirty="0">
                    <a:latin typeface="Roboto" panose="02000000000000000000" pitchFamily="2" charset="0"/>
                    <a:ea typeface="Roboto" panose="02000000000000000000" pitchFamily="2" charset="0"/>
                  </a:rPr>
                  <a:t>f (x) </a:t>
                </a:r>
                <a:r>
                  <a:rPr lang="en-GB" sz="1100" b="0" i="0" u="none" strike="noStrike" baseline="0" dirty="0">
                    <a:latin typeface="Roboto" panose="02000000000000000000" pitchFamily="2" charset="0"/>
                    <a:ea typeface="Roboto" panose="02000000000000000000" pitchFamily="2" charset="0"/>
                  </a:rPr>
                  <a:t>is a continuous function</a:t>
                </a: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 can be solved by marking the roots of the function f(x)=0 on a number line to determine regions which satisfy the associated inequality.</a:t>
                </a:r>
                <a:endParaRPr lang="en-US" sz="1105" dirty="0"/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058966"/>
                <a:ext cx="7902379" cy="568547"/>
              </a:xfrm>
              <a:prstGeom prst="rect">
                <a:avLst/>
              </a:prstGeom>
              <a:blipFill>
                <a:blip r:embed="rId7"/>
                <a:stretch>
                  <a:fillRect l="-1542" t="-21505" b="-430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7"/>
          <p:cNvSpPr/>
          <p:nvPr/>
        </p:nvSpPr>
        <p:spPr>
          <a:xfrm>
            <a:off x="426612" y="3691947"/>
            <a:ext cx="8151628" cy="452826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Analysis: Linear, log-linear, and log-log plots help identify relationships in data, i.e. linear, exponential and power relationships.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1945</Words>
  <Application>Microsoft Office PowerPoint</Application>
  <PresentationFormat>On-screen Show (16:9)</PresentationFormat>
  <Paragraphs>133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 Math</vt:lpstr>
      <vt:lpstr>Heebo</vt:lpstr>
      <vt:lpstr>MTMI</vt:lpstr>
      <vt:lpstr>MTSYN</vt:lpstr>
      <vt:lpstr>Roboto</vt:lpstr>
      <vt:lpstr>Times-Roman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 and their graphs</dc:title>
  <dc:subject>PptxGenJS Presentation</dc:subject>
  <dc:creator>PptxGenJS</dc:creator>
  <cp:lastModifiedBy>Mary Attenborough</cp:lastModifiedBy>
  <cp:revision>43</cp:revision>
  <dcterms:created xsi:type="dcterms:W3CDTF">2025-09-17T06:38:56Z</dcterms:created>
  <dcterms:modified xsi:type="dcterms:W3CDTF">2026-10-01T15:48:41Z</dcterms:modified>
</cp:coreProperties>
</file>