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6" r:id="rId15"/>
    <p:sldId id="269" r:id="rId16"/>
    <p:sldId id="270" r:id="rId17"/>
    <p:sldId id="271" r:id="rId18"/>
    <p:sldId id="272" r:id="rId19"/>
    <p:sldId id="275" r:id="rId2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7" d="100"/>
          <a:sy n="117" d="100"/>
        </p:scale>
        <p:origin x="22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43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30D11F-8C8B-4433-AB35-D5C6B5741A75}"/>
              </a:ext>
            </a:extLst>
          </p:cNvPr>
          <p:cNvSpPr txBox="1"/>
          <p:nvPr userDrawn="1"/>
        </p:nvSpPr>
        <p:spPr>
          <a:xfrm>
            <a:off x="3532173" y="4854802"/>
            <a:ext cx="5611827" cy="215444"/>
          </a:xfrm>
          <a:prstGeom prst="rect">
            <a:avLst/>
          </a:prstGeom>
          <a:noFill/>
        </p:spPr>
        <p:txBody>
          <a:bodyPr wrap="square">
            <a:spAutoFit/>
          </a:bodyPr>
          <a:lstStyle/>
          <a:p>
            <a:r>
              <a:rPr lang="en-IE" sz="800" dirty="0">
                <a:latin typeface="Roboto" panose="02000000000000000000" pitchFamily="2" charset="0"/>
                <a:ea typeface="Roboto" panose="02000000000000000000" pitchFamily="2" charset="0"/>
              </a:rPr>
              <a:t>Attenborough M 2003 Mathematics for Electrical Engineering and Computing 1 Sets and functions, pp.:3-25, (</a:t>
            </a:r>
            <a:r>
              <a:rPr lang="en-IE" sz="800" dirty="0" err="1">
                <a:latin typeface="Roboto" panose="02000000000000000000" pitchFamily="2" charset="0"/>
                <a:ea typeface="Roboto" panose="02000000000000000000" pitchFamily="2" charset="0"/>
              </a:rPr>
              <a:t>Newnes</a:t>
            </a:r>
            <a:r>
              <a:rPr lang="en-IE" sz="800" dirty="0">
                <a:latin typeface="Roboto" panose="02000000000000000000" pitchFamily="2" charset="0"/>
                <a:ea typeface="Roboto" panose="02000000000000000000" pitchFamily="2" charset="0"/>
              </a:rPr>
              <a:t>)</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0.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1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715000" y="0"/>
            <a:ext cx="3429000" cy="5143500"/>
          </a:xfrm>
          <a:prstGeom prst="rect">
            <a:avLst/>
          </a:prstGeom>
        </p:spPr>
      </p:pic>
      <p:sp>
        <p:nvSpPr>
          <p:cNvPr id="4" name="Text 0"/>
          <p:cNvSpPr/>
          <p:nvPr/>
        </p:nvSpPr>
        <p:spPr>
          <a:xfrm>
            <a:off x="496186" y="1505541"/>
            <a:ext cx="4722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Sets and functions</a:t>
            </a:r>
            <a:endParaRPr lang="en-US" sz="2820" dirty="0"/>
          </a:p>
        </p:txBody>
      </p:sp>
      <p:pic>
        <p:nvPicPr>
          <p:cNvPr id="7" name="Picture 6">
            <a:extLst>
              <a:ext uri="{FF2B5EF4-FFF2-40B4-BE49-F238E27FC236}">
                <a16:creationId xmlns:a16="http://schemas.microsoft.com/office/drawing/2014/main" id="{45D3E27B-DADE-487C-A6E5-B71CF6D21CA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5791" y="2073728"/>
            <a:ext cx="3966209" cy="283300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3923340" y="1830178"/>
            <a:ext cx="4732227"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1.1 Introduction: Functions in Engineering</a:t>
            </a:r>
            <a:endParaRPr lang="en-US" sz="1410" dirty="0"/>
          </a:p>
        </p:txBody>
      </p:sp>
      <p:sp>
        <p:nvSpPr>
          <p:cNvPr id="4" name="Text 1"/>
          <p:cNvSpPr/>
          <p:nvPr/>
        </p:nvSpPr>
        <p:spPr>
          <a:xfrm>
            <a:off x="3923340" y="2179182"/>
            <a:ext cx="4732227" cy="1134016"/>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Finding relationships between quantities is central to engineering. For instance, in a simple circuit with a 1000 Ω resistor, Ohm's law gives the relationship between current (I) and voltage (V) as I = V / 1000. For any value of V, we can find a corresponding value of I. I is a function of V.</a:t>
            </a:r>
            <a:endParaRPr lang="en-US" sz="1105" dirty="0"/>
          </a:p>
        </p:txBody>
      </p:sp>
      <p:pic>
        <p:nvPicPr>
          <p:cNvPr id="6" name="Picture 5">
            <a:extLst>
              <a:ext uri="{FF2B5EF4-FFF2-40B4-BE49-F238E27FC236}">
                <a16:creationId xmlns:a16="http://schemas.microsoft.com/office/drawing/2014/main" id="{90E8E961-0093-4259-B659-D184654E454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8433" y="1490044"/>
            <a:ext cx="3222875" cy="20001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3923340" y="1446225"/>
            <a:ext cx="4732227"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Functions</a:t>
            </a:r>
            <a:endParaRPr lang="en-US" sz="1410" dirty="0"/>
          </a:p>
        </p:txBody>
      </p:sp>
      <p:sp>
        <p:nvSpPr>
          <p:cNvPr id="4" name="Text 1"/>
          <p:cNvSpPr/>
          <p:nvPr/>
        </p:nvSpPr>
        <p:spPr>
          <a:xfrm>
            <a:off x="3923340" y="1795229"/>
            <a:ext cx="4732227"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This simple idea raises further questions:</a:t>
            </a:r>
            <a:endParaRPr lang="en-US" sz="1105" dirty="0"/>
          </a:p>
        </p:txBody>
      </p:sp>
      <p:sp>
        <p:nvSpPr>
          <p:cNvPr id="5" name="Text 2"/>
          <p:cNvSpPr/>
          <p:nvPr/>
        </p:nvSpPr>
        <p:spPr>
          <a:xfrm>
            <a:off x="3923340" y="2189396"/>
            <a:ext cx="4732227" cy="453607"/>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Are all values of V permitted? Extremely high voltages might alter the resistor's properties.</a:t>
            </a:r>
            <a:endParaRPr lang="en-US" sz="1105" dirty="0"/>
          </a:p>
        </p:txBody>
      </p:sp>
      <p:sp>
        <p:nvSpPr>
          <p:cNvPr id="6" name="Text 3"/>
          <p:cNvSpPr/>
          <p:nvPr/>
        </p:nvSpPr>
        <p:spPr>
          <a:xfrm>
            <a:off x="3923340" y="2700473"/>
            <a:ext cx="4732227" cy="453607"/>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How do we combine functions if V itself is a function of other network voltages?</a:t>
            </a:r>
            <a:endParaRPr lang="en-US" sz="1105" dirty="0"/>
          </a:p>
        </p:txBody>
      </p:sp>
      <mc:AlternateContent xmlns:mc="http://schemas.openxmlformats.org/markup-compatibility/2006" xmlns:a14="http://schemas.microsoft.com/office/drawing/2010/main">
        <mc:Choice Requires="a14">
          <p:sp>
            <p:nvSpPr>
              <p:cNvPr id="7" name="Text 4"/>
              <p:cNvSpPr/>
              <p:nvPr/>
            </p:nvSpPr>
            <p:spPr>
              <a:xfrm>
                <a:off x="3923340" y="3211549"/>
                <a:ext cx="4732227" cy="453607"/>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Can we find an inverse function that defines how voltage depends on the current? (e.g., from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𝐼</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𝑉</m:t>
                    </m:r>
                    <m:r>
                      <a:rPr lang="en-US" sz="1105" i="1" dirty="0" smtClean="0">
                        <a:solidFill>
                          <a:srgbClr val="000000"/>
                        </a:solidFill>
                        <a:latin typeface="Cambria Math" panose="02040503050406030204" pitchFamily="18" charset="0"/>
                        <a:ea typeface="Roboto" pitchFamily="34" charset="-122"/>
                        <a:cs typeface="Roboto" pitchFamily="34" charset="-120"/>
                      </a:rPr>
                      <m:t>/1000 </m:t>
                    </m:r>
                  </m:oMath>
                </a14:m>
                <a:r>
                  <a:rPr lang="en-US" sz="1105" dirty="0">
                    <a:solidFill>
                      <a:srgbClr val="000000"/>
                    </a:solidFill>
                    <a:latin typeface="Roboto" pitchFamily="34" charset="0"/>
                    <a:ea typeface="Roboto" pitchFamily="34" charset="-122"/>
                    <a:cs typeface="Roboto" pitchFamily="34" charset="-120"/>
                  </a:rPr>
                  <a:t>to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𝑉</m:t>
                    </m:r>
                    <m:r>
                      <a:rPr lang="en-US" sz="1105" i="1" dirty="0" smtClean="0">
                        <a:solidFill>
                          <a:srgbClr val="000000"/>
                        </a:solidFill>
                        <a:latin typeface="Cambria Math" panose="02040503050406030204" pitchFamily="18" charset="0"/>
                        <a:ea typeface="Roboto" pitchFamily="34" charset="-122"/>
                        <a:cs typeface="Roboto" pitchFamily="34" charset="-120"/>
                      </a:rPr>
                      <m:t>=1000</m:t>
                    </m:r>
                    <m:r>
                      <a:rPr lang="en-US" sz="1105" i="1" dirty="0" smtClean="0">
                        <a:solidFill>
                          <a:srgbClr val="000000"/>
                        </a:solidFill>
                        <a:latin typeface="Cambria Math" panose="02040503050406030204" pitchFamily="18" charset="0"/>
                        <a:ea typeface="Roboto" pitchFamily="34" charset="-122"/>
                        <a:cs typeface="Roboto" pitchFamily="34" charset="-120"/>
                      </a:rPr>
                      <m:t>𝐼</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7" name="Text 4"/>
              <p:cNvSpPr>
                <a:spLocks noRot="1" noChangeAspect="1" noMove="1" noResize="1" noEditPoints="1" noAdjustHandles="1" noChangeArrowheads="1" noChangeShapeType="1" noTextEdit="1"/>
              </p:cNvSpPr>
              <p:nvPr/>
            </p:nvSpPr>
            <p:spPr>
              <a:xfrm>
                <a:off x="3923340" y="3211549"/>
                <a:ext cx="4732227" cy="453607"/>
              </a:xfrm>
              <a:prstGeom prst="rect">
                <a:avLst/>
              </a:prstGeom>
              <a:blipFill>
                <a:blip r:embed="rId3"/>
                <a:stretch>
                  <a:fillRect l="-1675" b="-18919"/>
                </a:stretch>
              </a:blipFill>
              <a:ln/>
            </p:spPr>
            <p:txBody>
              <a:bodyPr/>
              <a:lstStyle/>
              <a:p>
                <a:r>
                  <a:rPr lang="en-IE">
                    <a:noFill/>
                  </a:rPr>
                  <a:t> </a:t>
                </a:r>
              </a:p>
            </p:txBody>
          </p:sp>
        </mc:Fallback>
      </mc:AlternateContent>
      <p:pic>
        <p:nvPicPr>
          <p:cNvPr id="9" name="Picture 8">
            <a:extLst>
              <a:ext uri="{FF2B5EF4-FFF2-40B4-BE49-F238E27FC236}">
                <a16:creationId xmlns:a16="http://schemas.microsoft.com/office/drawing/2014/main" id="{7AD4F6C2-62CE-4F74-A3DD-C7C3CA998D3D}"/>
              </a:ext>
            </a:extLst>
          </p:cNvPr>
          <p:cNvPicPr>
            <a:picLocks noChangeAspect="1"/>
          </p:cNvPicPr>
          <p:nvPr/>
        </p:nvPicPr>
        <p:blipFill>
          <a:blip r:embed="rId4"/>
          <a:stretch>
            <a:fillRect/>
          </a:stretch>
        </p:blipFill>
        <p:spPr>
          <a:xfrm>
            <a:off x="1570265" y="1359517"/>
            <a:ext cx="762000" cy="281635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4" name="Text 0"/>
          <p:cNvSpPr/>
          <p:nvPr/>
        </p:nvSpPr>
        <p:spPr>
          <a:xfrm>
            <a:off x="496186" y="535443"/>
            <a:ext cx="815162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Why Study Sets and Functions?</a:t>
            </a:r>
            <a:endParaRPr lang="en-US" sz="1410" dirty="0"/>
          </a:p>
        </p:txBody>
      </p:sp>
      <p:sp>
        <p:nvSpPr>
          <p:cNvPr id="5" name="Text 1"/>
          <p:cNvSpPr/>
          <p:nvPr/>
        </p:nvSpPr>
        <p:spPr>
          <a:xfrm>
            <a:off x="496186" y="1043935"/>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Understanding Change</a:t>
            </a:r>
            <a:endParaRPr lang="en-US" sz="1410" dirty="0"/>
          </a:p>
        </p:txBody>
      </p:sp>
      <p:sp>
        <p:nvSpPr>
          <p:cNvPr id="6" name="Text 2"/>
          <p:cNvSpPr/>
          <p:nvPr/>
        </p:nvSpPr>
        <p:spPr>
          <a:xfrm>
            <a:off x="496186" y="1392939"/>
            <a:ext cx="3877438"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A good understanding of functions is crucial for studying differentiation and integration, which analyze how functions change.</a:t>
            </a:r>
            <a:endParaRPr lang="en-US" sz="1105" dirty="0"/>
          </a:p>
        </p:txBody>
      </p:sp>
      <p:sp>
        <p:nvSpPr>
          <p:cNvPr id="7" name="Text 3"/>
          <p:cNvSpPr/>
          <p:nvPr/>
        </p:nvSpPr>
        <p:spPr>
          <a:xfrm>
            <a:off x="4778252" y="1043935"/>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Logic and Structure</a:t>
            </a:r>
            <a:endParaRPr lang="en-US" sz="1410" dirty="0"/>
          </a:p>
        </p:txBody>
      </p:sp>
      <p:sp>
        <p:nvSpPr>
          <p:cNvPr id="8" name="Text 4"/>
          <p:cNvSpPr/>
          <p:nvPr/>
        </p:nvSpPr>
        <p:spPr>
          <a:xfrm>
            <a:off x="4778252" y="1392939"/>
            <a:ext cx="3877438"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A set is a collection of objects. Studying sets helps in understanding functions and the properties of logic circuits used in digital design.</a:t>
            </a:r>
            <a:endParaRPr lang="en-US" sz="1105" dirty="0"/>
          </a:p>
        </p:txBody>
      </p:sp>
      <p:pic>
        <p:nvPicPr>
          <p:cNvPr id="10" name="Picture 9">
            <a:extLst>
              <a:ext uri="{FF2B5EF4-FFF2-40B4-BE49-F238E27FC236}">
                <a16:creationId xmlns:a16="http://schemas.microsoft.com/office/drawing/2014/main" id="{B3E20410-FF07-4157-B4A7-C00DC01D81A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4979" y="2200841"/>
            <a:ext cx="3255632" cy="2689152"/>
          </a:xfrm>
          <a:prstGeom prst="rect">
            <a:avLst/>
          </a:prstGeom>
        </p:spPr>
      </p:pic>
      <p:pic>
        <p:nvPicPr>
          <p:cNvPr id="12" name="Picture 11">
            <a:extLst>
              <a:ext uri="{FF2B5EF4-FFF2-40B4-BE49-F238E27FC236}">
                <a16:creationId xmlns:a16="http://schemas.microsoft.com/office/drawing/2014/main" id="{3A9157F2-8E00-4437-B6E9-DE0844F5C70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502635" y="2649055"/>
            <a:ext cx="4006386" cy="179272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96186" y="2660355"/>
            <a:ext cx="2622698" cy="816886"/>
          </a:xfrm>
          <a:prstGeom prst="roundRect">
            <a:avLst>
              <a:gd name="adj" fmla="val 5785"/>
            </a:avLst>
          </a:prstGeom>
          <a:solidFill>
            <a:srgbClr val="E0E3F6"/>
          </a:solidFill>
          <a:ln/>
        </p:spPr>
      </p:sp>
      <p:sp>
        <p:nvSpPr>
          <p:cNvPr id="3" name="Shape 1"/>
          <p:cNvSpPr/>
          <p:nvPr/>
        </p:nvSpPr>
        <p:spPr>
          <a:xfrm>
            <a:off x="3260651" y="2660355"/>
            <a:ext cx="2622698" cy="816886"/>
          </a:xfrm>
          <a:prstGeom prst="roundRect">
            <a:avLst>
              <a:gd name="adj" fmla="val 5785"/>
            </a:avLst>
          </a:prstGeom>
          <a:solidFill>
            <a:srgbClr val="E0E3F6"/>
          </a:solidFill>
          <a:ln/>
        </p:spPr>
      </p:sp>
      <p:sp>
        <p:nvSpPr>
          <p:cNvPr id="4" name="Shape 2"/>
          <p:cNvSpPr/>
          <p:nvPr/>
        </p:nvSpPr>
        <p:spPr>
          <a:xfrm>
            <a:off x="6025116" y="2660355"/>
            <a:ext cx="2622698" cy="816886"/>
          </a:xfrm>
          <a:prstGeom prst="roundRect">
            <a:avLst>
              <a:gd name="adj" fmla="val 5785"/>
            </a:avLst>
          </a:prstGeom>
          <a:solidFill>
            <a:srgbClr val="E0E3F6"/>
          </a:solidFill>
          <a:ln/>
        </p:spPr>
      </p:sp>
      <p:sp>
        <p:nvSpPr>
          <p:cNvPr id="5" name="Text 3"/>
          <p:cNvSpPr/>
          <p:nvPr/>
        </p:nvSpPr>
        <p:spPr>
          <a:xfrm>
            <a:off x="496186" y="1666260"/>
            <a:ext cx="815162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What is a Set?</a:t>
            </a:r>
            <a:endParaRPr lang="en-US" sz="1410" dirty="0"/>
          </a:p>
        </p:txBody>
      </p:sp>
      <mc:AlternateContent xmlns:mc="http://schemas.openxmlformats.org/markup-compatibility/2006" xmlns:a14="http://schemas.microsoft.com/office/drawing/2010/main">
        <mc:Choice Requires="a14">
          <p:sp>
            <p:nvSpPr>
              <p:cNvPr id="6" name="Text 4"/>
              <p:cNvSpPr/>
              <p:nvPr/>
            </p:nvSpPr>
            <p:spPr>
              <a:xfrm>
                <a:off x="496186" y="2047260"/>
                <a:ext cx="815162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A set is a collection of objects, called elements, in which order is not important and an object cannot appear twice. </a:t>
                </a:r>
              </a:p>
              <a:p>
                <a:pPr marL="0" indent="0">
                  <a:lnSpc>
                    <a:spcPts val="1805"/>
                  </a:lnSpc>
                  <a:buNone/>
                </a:pPr>
                <a:r>
                  <a:rPr lang="en-US" sz="1105" dirty="0">
                    <a:solidFill>
                      <a:srgbClr val="000000"/>
                    </a:solidFill>
                    <a:latin typeface="Roboto" pitchFamily="34" charset="0"/>
                    <a:ea typeface="Roboto" pitchFamily="34" charset="-122"/>
                    <a:cs typeface="Roboto" pitchFamily="34" charset="-120"/>
                  </a:rPr>
                  <a:t>'</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a:solidFill>
                          <a:srgbClr val="000000"/>
                        </a:solidFill>
                        <a:latin typeface="Cambria Math" panose="02040503050406030204" pitchFamily="18" charset="0"/>
                        <a:ea typeface="Roboto" pitchFamily="34" charset="-122"/>
                        <a:cs typeface="Roboto" pitchFamily="34" charset="-120"/>
                      </a:rPr>
                      <m:t>𝐴</m:t>
                    </m:r>
                  </m:oMath>
                </a14:m>
                <a:r>
                  <a:rPr lang="en-US" sz="1105" dirty="0">
                    <a:solidFill>
                      <a:srgbClr val="000000"/>
                    </a:solidFill>
                    <a:latin typeface="Roboto" pitchFamily="34" charset="0"/>
                    <a:ea typeface="Roboto" pitchFamily="34" charset="-122"/>
                    <a:cs typeface="Roboto" pitchFamily="34" charset="-120"/>
                  </a:rPr>
                  <a:t>' means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𝑎</m:t>
                    </m:r>
                  </m:oMath>
                </a14:m>
                <a:r>
                  <a:rPr lang="en-US" sz="1105" dirty="0">
                    <a:solidFill>
                      <a:srgbClr val="000000"/>
                    </a:solidFill>
                    <a:latin typeface="Roboto" pitchFamily="34" charset="0"/>
                    <a:ea typeface="Roboto" pitchFamily="34" charset="-122"/>
                    <a:cs typeface="Roboto" pitchFamily="34" charset="-120"/>
                  </a:rPr>
                  <a:t> is an element of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𝐴</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6" name="Text 4"/>
              <p:cNvSpPr>
                <a:spLocks noRot="1" noChangeAspect="1" noMove="1" noResize="1" noEditPoints="1" noAdjustHandles="1" noChangeArrowheads="1" noChangeShapeType="1" noTextEdit="1"/>
              </p:cNvSpPr>
              <p:nvPr/>
            </p:nvSpPr>
            <p:spPr>
              <a:xfrm>
                <a:off x="496186" y="2047260"/>
                <a:ext cx="8151628" cy="453607"/>
              </a:xfrm>
              <a:prstGeom prst="rect">
                <a:avLst/>
              </a:prstGeom>
              <a:blipFill>
                <a:blip r:embed="rId3"/>
                <a:stretch>
                  <a:fillRect l="-1046" b="-18919"/>
                </a:stretch>
              </a:blipFill>
              <a:ln/>
            </p:spPr>
            <p:txBody>
              <a:bodyPr/>
              <a:lstStyle/>
              <a:p>
                <a:r>
                  <a:rPr lang="en-IE">
                    <a:noFill/>
                  </a:rPr>
                  <a:t> </a:t>
                </a:r>
              </a:p>
            </p:txBody>
          </p:sp>
        </mc:Fallback>
      </mc:AlternateContent>
      <p:sp>
        <p:nvSpPr>
          <p:cNvPr id="7" name="Text 5"/>
          <p:cNvSpPr/>
          <p:nvPr/>
        </p:nvSpPr>
        <p:spPr>
          <a:xfrm>
            <a:off x="637953" y="2802122"/>
            <a:ext cx="2339163"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Set A</a:t>
            </a:r>
            <a:endParaRPr lang="en-US" sz="1410" dirty="0"/>
          </a:p>
        </p:txBody>
      </p:sp>
      <mc:AlternateContent xmlns:mc="http://schemas.openxmlformats.org/markup-compatibility/2006" xmlns:a14="http://schemas.microsoft.com/office/drawing/2010/main">
        <mc:Choice Requires="a14">
          <p:sp>
            <p:nvSpPr>
              <p:cNvPr id="8" name="Text 6"/>
              <p:cNvSpPr/>
              <p:nvPr/>
            </p:nvSpPr>
            <p:spPr>
              <a:xfrm>
                <a:off x="637953" y="3108670"/>
                <a:ext cx="2339163" cy="226803"/>
              </a:xfrm>
              <a:prstGeom prst="rect">
                <a:avLst/>
              </a:prstGeom>
              <a:noFill/>
              <a:ln/>
            </p:spPr>
            <p:txBody>
              <a:bodyPr wrap="square" lIns="0" tIns="0" rIns="0" bIns="0" rtlCol="0" anchor="ctr"/>
              <a:lstStyle/>
              <a:p>
                <a:pPr marL="0" indent="0" algn="l">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𝑏</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𝑐</m:t>
                      </m:r>
                      <m:r>
                        <a:rPr lang="en-US" sz="1105" i="1" dirty="0" smtClean="0">
                          <a:solidFill>
                            <a:srgbClr val="000000"/>
                          </a:solidFill>
                          <a:latin typeface="Cambria Math" panose="02040503050406030204" pitchFamily="18" charset="0"/>
                          <a:ea typeface="Roboto" pitchFamily="34" charset="-122"/>
                          <a:cs typeface="Roboto" pitchFamily="34" charset="-120"/>
                        </a:rPr>
                        <m:t>}</m:t>
                      </m:r>
                    </m:oMath>
                  </m:oMathPara>
                </a14:m>
                <a:endParaRPr lang="en-US" sz="1105" dirty="0"/>
              </a:p>
            </p:txBody>
          </p:sp>
        </mc:Choice>
        <mc:Fallback xmlns="">
          <p:sp>
            <p:nvSpPr>
              <p:cNvPr id="8" name="Text 6"/>
              <p:cNvSpPr>
                <a:spLocks noRot="1" noChangeAspect="1" noMove="1" noResize="1" noEditPoints="1" noAdjustHandles="1" noChangeArrowheads="1" noChangeShapeType="1" noTextEdit="1"/>
              </p:cNvSpPr>
              <p:nvPr/>
            </p:nvSpPr>
            <p:spPr>
              <a:xfrm>
                <a:off x="637953" y="3108670"/>
                <a:ext cx="2339163" cy="226803"/>
              </a:xfrm>
              <a:prstGeom prst="rect">
                <a:avLst/>
              </a:prstGeom>
              <a:blipFill>
                <a:blip r:embed="rId4"/>
                <a:stretch>
                  <a:fillRect b="-18919"/>
                </a:stretch>
              </a:blipFill>
              <a:ln/>
            </p:spPr>
            <p:txBody>
              <a:bodyPr/>
              <a:lstStyle/>
              <a:p>
                <a:r>
                  <a:rPr lang="en-IE">
                    <a:noFill/>
                  </a:rPr>
                  <a:t> </a:t>
                </a:r>
              </a:p>
            </p:txBody>
          </p:sp>
        </mc:Fallback>
      </mc:AlternateContent>
      <p:sp>
        <p:nvSpPr>
          <p:cNvPr id="9" name="Text 7"/>
          <p:cNvSpPr/>
          <p:nvPr/>
        </p:nvSpPr>
        <p:spPr>
          <a:xfrm>
            <a:off x="3402419" y="2802122"/>
            <a:ext cx="2339163"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Set B</a:t>
            </a:r>
            <a:endParaRPr lang="en-US" sz="1410" dirty="0"/>
          </a:p>
        </p:txBody>
      </p:sp>
      <mc:AlternateContent xmlns:mc="http://schemas.openxmlformats.org/markup-compatibility/2006" xmlns:a14="http://schemas.microsoft.com/office/drawing/2010/main">
        <mc:Choice Requires="a14">
          <p:sp>
            <p:nvSpPr>
              <p:cNvPr id="10" name="Text 8"/>
              <p:cNvSpPr/>
              <p:nvPr/>
            </p:nvSpPr>
            <p:spPr>
              <a:xfrm>
                <a:off x="3402419" y="3108670"/>
                <a:ext cx="2339163" cy="226803"/>
              </a:xfrm>
              <a:prstGeom prst="rect">
                <a:avLst/>
              </a:prstGeom>
              <a:noFill/>
              <a:ln/>
            </p:spPr>
            <p:txBody>
              <a:bodyPr wrap="square" lIns="0" tIns="0" rIns="0" bIns="0" rtlCol="0" anchor="ctr"/>
              <a:lstStyle/>
              <a:p>
                <a:pPr marL="0" indent="0" algn="l">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{3, 4, 6, 7, 8, 9}</m:t>
                      </m:r>
                    </m:oMath>
                  </m:oMathPara>
                </a14:m>
                <a:endParaRPr lang="en-US" sz="1105" dirty="0"/>
              </a:p>
            </p:txBody>
          </p:sp>
        </mc:Choice>
        <mc:Fallback xmlns="">
          <p:sp>
            <p:nvSpPr>
              <p:cNvPr id="10" name="Text 8"/>
              <p:cNvSpPr>
                <a:spLocks noRot="1" noChangeAspect="1" noMove="1" noResize="1" noEditPoints="1" noAdjustHandles="1" noChangeArrowheads="1" noChangeShapeType="1" noTextEdit="1"/>
              </p:cNvSpPr>
              <p:nvPr/>
            </p:nvSpPr>
            <p:spPr>
              <a:xfrm>
                <a:off x="3402419" y="3108670"/>
                <a:ext cx="2339163" cy="226803"/>
              </a:xfrm>
              <a:prstGeom prst="rect">
                <a:avLst/>
              </a:prstGeom>
              <a:blipFill>
                <a:blip r:embed="rId5"/>
                <a:stretch>
                  <a:fillRect b="-18919"/>
                </a:stretch>
              </a:blipFill>
              <a:ln/>
            </p:spPr>
            <p:txBody>
              <a:bodyPr/>
              <a:lstStyle/>
              <a:p>
                <a:r>
                  <a:rPr lang="en-IE">
                    <a:noFill/>
                  </a:rPr>
                  <a:t> </a:t>
                </a:r>
              </a:p>
            </p:txBody>
          </p:sp>
        </mc:Fallback>
      </mc:AlternateContent>
      <p:sp>
        <p:nvSpPr>
          <p:cNvPr id="11" name="Text 9"/>
          <p:cNvSpPr/>
          <p:nvPr/>
        </p:nvSpPr>
        <p:spPr>
          <a:xfrm>
            <a:off x="6166884" y="2802122"/>
            <a:ext cx="2339163"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Set C</a:t>
            </a:r>
            <a:endParaRPr lang="en-US" sz="1410" dirty="0"/>
          </a:p>
        </p:txBody>
      </p:sp>
      <mc:AlternateContent xmlns:mc="http://schemas.openxmlformats.org/markup-compatibility/2006" xmlns:a14="http://schemas.microsoft.com/office/drawing/2010/main">
        <mc:Choice Requires="a14">
          <p:sp>
            <p:nvSpPr>
              <p:cNvPr id="12" name="Text 10"/>
              <p:cNvSpPr/>
              <p:nvPr/>
            </p:nvSpPr>
            <p:spPr>
              <a:xfrm>
                <a:off x="6166884" y="3108670"/>
                <a:ext cx="2339163" cy="226803"/>
              </a:xfrm>
              <a:prstGeom prst="rect">
                <a:avLst/>
              </a:prstGeom>
              <a:noFill/>
              <a:ln/>
            </p:spPr>
            <p:txBody>
              <a:bodyPr wrap="square" lIns="0" tIns="0" rIns="0" bIns="0" rtlCol="0" anchor="ctr"/>
              <a:lstStyle/>
              <a:p>
                <a:pPr marL="0" indent="0" algn="l">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𝐿𝑖𝑛𝑑𝑎</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𝑅𝑎𝑘𝑎</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𝑆𝑢𝑒</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𝐽𝑜𝑒</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𝑁𝑖𝑔𝑒𝑙</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𝑀𝑎𝑟𝑦</m:t>
                      </m:r>
                      <m:r>
                        <a:rPr lang="en-US" sz="1105" i="1" dirty="0" smtClean="0">
                          <a:solidFill>
                            <a:srgbClr val="000000"/>
                          </a:solidFill>
                          <a:latin typeface="Cambria Math" panose="02040503050406030204" pitchFamily="18" charset="0"/>
                          <a:ea typeface="Roboto" pitchFamily="34" charset="-122"/>
                          <a:cs typeface="Roboto" pitchFamily="34" charset="-120"/>
                        </a:rPr>
                        <m:t>}</m:t>
                      </m:r>
                    </m:oMath>
                  </m:oMathPara>
                </a14:m>
                <a:endParaRPr lang="en-US" sz="1105" dirty="0"/>
              </a:p>
            </p:txBody>
          </p:sp>
        </mc:Choice>
        <mc:Fallback xmlns="">
          <p:sp>
            <p:nvSpPr>
              <p:cNvPr id="12" name="Text 10"/>
              <p:cNvSpPr>
                <a:spLocks noRot="1" noChangeAspect="1" noMove="1" noResize="1" noEditPoints="1" noAdjustHandles="1" noChangeArrowheads="1" noChangeShapeType="1" noTextEdit="1"/>
              </p:cNvSpPr>
              <p:nvPr/>
            </p:nvSpPr>
            <p:spPr>
              <a:xfrm>
                <a:off x="6166884" y="3108670"/>
                <a:ext cx="2339163" cy="226803"/>
              </a:xfrm>
              <a:prstGeom prst="rect">
                <a:avLst/>
              </a:prstGeom>
              <a:blipFill>
                <a:blip r:embed="rId6"/>
                <a:stretch>
                  <a:fillRect b="-18919"/>
                </a:stretch>
              </a:blipFill>
              <a:ln/>
            </p:spPr>
            <p:txBody>
              <a:bodyPr/>
              <a:lstStyle/>
              <a:p>
                <a:r>
                  <a:rPr lang="en-IE">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496186" y="535443"/>
            <a:ext cx="815162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Fundamental Set Concepts</a:t>
            </a:r>
            <a:endParaRPr lang="en-US" sz="1410" dirty="0"/>
          </a:p>
        </p:txBody>
      </p:sp>
      <p:sp>
        <p:nvSpPr>
          <p:cNvPr id="4" name="Text 1"/>
          <p:cNvSpPr/>
          <p:nvPr/>
        </p:nvSpPr>
        <p:spPr>
          <a:xfrm>
            <a:off x="496186" y="1043935"/>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Key Sets</a:t>
            </a:r>
            <a:endParaRPr lang="en-US" sz="1410" dirty="0"/>
          </a:p>
        </p:txBody>
      </p:sp>
      <mc:AlternateContent xmlns:mc="http://schemas.openxmlformats.org/markup-compatibility/2006" xmlns:a14="http://schemas.microsoft.com/office/drawing/2010/main">
        <mc:Choice Requires="a14">
          <p:sp>
            <p:nvSpPr>
              <p:cNvPr id="5" name="Text 2"/>
              <p:cNvSpPr/>
              <p:nvPr/>
            </p:nvSpPr>
            <p:spPr>
              <a:xfrm>
                <a:off x="496186" y="1432811"/>
                <a:ext cx="3877438" cy="453607"/>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Universal Set (</a:t>
                </a:r>
                <a14:m>
                  <m:oMath xmlns:m="http://schemas.openxmlformats.org/officeDocument/2006/math">
                    <m:r>
                      <a:rPr lang="en-IE" sz="1400" b="0" i="1" smtClean="0">
                        <a:solidFill>
                          <a:srgbClr val="000000"/>
                        </a:solidFill>
                        <a:latin typeface="Cambria Math" panose="02040503050406030204" pitchFamily="18" charset="0"/>
                        <a:ea typeface="Roboto" pitchFamily="34" charset="-122"/>
                        <a:cs typeface="Roboto" pitchFamily="34" charset="-120"/>
                      </a:rPr>
                      <m:t>ℰ</m:t>
                    </m:r>
                  </m:oMath>
                </a14:m>
                <a:r>
                  <a:rPr lang="en-US" sz="1105" dirty="0">
                    <a:solidFill>
                      <a:srgbClr val="000000"/>
                    </a:solidFill>
                    <a:latin typeface="Roboto" pitchFamily="34" charset="0"/>
                    <a:ea typeface="Roboto" pitchFamily="34" charset="-122"/>
                    <a:cs typeface="Roboto" pitchFamily="34" charset="-120"/>
                  </a:rPr>
                  <a:t> ): The set of all objects under consideration in a given problem.</a:t>
                </a:r>
                <a:endParaRPr lang="en-US" sz="1105" dirty="0"/>
              </a:p>
            </p:txBody>
          </p:sp>
        </mc:Choice>
        <mc:Fallback xmlns="">
          <p:sp>
            <p:nvSpPr>
              <p:cNvPr id="5" name="Text 2"/>
              <p:cNvSpPr>
                <a:spLocks noRot="1" noChangeAspect="1" noMove="1" noResize="1" noEditPoints="1" noAdjustHandles="1" noChangeArrowheads="1" noChangeShapeType="1" noTextEdit="1"/>
              </p:cNvSpPr>
              <p:nvPr/>
            </p:nvSpPr>
            <p:spPr>
              <a:xfrm>
                <a:off x="496186" y="1432811"/>
                <a:ext cx="3877438" cy="453607"/>
              </a:xfrm>
              <a:prstGeom prst="rect">
                <a:avLst/>
              </a:prstGeom>
              <a:blipFill>
                <a:blip r:embed="rId3"/>
                <a:stretch>
                  <a:fillRect l="-2044" b="-1891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 3"/>
              <p:cNvSpPr/>
              <p:nvPr/>
            </p:nvSpPr>
            <p:spPr>
              <a:xfrm>
                <a:off x="496186" y="1943888"/>
                <a:ext cx="387743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Empty Set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or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The set containing no elements.</a:t>
                </a:r>
                <a:endParaRPr lang="en-US" sz="1105" dirty="0"/>
              </a:p>
            </p:txBody>
          </p:sp>
        </mc:Choice>
        <mc:Fallback xmlns="">
          <p:sp>
            <p:nvSpPr>
              <p:cNvPr id="6" name="Text 3"/>
              <p:cNvSpPr>
                <a:spLocks noRot="1" noChangeAspect="1" noMove="1" noResize="1" noEditPoints="1" noAdjustHandles="1" noChangeArrowheads="1" noChangeShapeType="1" noTextEdit="1"/>
              </p:cNvSpPr>
              <p:nvPr/>
            </p:nvSpPr>
            <p:spPr>
              <a:xfrm>
                <a:off x="496186" y="1943888"/>
                <a:ext cx="3877438" cy="226803"/>
              </a:xfrm>
              <a:prstGeom prst="rect">
                <a:avLst/>
              </a:prstGeom>
              <a:blipFill>
                <a:blip r:embed="rId4"/>
                <a:stretch>
                  <a:fillRect l="-2044" b="-35135"/>
                </a:stretch>
              </a:blipFill>
              <a:ln/>
            </p:spPr>
            <p:txBody>
              <a:bodyPr/>
              <a:lstStyle/>
              <a:p>
                <a:r>
                  <a:rPr lang="en-IE">
                    <a:noFill/>
                  </a:rPr>
                  <a:t> </a:t>
                </a:r>
              </a:p>
            </p:txBody>
          </p:sp>
        </mc:Fallback>
      </mc:AlternateContent>
      <p:sp>
        <p:nvSpPr>
          <p:cNvPr id="7" name="Text 4"/>
          <p:cNvSpPr/>
          <p:nvPr/>
        </p:nvSpPr>
        <p:spPr>
          <a:xfrm>
            <a:off x="4778252" y="1043935"/>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Venn Diagrams</a:t>
            </a:r>
            <a:endParaRPr lang="en-US" sz="1410" dirty="0"/>
          </a:p>
        </p:txBody>
      </p:sp>
      <p:sp>
        <p:nvSpPr>
          <p:cNvPr id="8" name="Text 5"/>
          <p:cNvSpPr/>
          <p:nvPr/>
        </p:nvSpPr>
        <p:spPr>
          <a:xfrm>
            <a:off x="4778252" y="1392939"/>
            <a:ext cx="3877438" cy="680410"/>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Sets can be represented diagrammatically using Venn diagrams. The universal set is a rectangle, and sets within it are typically circles.</a:t>
            </a:r>
            <a:endParaRPr lang="en-US" sz="1105" dirty="0"/>
          </a:p>
        </p:txBody>
      </p:sp>
      <p:pic>
        <p:nvPicPr>
          <p:cNvPr id="10" name="Picture 9">
            <a:extLst>
              <a:ext uri="{FF2B5EF4-FFF2-40B4-BE49-F238E27FC236}">
                <a16:creationId xmlns:a16="http://schemas.microsoft.com/office/drawing/2014/main" id="{727FA815-5999-4554-B550-058435420B3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498521" y="2286000"/>
            <a:ext cx="3902528" cy="195126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96186" y="1803720"/>
            <a:ext cx="318977" cy="318977"/>
          </a:xfrm>
          <a:prstGeom prst="roundRect">
            <a:avLst>
              <a:gd name="adj" fmla="val 14815"/>
            </a:avLst>
          </a:prstGeom>
          <a:solidFill>
            <a:srgbClr val="E0E3F6"/>
          </a:solidFill>
          <a:ln/>
        </p:spPr>
      </p:sp>
      <p:sp>
        <p:nvSpPr>
          <p:cNvPr id="3" name="Shape 1"/>
          <p:cNvSpPr/>
          <p:nvPr/>
        </p:nvSpPr>
        <p:spPr>
          <a:xfrm>
            <a:off x="4642884" y="1803720"/>
            <a:ext cx="318977" cy="318977"/>
          </a:xfrm>
          <a:prstGeom prst="roundRect">
            <a:avLst>
              <a:gd name="adj" fmla="val 14815"/>
            </a:avLst>
          </a:prstGeom>
          <a:solidFill>
            <a:srgbClr val="E0E3F6"/>
          </a:solidFill>
          <a:ln/>
        </p:spPr>
      </p:sp>
      <p:sp>
        <p:nvSpPr>
          <p:cNvPr id="4" name="Shape 2"/>
          <p:cNvSpPr/>
          <p:nvPr/>
        </p:nvSpPr>
        <p:spPr>
          <a:xfrm>
            <a:off x="496186" y="2904017"/>
            <a:ext cx="318977" cy="318977"/>
          </a:xfrm>
          <a:prstGeom prst="roundRect">
            <a:avLst>
              <a:gd name="adj" fmla="val 14815"/>
            </a:avLst>
          </a:prstGeom>
          <a:solidFill>
            <a:srgbClr val="E0E3F6"/>
          </a:solidFill>
          <a:ln/>
        </p:spPr>
      </p:sp>
      <p:sp>
        <p:nvSpPr>
          <p:cNvPr id="5" name="Shape 3"/>
          <p:cNvSpPr/>
          <p:nvPr/>
        </p:nvSpPr>
        <p:spPr>
          <a:xfrm>
            <a:off x="4642884" y="2904017"/>
            <a:ext cx="318977" cy="318977"/>
          </a:xfrm>
          <a:prstGeom prst="roundRect">
            <a:avLst>
              <a:gd name="adj" fmla="val 14815"/>
            </a:avLst>
          </a:prstGeom>
          <a:solidFill>
            <a:srgbClr val="E0E3F6"/>
          </a:solidFill>
          <a:ln/>
        </p:spPr>
      </p:sp>
      <p:sp>
        <p:nvSpPr>
          <p:cNvPr id="6" name="Text 4"/>
          <p:cNvSpPr/>
          <p:nvPr/>
        </p:nvSpPr>
        <p:spPr>
          <a:xfrm>
            <a:off x="567070" y="1821441"/>
            <a:ext cx="177209" cy="283535"/>
          </a:xfrm>
          <a:prstGeom prst="rect">
            <a:avLst/>
          </a:prstGeom>
          <a:noFill/>
          <a:ln/>
        </p:spPr>
        <p:txBody>
          <a:bodyPr wrap="square" lIns="0" tIns="0" rIns="0" bIns="0" rtlCol="0" anchor="ctr"/>
          <a:lstStyle/>
          <a:p>
            <a:pPr marL="0" indent="0" algn="ctr">
              <a:lnSpc>
                <a:spcPts val="2256"/>
              </a:lnSpc>
              <a:buNone/>
            </a:pPr>
            <a:r>
              <a:rPr lang="en-US" sz="1410" dirty="0">
                <a:solidFill>
                  <a:srgbClr val="000000"/>
                </a:solidFill>
                <a:latin typeface="Roboto" pitchFamily="34" charset="0"/>
                <a:ea typeface="Roboto" pitchFamily="34" charset="-122"/>
                <a:cs typeface="Roboto" pitchFamily="34" charset="-120"/>
              </a:rPr>
              <a:t>1</a:t>
            </a:r>
            <a:endParaRPr lang="en-US" sz="1410" dirty="0"/>
          </a:p>
        </p:txBody>
      </p:sp>
      <p:sp>
        <p:nvSpPr>
          <p:cNvPr id="7" name="Text 5"/>
          <p:cNvSpPr/>
          <p:nvPr/>
        </p:nvSpPr>
        <p:spPr>
          <a:xfrm>
            <a:off x="4713767" y="1821441"/>
            <a:ext cx="177209" cy="283535"/>
          </a:xfrm>
          <a:prstGeom prst="rect">
            <a:avLst/>
          </a:prstGeom>
          <a:noFill/>
          <a:ln/>
        </p:spPr>
        <p:txBody>
          <a:bodyPr wrap="square" lIns="0" tIns="0" rIns="0" bIns="0" rtlCol="0" anchor="ctr"/>
          <a:lstStyle/>
          <a:p>
            <a:pPr marL="0" indent="0" algn="ctr">
              <a:lnSpc>
                <a:spcPts val="2256"/>
              </a:lnSpc>
              <a:buNone/>
            </a:pPr>
            <a:r>
              <a:rPr lang="en-US" sz="1410" dirty="0">
                <a:solidFill>
                  <a:srgbClr val="000000"/>
                </a:solidFill>
                <a:latin typeface="Roboto" pitchFamily="34" charset="0"/>
                <a:ea typeface="Roboto" pitchFamily="34" charset="-122"/>
                <a:cs typeface="Roboto" pitchFamily="34" charset="-120"/>
              </a:rPr>
              <a:t>2</a:t>
            </a:r>
            <a:endParaRPr lang="en-US" sz="1410" dirty="0"/>
          </a:p>
        </p:txBody>
      </p:sp>
      <p:sp>
        <p:nvSpPr>
          <p:cNvPr id="8" name="Text 6"/>
          <p:cNvSpPr/>
          <p:nvPr/>
        </p:nvSpPr>
        <p:spPr>
          <a:xfrm>
            <a:off x="567070" y="2921738"/>
            <a:ext cx="177209" cy="283535"/>
          </a:xfrm>
          <a:prstGeom prst="rect">
            <a:avLst/>
          </a:prstGeom>
          <a:noFill/>
          <a:ln/>
        </p:spPr>
        <p:txBody>
          <a:bodyPr wrap="square" lIns="0" tIns="0" rIns="0" bIns="0" rtlCol="0" anchor="ctr"/>
          <a:lstStyle/>
          <a:p>
            <a:pPr marL="0" indent="0" algn="ctr">
              <a:lnSpc>
                <a:spcPts val="2256"/>
              </a:lnSpc>
              <a:buNone/>
            </a:pPr>
            <a:r>
              <a:rPr lang="en-US" sz="1410" dirty="0">
                <a:solidFill>
                  <a:srgbClr val="000000"/>
                </a:solidFill>
                <a:latin typeface="Roboto" pitchFamily="34" charset="0"/>
                <a:ea typeface="Roboto" pitchFamily="34" charset="-122"/>
                <a:cs typeface="Roboto" pitchFamily="34" charset="-120"/>
              </a:rPr>
              <a:t>3</a:t>
            </a:r>
            <a:endParaRPr lang="en-US" sz="1410" dirty="0"/>
          </a:p>
        </p:txBody>
      </p:sp>
      <p:sp>
        <p:nvSpPr>
          <p:cNvPr id="9" name="Text 7"/>
          <p:cNvSpPr/>
          <p:nvPr/>
        </p:nvSpPr>
        <p:spPr>
          <a:xfrm>
            <a:off x="4713767" y="2921738"/>
            <a:ext cx="177209" cy="283535"/>
          </a:xfrm>
          <a:prstGeom prst="rect">
            <a:avLst/>
          </a:prstGeom>
          <a:noFill/>
          <a:ln/>
        </p:spPr>
        <p:txBody>
          <a:bodyPr wrap="square" lIns="0" tIns="0" rIns="0" bIns="0" rtlCol="0" anchor="ctr"/>
          <a:lstStyle/>
          <a:p>
            <a:pPr marL="0" indent="0" algn="ctr">
              <a:lnSpc>
                <a:spcPts val="2256"/>
              </a:lnSpc>
              <a:buNone/>
            </a:pPr>
            <a:r>
              <a:rPr lang="en-US" sz="1410" dirty="0">
                <a:solidFill>
                  <a:srgbClr val="000000"/>
                </a:solidFill>
                <a:latin typeface="Roboto" pitchFamily="34" charset="0"/>
                <a:ea typeface="Roboto" pitchFamily="34" charset="-122"/>
                <a:cs typeface="Roboto" pitchFamily="34" charset="-120"/>
              </a:rPr>
              <a:t>4</a:t>
            </a:r>
            <a:endParaRPr lang="en-US" sz="1410" dirty="0"/>
          </a:p>
        </p:txBody>
      </p:sp>
      <p:sp>
        <p:nvSpPr>
          <p:cNvPr id="10" name="Text 8"/>
          <p:cNvSpPr/>
          <p:nvPr/>
        </p:nvSpPr>
        <p:spPr>
          <a:xfrm>
            <a:off x="496186" y="1422720"/>
            <a:ext cx="815162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Important Sets of Numbers</a:t>
            </a:r>
            <a:endParaRPr lang="en-US" sz="1410" dirty="0"/>
          </a:p>
        </p:txBody>
      </p:sp>
      <mc:AlternateContent xmlns:mc="http://schemas.openxmlformats.org/markup-compatibility/2006" xmlns:a14="http://schemas.microsoft.com/office/drawing/2010/main">
        <mc:Choice Requires="a14">
          <p:sp>
            <p:nvSpPr>
              <p:cNvPr id="11" name="Text 9"/>
              <p:cNvSpPr/>
              <p:nvPr/>
            </p:nvSpPr>
            <p:spPr>
              <a:xfrm>
                <a:off x="956930" y="1860328"/>
                <a:ext cx="3544186" cy="221512"/>
              </a:xfrm>
              <a:prstGeom prst="rect">
                <a:avLst/>
              </a:prstGeom>
              <a:noFill/>
              <a:ln/>
            </p:spPr>
            <p:txBody>
              <a:bodyPr wrap="square" lIns="0" tIns="0" rIns="0" bIns="0" rtlCol="0" anchor="ctr"/>
              <a:lstStyle/>
              <a:p>
                <a:pPr marL="0" indent="0" algn="l">
                  <a:lnSpc>
                    <a:spcPts val="1763"/>
                  </a:lnSpc>
                  <a:buNone/>
                </a:pPr>
                <a:r>
                  <a:rPr lang="en-US" sz="1410" b="1" dirty="0">
                    <a:solidFill>
                      <a:srgbClr val="000000"/>
                    </a:solidFill>
                    <a:latin typeface="Heebo" pitchFamily="34" charset="0"/>
                    <a:ea typeface="Heebo" pitchFamily="34" charset="-122"/>
                    <a:cs typeface="Heebo" pitchFamily="34" charset="-120"/>
                  </a:rPr>
                  <a:t>Natural Numbers (</a:t>
                </a:r>
                <a14:m>
                  <m:oMath xmlns:m="http://schemas.openxmlformats.org/officeDocument/2006/math">
                    <m:r>
                      <a:rPr lang="en-US" sz="1410" b="1" i="1" dirty="0" smtClean="0">
                        <a:solidFill>
                          <a:srgbClr val="000000"/>
                        </a:solidFill>
                        <a:latin typeface="Cambria Math" panose="02040503050406030204" pitchFamily="18" charset="0"/>
                        <a:ea typeface="Cambria Math" panose="02040503050406030204" pitchFamily="18" charset="0"/>
                        <a:cs typeface="Heebo" pitchFamily="34" charset="-120"/>
                      </a:rPr>
                      <m:t>ℕ</m:t>
                    </m:r>
                  </m:oMath>
                </a14:m>
                <a:r>
                  <a:rPr lang="en-US" sz="1410" b="1" dirty="0">
                    <a:solidFill>
                      <a:srgbClr val="000000"/>
                    </a:solidFill>
                    <a:latin typeface="Heebo" pitchFamily="34" charset="0"/>
                    <a:ea typeface="Heebo" pitchFamily="34" charset="-122"/>
                    <a:cs typeface="Heebo" pitchFamily="34" charset="-120"/>
                  </a:rPr>
                  <a:t>)</a:t>
                </a:r>
                <a:endParaRPr lang="en-US" sz="1410" dirty="0"/>
              </a:p>
            </p:txBody>
          </p:sp>
        </mc:Choice>
        <mc:Fallback xmlns="">
          <p:sp>
            <p:nvSpPr>
              <p:cNvPr id="11" name="Text 9"/>
              <p:cNvSpPr>
                <a:spLocks noRot="1" noChangeAspect="1" noMove="1" noResize="1" noEditPoints="1" noAdjustHandles="1" noChangeArrowheads="1" noChangeShapeType="1" noTextEdit="1"/>
              </p:cNvSpPr>
              <p:nvPr/>
            </p:nvSpPr>
            <p:spPr>
              <a:xfrm>
                <a:off x="956930" y="1860328"/>
                <a:ext cx="3544186" cy="221512"/>
              </a:xfrm>
              <a:prstGeom prst="rect">
                <a:avLst/>
              </a:prstGeom>
              <a:blipFill>
                <a:blip r:embed="rId3"/>
                <a:stretch>
                  <a:fillRect l="-3098" t="-18919" b="-51351"/>
                </a:stretch>
              </a:blipFill>
              <a:ln/>
            </p:spPr>
            <p:txBody>
              <a:bodyPr/>
              <a:lstStyle/>
              <a:p>
                <a:r>
                  <a:rPr lang="en-IE">
                    <a:noFill/>
                  </a:rPr>
                  <a:t> </a:t>
                </a:r>
              </a:p>
            </p:txBody>
          </p:sp>
        </mc:Fallback>
      </mc:AlternateContent>
      <p:sp>
        <p:nvSpPr>
          <p:cNvPr id="12" name="Text 10"/>
          <p:cNvSpPr/>
          <p:nvPr/>
        </p:nvSpPr>
        <p:spPr>
          <a:xfrm>
            <a:off x="956930" y="2166876"/>
            <a:ext cx="3544186" cy="226803"/>
          </a:xfrm>
          <a:prstGeom prst="rect">
            <a:avLst/>
          </a:prstGeom>
          <a:noFill/>
          <a:ln/>
        </p:spPr>
        <p:txBody>
          <a:bodyPr wrap="square" lIns="0" tIns="0" rIns="0" bIns="0" rtlCol="0" anchor="ctr"/>
          <a:lstStyle/>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The set of counting numbers: {1, 2, 3, 4, 5, ...}</a:t>
            </a:r>
            <a:endParaRPr lang="en-US" sz="1105" dirty="0"/>
          </a:p>
        </p:txBody>
      </p:sp>
      <mc:AlternateContent xmlns:mc="http://schemas.openxmlformats.org/markup-compatibility/2006" xmlns:a14="http://schemas.microsoft.com/office/drawing/2010/main">
        <mc:Choice Requires="a14">
          <p:sp>
            <p:nvSpPr>
              <p:cNvPr id="13" name="Text 11"/>
              <p:cNvSpPr/>
              <p:nvPr/>
            </p:nvSpPr>
            <p:spPr>
              <a:xfrm>
                <a:off x="5103628" y="1860328"/>
                <a:ext cx="3544186" cy="221512"/>
              </a:xfrm>
              <a:prstGeom prst="rect">
                <a:avLst/>
              </a:prstGeom>
              <a:noFill/>
              <a:ln/>
            </p:spPr>
            <p:txBody>
              <a:bodyPr wrap="square" lIns="0" tIns="0" rIns="0" bIns="0" rtlCol="0" anchor="ctr"/>
              <a:lstStyle/>
              <a:p>
                <a:pPr marL="0" indent="0" algn="l">
                  <a:lnSpc>
                    <a:spcPts val="1763"/>
                  </a:lnSpc>
                  <a:buNone/>
                </a:pPr>
                <a:r>
                  <a:rPr lang="en-US" sz="1410" b="1" dirty="0">
                    <a:solidFill>
                      <a:srgbClr val="000000"/>
                    </a:solidFill>
                    <a:latin typeface="Heebo" pitchFamily="34" charset="0"/>
                    <a:ea typeface="Heebo" pitchFamily="34" charset="-122"/>
                    <a:cs typeface="Heebo" pitchFamily="34" charset="-120"/>
                  </a:rPr>
                  <a:t>Integers (</a:t>
                </a:r>
                <a14:m>
                  <m:oMath xmlns:m="http://schemas.openxmlformats.org/officeDocument/2006/math">
                    <m:r>
                      <a:rPr lang="en-US" sz="1410" b="1" i="1" dirty="0" smtClean="0">
                        <a:solidFill>
                          <a:srgbClr val="000000"/>
                        </a:solidFill>
                        <a:latin typeface="Cambria Math" panose="02040503050406030204" pitchFamily="18" charset="0"/>
                        <a:ea typeface="Cambria Math" panose="02040503050406030204" pitchFamily="18" charset="0"/>
                        <a:cs typeface="Heebo" pitchFamily="34" charset="-120"/>
                      </a:rPr>
                      <m:t>ℤ</m:t>
                    </m:r>
                  </m:oMath>
                </a14:m>
                <a:r>
                  <a:rPr lang="en-US" sz="1410" b="1" dirty="0">
                    <a:solidFill>
                      <a:srgbClr val="000000"/>
                    </a:solidFill>
                    <a:latin typeface="Heebo" pitchFamily="34" charset="0"/>
                    <a:ea typeface="Heebo" pitchFamily="34" charset="-122"/>
                    <a:cs typeface="Heebo" pitchFamily="34" charset="-120"/>
                  </a:rPr>
                  <a:t>)</a:t>
                </a:r>
                <a:endParaRPr lang="en-US" sz="1410" dirty="0"/>
              </a:p>
            </p:txBody>
          </p:sp>
        </mc:Choice>
        <mc:Fallback xmlns="">
          <p:sp>
            <p:nvSpPr>
              <p:cNvPr id="13" name="Text 11"/>
              <p:cNvSpPr>
                <a:spLocks noRot="1" noChangeAspect="1" noMove="1" noResize="1" noEditPoints="1" noAdjustHandles="1" noChangeArrowheads="1" noChangeShapeType="1" noTextEdit="1"/>
              </p:cNvSpPr>
              <p:nvPr/>
            </p:nvSpPr>
            <p:spPr>
              <a:xfrm>
                <a:off x="5103628" y="1860328"/>
                <a:ext cx="3544186" cy="221512"/>
              </a:xfrm>
              <a:prstGeom prst="rect">
                <a:avLst/>
              </a:prstGeom>
              <a:blipFill>
                <a:blip r:embed="rId4"/>
                <a:stretch>
                  <a:fillRect l="-3093" t="-18919" b="-51351"/>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4" name="Text 12"/>
              <p:cNvSpPr/>
              <p:nvPr/>
            </p:nvSpPr>
            <p:spPr>
              <a:xfrm>
                <a:off x="5103627" y="2166876"/>
                <a:ext cx="3607665" cy="708715"/>
              </a:xfrm>
              <a:prstGeom prst="rect">
                <a:avLst/>
              </a:prstGeom>
              <a:noFill/>
              <a:ln/>
            </p:spPr>
            <p:txBody>
              <a:bodyPr wrap="square" lIns="0" tIns="0" rIns="0" bIns="0" rtlCol="0" anchor="ctr"/>
              <a:lstStyle/>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The set of negative and positive whole numbers and zero: </a:t>
                </a:r>
              </a:p>
              <a:p>
                <a:pPr marL="0" indent="0" algn="l">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a:solidFill>
                            <a:srgbClr val="000000"/>
                          </a:solidFill>
                          <a:latin typeface="Cambria Math" panose="02040503050406030204" pitchFamily="18" charset="0"/>
                          <a:ea typeface="Roboto" pitchFamily="34" charset="-122"/>
                          <a:cs typeface="Roboto" pitchFamily="34" charset="-120"/>
                        </a:rPr>
                        <m:t>−3, −2, −1, 0, 1, 2, 3 …}</m:t>
                      </m:r>
                    </m:oMath>
                  </m:oMathPara>
                </a14:m>
                <a:endParaRPr lang="en-US" sz="1105" dirty="0"/>
              </a:p>
            </p:txBody>
          </p:sp>
        </mc:Choice>
        <mc:Fallback xmlns="">
          <p:sp>
            <p:nvSpPr>
              <p:cNvPr id="14" name="Text 12"/>
              <p:cNvSpPr>
                <a:spLocks noRot="1" noChangeAspect="1" noMove="1" noResize="1" noEditPoints="1" noAdjustHandles="1" noChangeArrowheads="1" noChangeShapeType="1" noTextEdit="1"/>
              </p:cNvSpPr>
              <p:nvPr/>
            </p:nvSpPr>
            <p:spPr>
              <a:xfrm>
                <a:off x="5103627" y="2166876"/>
                <a:ext cx="3607665" cy="708715"/>
              </a:xfrm>
              <a:prstGeom prst="rect">
                <a:avLst/>
              </a:prstGeom>
              <a:blipFill>
                <a:blip r:embed="rId5"/>
                <a:stretch>
                  <a:fillRect l="-2365" r="-2872"/>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5" name="Text 13"/>
              <p:cNvSpPr/>
              <p:nvPr/>
            </p:nvSpPr>
            <p:spPr>
              <a:xfrm>
                <a:off x="956930" y="2960626"/>
                <a:ext cx="3544186" cy="221512"/>
              </a:xfrm>
              <a:prstGeom prst="rect">
                <a:avLst/>
              </a:prstGeom>
              <a:noFill/>
              <a:ln/>
            </p:spPr>
            <p:txBody>
              <a:bodyPr wrap="square" lIns="0" tIns="0" rIns="0" bIns="0" rtlCol="0" anchor="ctr"/>
              <a:lstStyle/>
              <a:p>
                <a:pPr marL="0" indent="0" algn="l">
                  <a:lnSpc>
                    <a:spcPts val="1763"/>
                  </a:lnSpc>
                  <a:buNone/>
                </a:pPr>
                <a:r>
                  <a:rPr lang="en-US" sz="1410" b="1" dirty="0">
                    <a:solidFill>
                      <a:srgbClr val="000000"/>
                    </a:solidFill>
                    <a:latin typeface="Heebo" pitchFamily="34" charset="0"/>
                    <a:ea typeface="Heebo" pitchFamily="34" charset="-122"/>
                    <a:cs typeface="Heebo" pitchFamily="34" charset="-120"/>
                  </a:rPr>
                  <a:t>Rational Numbers (</a:t>
                </a:r>
                <a14:m>
                  <m:oMath xmlns:m="http://schemas.openxmlformats.org/officeDocument/2006/math">
                    <m:r>
                      <a:rPr lang="en-US" sz="1410" b="1" i="1" dirty="0" smtClean="0">
                        <a:solidFill>
                          <a:srgbClr val="000000"/>
                        </a:solidFill>
                        <a:latin typeface="Cambria Math" panose="02040503050406030204" pitchFamily="18" charset="0"/>
                        <a:ea typeface="Cambria Math" panose="02040503050406030204" pitchFamily="18" charset="0"/>
                        <a:cs typeface="Heebo" pitchFamily="34" charset="-120"/>
                      </a:rPr>
                      <m:t>ℚ</m:t>
                    </m:r>
                  </m:oMath>
                </a14:m>
                <a:r>
                  <a:rPr lang="en-US" sz="1410" b="1" dirty="0">
                    <a:solidFill>
                      <a:srgbClr val="000000"/>
                    </a:solidFill>
                    <a:latin typeface="Heebo" pitchFamily="34" charset="0"/>
                    <a:ea typeface="Heebo" pitchFamily="34" charset="-122"/>
                    <a:cs typeface="Heebo" pitchFamily="34" charset="-120"/>
                  </a:rPr>
                  <a:t>)</a:t>
                </a:r>
                <a:endParaRPr lang="en-US" sz="1410" dirty="0"/>
              </a:p>
            </p:txBody>
          </p:sp>
        </mc:Choice>
        <mc:Fallback xmlns="">
          <p:sp>
            <p:nvSpPr>
              <p:cNvPr id="15" name="Text 13"/>
              <p:cNvSpPr>
                <a:spLocks noRot="1" noChangeAspect="1" noMove="1" noResize="1" noEditPoints="1" noAdjustHandles="1" noChangeArrowheads="1" noChangeShapeType="1" noTextEdit="1"/>
              </p:cNvSpPr>
              <p:nvPr/>
            </p:nvSpPr>
            <p:spPr>
              <a:xfrm>
                <a:off x="956930" y="2960626"/>
                <a:ext cx="3544186" cy="221512"/>
              </a:xfrm>
              <a:prstGeom prst="rect">
                <a:avLst/>
              </a:prstGeom>
              <a:blipFill>
                <a:blip r:embed="rId6"/>
                <a:stretch>
                  <a:fillRect l="-3098" t="-19444" b="-52778"/>
                </a:stretch>
              </a:blipFill>
              <a:ln/>
            </p:spPr>
            <p:txBody>
              <a:bodyPr/>
              <a:lstStyle/>
              <a:p>
                <a:r>
                  <a:rPr lang="en-IE">
                    <a:noFill/>
                  </a:rPr>
                  <a:t> </a:t>
                </a:r>
              </a:p>
            </p:txBody>
          </p:sp>
        </mc:Fallback>
      </mc:AlternateContent>
      <p:sp>
        <p:nvSpPr>
          <p:cNvPr id="16" name="Text 14"/>
          <p:cNvSpPr/>
          <p:nvPr/>
        </p:nvSpPr>
        <p:spPr>
          <a:xfrm>
            <a:off x="956930" y="3267173"/>
            <a:ext cx="3544186" cy="453607"/>
          </a:xfrm>
          <a:prstGeom prst="rect">
            <a:avLst/>
          </a:prstGeom>
          <a:noFill/>
          <a:ln/>
        </p:spPr>
        <p:txBody>
          <a:bodyPr wrap="square" lIns="0" tIns="0" rIns="0" bIns="0" rtlCol="0" anchor="ctr"/>
          <a:lstStyle/>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The set of numbers that can be expressed as a fraction, including integers.</a:t>
            </a:r>
            <a:endParaRPr lang="en-US" sz="1105" dirty="0"/>
          </a:p>
        </p:txBody>
      </p:sp>
      <mc:AlternateContent xmlns:mc="http://schemas.openxmlformats.org/markup-compatibility/2006" xmlns:a14="http://schemas.microsoft.com/office/drawing/2010/main">
        <mc:Choice Requires="a14">
          <p:sp>
            <p:nvSpPr>
              <p:cNvPr id="17" name="Text 15"/>
              <p:cNvSpPr/>
              <p:nvPr/>
            </p:nvSpPr>
            <p:spPr>
              <a:xfrm>
                <a:off x="5103628" y="2960626"/>
                <a:ext cx="3544186" cy="221512"/>
              </a:xfrm>
              <a:prstGeom prst="rect">
                <a:avLst/>
              </a:prstGeom>
              <a:noFill/>
              <a:ln/>
            </p:spPr>
            <p:txBody>
              <a:bodyPr wrap="square" lIns="0" tIns="0" rIns="0" bIns="0" rtlCol="0" anchor="ctr"/>
              <a:lstStyle/>
              <a:p>
                <a:pPr marL="0" indent="0" algn="l">
                  <a:lnSpc>
                    <a:spcPts val="1763"/>
                  </a:lnSpc>
                  <a:buNone/>
                </a:pPr>
                <a:r>
                  <a:rPr lang="en-US" sz="1410" b="1" dirty="0">
                    <a:solidFill>
                      <a:srgbClr val="000000"/>
                    </a:solidFill>
                    <a:latin typeface="Heebo" pitchFamily="34" charset="0"/>
                    <a:ea typeface="Heebo" pitchFamily="34" charset="-122"/>
                    <a:cs typeface="Heebo" pitchFamily="34" charset="-120"/>
                  </a:rPr>
                  <a:t>Real Numbers (</a:t>
                </a:r>
                <a14:m>
                  <m:oMath xmlns:m="http://schemas.openxmlformats.org/officeDocument/2006/math">
                    <m:r>
                      <a:rPr lang="en-US" sz="1410" b="1" i="1" dirty="0" smtClean="0">
                        <a:solidFill>
                          <a:srgbClr val="000000"/>
                        </a:solidFill>
                        <a:latin typeface="Cambria Math" panose="02040503050406030204" pitchFamily="18" charset="0"/>
                        <a:ea typeface="Cambria Math" panose="02040503050406030204" pitchFamily="18" charset="0"/>
                        <a:cs typeface="Heebo" pitchFamily="34" charset="-120"/>
                      </a:rPr>
                      <m:t>ℝ</m:t>
                    </m:r>
                  </m:oMath>
                </a14:m>
                <a:r>
                  <a:rPr lang="en-US" sz="1410" b="1" dirty="0">
                    <a:solidFill>
                      <a:srgbClr val="000000"/>
                    </a:solidFill>
                    <a:latin typeface="Heebo" pitchFamily="34" charset="0"/>
                    <a:ea typeface="Heebo" pitchFamily="34" charset="-122"/>
                    <a:cs typeface="Heebo" pitchFamily="34" charset="-120"/>
                  </a:rPr>
                  <a:t>)</a:t>
                </a:r>
                <a:endParaRPr lang="en-US" sz="1410" dirty="0"/>
              </a:p>
            </p:txBody>
          </p:sp>
        </mc:Choice>
        <mc:Fallback xmlns="">
          <p:sp>
            <p:nvSpPr>
              <p:cNvPr id="17" name="Text 15"/>
              <p:cNvSpPr>
                <a:spLocks noRot="1" noChangeAspect="1" noMove="1" noResize="1" noEditPoints="1" noAdjustHandles="1" noChangeArrowheads="1" noChangeShapeType="1" noTextEdit="1"/>
              </p:cNvSpPr>
              <p:nvPr/>
            </p:nvSpPr>
            <p:spPr>
              <a:xfrm>
                <a:off x="5103628" y="2960626"/>
                <a:ext cx="3544186" cy="221512"/>
              </a:xfrm>
              <a:prstGeom prst="rect">
                <a:avLst/>
              </a:prstGeom>
              <a:blipFill>
                <a:blip r:embed="rId7"/>
                <a:stretch>
                  <a:fillRect l="-3093" t="-19444" b="-52778"/>
                </a:stretch>
              </a:blipFill>
              <a:ln/>
            </p:spPr>
            <p:txBody>
              <a:bodyPr/>
              <a:lstStyle/>
              <a:p>
                <a:r>
                  <a:rPr lang="en-IE">
                    <a:noFill/>
                  </a:rPr>
                  <a:t> </a:t>
                </a:r>
              </a:p>
            </p:txBody>
          </p:sp>
        </mc:Fallback>
      </mc:AlternateContent>
      <p:sp>
        <p:nvSpPr>
          <p:cNvPr id="18" name="Text 16"/>
          <p:cNvSpPr/>
          <p:nvPr/>
        </p:nvSpPr>
        <p:spPr>
          <a:xfrm>
            <a:off x="5103628" y="3267173"/>
            <a:ext cx="3544186" cy="453607"/>
          </a:xfrm>
          <a:prstGeom prst="rect">
            <a:avLst/>
          </a:prstGeom>
          <a:noFill/>
          <a:ln/>
        </p:spPr>
        <p:txBody>
          <a:bodyPr wrap="square" lIns="0" tIns="0" rIns="0" bIns="0" rtlCol="0" anchor="ctr"/>
          <a:lstStyle/>
          <a:p>
            <a:pPr marL="0" indent="0" algn="l">
              <a:lnSpc>
                <a:spcPts val="1805"/>
              </a:lnSpc>
              <a:buNone/>
            </a:pPr>
            <a:r>
              <a:rPr lang="en-US" sz="1105" dirty="0">
                <a:solidFill>
                  <a:srgbClr val="000000"/>
                </a:solidFill>
                <a:latin typeface="Roboto" pitchFamily="34" charset="0"/>
                <a:ea typeface="Roboto" pitchFamily="34" charset="-122"/>
                <a:cs typeface="Roboto" pitchFamily="34" charset="-120"/>
              </a:rPr>
              <a:t>All numbers on the number line, including rationals and irrationals.</a:t>
            </a:r>
            <a:endParaRPr lang="en-US" sz="110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4" name="Text 0"/>
          <p:cNvSpPr/>
          <p:nvPr/>
        </p:nvSpPr>
        <p:spPr>
          <a:xfrm>
            <a:off x="496186" y="799288"/>
            <a:ext cx="815162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1.3 Operations on Sets</a:t>
            </a:r>
            <a:endParaRPr lang="en-US" sz="1410" dirty="0"/>
          </a:p>
        </p:txBody>
      </p:sp>
      <p:sp>
        <p:nvSpPr>
          <p:cNvPr id="5" name="Text 1"/>
          <p:cNvSpPr/>
          <p:nvPr/>
        </p:nvSpPr>
        <p:spPr>
          <a:xfrm>
            <a:off x="602512" y="1141017"/>
            <a:ext cx="3969488"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Subset (A ⊆ B)</a:t>
            </a:r>
            <a:endParaRPr lang="en-US" sz="1410" dirty="0"/>
          </a:p>
        </p:txBody>
      </p:sp>
      <p:sp>
        <p:nvSpPr>
          <p:cNvPr id="6" name="Text 2"/>
          <p:cNvSpPr/>
          <p:nvPr/>
        </p:nvSpPr>
        <p:spPr>
          <a:xfrm>
            <a:off x="2898718" y="1075702"/>
            <a:ext cx="3969488" cy="226803"/>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Every element of A is also an element of B.</a:t>
            </a:r>
            <a:endParaRPr lang="en-US" sz="1105" dirty="0"/>
          </a:p>
        </p:txBody>
      </p:sp>
      <p:sp>
        <p:nvSpPr>
          <p:cNvPr id="7" name="Text 3"/>
          <p:cNvSpPr/>
          <p:nvPr/>
        </p:nvSpPr>
        <p:spPr>
          <a:xfrm>
            <a:off x="4572000" y="2251120"/>
            <a:ext cx="3969488"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Proper Subset (A ⊂ B)</a:t>
            </a:r>
            <a:endParaRPr lang="en-US" sz="1410" dirty="0"/>
          </a:p>
        </p:txBody>
      </p:sp>
      <p:sp>
        <p:nvSpPr>
          <p:cNvPr id="8" name="Text 4"/>
          <p:cNvSpPr/>
          <p:nvPr/>
        </p:nvSpPr>
        <p:spPr>
          <a:xfrm>
            <a:off x="4694465" y="3115837"/>
            <a:ext cx="3969488" cy="226803"/>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A is a subset of B, but A is not equal to B.</a:t>
            </a:r>
            <a:endParaRPr lang="en-US" sz="1105" dirty="0"/>
          </a:p>
        </p:txBody>
      </p:sp>
      <p:pic>
        <p:nvPicPr>
          <p:cNvPr id="12" name="Picture 11">
            <a:extLst>
              <a:ext uri="{FF2B5EF4-FFF2-40B4-BE49-F238E27FC236}">
                <a16:creationId xmlns:a16="http://schemas.microsoft.com/office/drawing/2014/main" id="{51E1EB04-825E-42C5-9465-E9661B01479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2297" y="1482746"/>
            <a:ext cx="4673756" cy="311583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5" name="Text 0"/>
          <p:cNvSpPr/>
          <p:nvPr/>
        </p:nvSpPr>
        <p:spPr>
          <a:xfrm>
            <a:off x="496186" y="1055995"/>
            <a:ext cx="815162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Set Operations</a:t>
            </a:r>
            <a:endParaRPr lang="en-US" sz="1410" dirty="0"/>
          </a:p>
        </p:txBody>
      </p:sp>
      <p:sp>
        <p:nvSpPr>
          <p:cNvPr id="6" name="Text 1"/>
          <p:cNvSpPr/>
          <p:nvPr/>
        </p:nvSpPr>
        <p:spPr>
          <a:xfrm>
            <a:off x="496186" y="1564487"/>
            <a:ext cx="2452380"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Complement (A')</a:t>
            </a:r>
            <a:endParaRPr lang="en-US" sz="1410" dirty="0"/>
          </a:p>
        </p:txBody>
      </p:sp>
      <p:sp>
        <p:nvSpPr>
          <p:cNvPr id="7" name="Text 2"/>
          <p:cNvSpPr/>
          <p:nvPr/>
        </p:nvSpPr>
        <p:spPr>
          <a:xfrm>
            <a:off x="496186" y="1913491"/>
            <a:ext cx="2452380"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Everything in the universal set that is NOT in A.</a:t>
            </a:r>
            <a:endParaRPr lang="en-US" sz="1105" dirty="0"/>
          </a:p>
        </p:txBody>
      </p:sp>
      <mc:AlternateContent xmlns:mc="http://schemas.openxmlformats.org/markup-compatibility/2006" xmlns:a14="http://schemas.microsoft.com/office/drawing/2010/main">
        <mc:Choice Requires="a14">
          <p:sp>
            <p:nvSpPr>
              <p:cNvPr id="8" name="Text 3"/>
              <p:cNvSpPr/>
              <p:nvPr/>
            </p:nvSpPr>
            <p:spPr>
              <a:xfrm>
                <a:off x="3353194" y="1564487"/>
                <a:ext cx="2452380"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Intersection (A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m:t>
                    </m:r>
                  </m:oMath>
                </a14:m>
                <a:r>
                  <a:rPr lang="en-US" sz="1410" b="1" dirty="0">
                    <a:solidFill>
                      <a:srgbClr val="000000"/>
                    </a:solidFill>
                    <a:latin typeface="Heebo" pitchFamily="34" charset="0"/>
                    <a:ea typeface="Heebo" pitchFamily="34" charset="-122"/>
                    <a:cs typeface="Heebo" pitchFamily="34" charset="-120"/>
                  </a:rPr>
                  <a:t> B)</a:t>
                </a:r>
                <a:endParaRPr lang="en-US" sz="1410" dirty="0"/>
              </a:p>
            </p:txBody>
          </p:sp>
        </mc:Choice>
        <mc:Fallback xmlns="">
          <p:sp>
            <p:nvSpPr>
              <p:cNvPr id="8" name="Text 3"/>
              <p:cNvSpPr>
                <a:spLocks noRot="1" noChangeAspect="1" noMove="1" noResize="1" noEditPoints="1" noAdjustHandles="1" noChangeArrowheads="1" noChangeShapeType="1" noTextEdit="1"/>
              </p:cNvSpPr>
              <p:nvPr/>
            </p:nvSpPr>
            <p:spPr>
              <a:xfrm>
                <a:off x="3353194" y="1564487"/>
                <a:ext cx="2452380" cy="221512"/>
              </a:xfrm>
              <a:prstGeom prst="rect">
                <a:avLst/>
              </a:prstGeom>
              <a:blipFill>
                <a:blip r:embed="rId3"/>
                <a:stretch>
                  <a:fillRect l="-4478" t="-19444" b="-52778"/>
                </a:stretch>
              </a:blipFill>
              <a:ln/>
            </p:spPr>
            <p:txBody>
              <a:bodyPr/>
              <a:lstStyle/>
              <a:p>
                <a:r>
                  <a:rPr lang="en-IE">
                    <a:noFill/>
                  </a:rPr>
                  <a:t> </a:t>
                </a:r>
              </a:p>
            </p:txBody>
          </p:sp>
        </mc:Fallback>
      </mc:AlternateContent>
      <p:sp>
        <p:nvSpPr>
          <p:cNvPr id="9" name="Text 4"/>
          <p:cNvSpPr/>
          <p:nvPr/>
        </p:nvSpPr>
        <p:spPr>
          <a:xfrm>
            <a:off x="3353194" y="1913491"/>
            <a:ext cx="2452380"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Elements that are in BOTH A and B.</a:t>
            </a:r>
            <a:endParaRPr lang="en-US" sz="1105" dirty="0"/>
          </a:p>
        </p:txBody>
      </p:sp>
      <mc:AlternateContent xmlns:mc="http://schemas.openxmlformats.org/markup-compatibility/2006" xmlns:a14="http://schemas.microsoft.com/office/drawing/2010/main">
        <mc:Choice Requires="a14">
          <p:sp>
            <p:nvSpPr>
              <p:cNvPr id="10" name="Text 5"/>
              <p:cNvSpPr/>
              <p:nvPr/>
            </p:nvSpPr>
            <p:spPr>
              <a:xfrm>
                <a:off x="6210202" y="1564487"/>
                <a:ext cx="2453241"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Union (A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m:t>
                    </m:r>
                  </m:oMath>
                </a14:m>
                <a:r>
                  <a:rPr lang="en-US" sz="1410" b="1" dirty="0">
                    <a:solidFill>
                      <a:srgbClr val="000000"/>
                    </a:solidFill>
                    <a:latin typeface="Heebo" pitchFamily="34" charset="0"/>
                    <a:ea typeface="Heebo" pitchFamily="34" charset="-122"/>
                    <a:cs typeface="Heebo" pitchFamily="34" charset="-120"/>
                  </a:rPr>
                  <a:t> B)</a:t>
                </a:r>
                <a:endParaRPr lang="en-US" sz="1410" dirty="0"/>
              </a:p>
            </p:txBody>
          </p:sp>
        </mc:Choice>
        <mc:Fallback xmlns="">
          <p:sp>
            <p:nvSpPr>
              <p:cNvPr id="10" name="Text 5"/>
              <p:cNvSpPr>
                <a:spLocks noRot="1" noChangeAspect="1" noMove="1" noResize="1" noEditPoints="1" noAdjustHandles="1" noChangeArrowheads="1" noChangeShapeType="1" noTextEdit="1"/>
              </p:cNvSpPr>
              <p:nvPr/>
            </p:nvSpPr>
            <p:spPr>
              <a:xfrm>
                <a:off x="6210202" y="1564487"/>
                <a:ext cx="2453241" cy="221512"/>
              </a:xfrm>
              <a:prstGeom prst="rect">
                <a:avLst/>
              </a:prstGeom>
              <a:blipFill>
                <a:blip r:embed="rId4"/>
                <a:stretch>
                  <a:fillRect l="-4478" t="-19444" b="-52778"/>
                </a:stretch>
              </a:blipFill>
              <a:ln/>
            </p:spPr>
            <p:txBody>
              <a:bodyPr/>
              <a:lstStyle/>
              <a:p>
                <a:r>
                  <a:rPr lang="en-IE">
                    <a:noFill/>
                  </a:rPr>
                  <a:t> </a:t>
                </a:r>
              </a:p>
            </p:txBody>
          </p:sp>
        </mc:Fallback>
      </mc:AlternateContent>
      <p:sp>
        <p:nvSpPr>
          <p:cNvPr id="11" name="Text 6"/>
          <p:cNvSpPr/>
          <p:nvPr/>
        </p:nvSpPr>
        <p:spPr>
          <a:xfrm>
            <a:off x="6210202" y="1913491"/>
            <a:ext cx="2453241"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Elements that are in A OR B OR both.</a:t>
            </a:r>
            <a:endParaRPr lang="en-US" sz="1105" dirty="0"/>
          </a:p>
        </p:txBody>
      </p:sp>
      <p:pic>
        <p:nvPicPr>
          <p:cNvPr id="15" name="Picture 14">
            <a:extLst>
              <a:ext uri="{FF2B5EF4-FFF2-40B4-BE49-F238E27FC236}">
                <a16:creationId xmlns:a16="http://schemas.microsoft.com/office/drawing/2014/main" id="{0707CDB6-3DC3-492C-86EB-25E69D10689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9391" y="2339028"/>
            <a:ext cx="2929590" cy="1953060"/>
          </a:xfrm>
          <a:prstGeom prst="rect">
            <a:avLst/>
          </a:prstGeom>
        </p:spPr>
      </p:pic>
      <p:pic>
        <p:nvPicPr>
          <p:cNvPr id="17" name="Picture 16">
            <a:extLst>
              <a:ext uri="{FF2B5EF4-FFF2-40B4-BE49-F238E27FC236}">
                <a16:creationId xmlns:a16="http://schemas.microsoft.com/office/drawing/2014/main" id="{11E198E0-A182-4D01-A34A-E5DF8592713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107205" y="2367098"/>
            <a:ext cx="2929589" cy="1953059"/>
          </a:xfrm>
          <a:prstGeom prst="rect">
            <a:avLst/>
          </a:prstGeom>
        </p:spPr>
      </p:pic>
      <p:pic>
        <p:nvPicPr>
          <p:cNvPr id="19" name="Picture 18">
            <a:extLst>
              <a:ext uri="{FF2B5EF4-FFF2-40B4-BE49-F238E27FC236}">
                <a16:creationId xmlns:a16="http://schemas.microsoft.com/office/drawing/2014/main" id="{DBC27FB8-99D6-43C2-9DAF-419E0A4DE2A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939457" y="2354116"/>
            <a:ext cx="2929587" cy="195305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450945"/>
            <a:ext cx="3380075" cy="29465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Cardinality of a Set</a:t>
            </a:r>
            <a:endParaRPr lang="en-US" sz="1410" dirty="0"/>
          </a:p>
        </p:txBody>
      </p:sp>
      <mc:AlternateContent xmlns:mc="http://schemas.openxmlformats.org/markup-compatibility/2006" xmlns:a14="http://schemas.microsoft.com/office/drawing/2010/main">
        <mc:Choice Requires="a14">
          <p:sp>
            <p:nvSpPr>
              <p:cNvPr id="3" name="Text 1"/>
              <p:cNvSpPr/>
              <p:nvPr/>
            </p:nvSpPr>
            <p:spPr>
              <a:xfrm>
                <a:off x="496186" y="856250"/>
                <a:ext cx="387743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number of elements in a set is called its cardinality, written as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𝑛</m:t>
                    </m:r>
                    <m:r>
                      <a:rPr lang="en-US" sz="1105" i="1" dirty="0" smtClean="0">
                        <a:solidFill>
                          <a:srgbClr val="000000"/>
                        </a:solidFill>
                        <a:latin typeface="Cambria Math" panose="02040503050406030204" pitchFamily="18" charset="0"/>
                        <a:ea typeface="Roboto" pitchFamily="34" charset="-122"/>
                        <a:cs typeface="Roboto" pitchFamily="34" charset="-120"/>
                      </a:rPr>
                      <m:t>(</m:t>
                    </m:r>
                    <m:r>
                      <m:rPr>
                        <m:sty m:val="p"/>
                      </m:rPr>
                      <a:rPr lang="en-US" sz="1105" i="0" dirty="0" smtClean="0">
                        <a:solidFill>
                          <a:srgbClr val="000000"/>
                        </a:solidFill>
                        <a:latin typeface="Cambria Math" panose="02040503050406030204" pitchFamily="18" charset="0"/>
                        <a:ea typeface="Roboto" pitchFamily="34" charset="-122"/>
                        <a:cs typeface="Roboto" pitchFamily="34" charset="-120"/>
                      </a:rPr>
                      <m:t>A</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or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m:t>
                    </m:r>
                    <m:r>
                      <m:rPr>
                        <m:sty m:val="p"/>
                      </m:rPr>
                      <a:rPr lang="en-US" sz="1105" i="0" dirty="0" smtClean="0">
                        <a:solidFill>
                          <a:srgbClr val="000000"/>
                        </a:solidFill>
                        <a:latin typeface="Cambria Math" panose="02040503050406030204" pitchFamily="18" charset="0"/>
                        <a:ea typeface="Roboto" pitchFamily="34" charset="-122"/>
                        <a:cs typeface="Roboto" pitchFamily="34" charset="-120"/>
                      </a:rPr>
                      <m:t>A</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3" name="Text 1"/>
              <p:cNvSpPr>
                <a:spLocks noRot="1" noChangeAspect="1" noMove="1" noResize="1" noEditPoints="1" noAdjustHandles="1" noChangeArrowheads="1" noChangeShapeType="1" noTextEdit="1"/>
              </p:cNvSpPr>
              <p:nvPr/>
            </p:nvSpPr>
            <p:spPr>
              <a:xfrm>
                <a:off x="496186" y="856250"/>
                <a:ext cx="3877438" cy="453607"/>
              </a:xfrm>
              <a:prstGeom prst="rect">
                <a:avLst/>
              </a:prstGeom>
              <a:blipFill>
                <a:blip r:embed="rId3"/>
                <a:stretch>
                  <a:fillRect l="-2201" b="-17333"/>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4" name="Text 2"/>
              <p:cNvSpPr/>
              <p:nvPr/>
            </p:nvSpPr>
            <p:spPr>
              <a:xfrm>
                <a:off x="480433" y="1420510"/>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𝑛</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 0</a:t>
                </a:r>
                <a:endParaRPr lang="en-US" sz="1105" dirty="0"/>
              </a:p>
            </p:txBody>
          </p:sp>
        </mc:Choice>
        <mc:Fallback xmlns="">
          <p:sp>
            <p:nvSpPr>
              <p:cNvPr id="4" name="Text 2"/>
              <p:cNvSpPr>
                <a:spLocks noRot="1" noChangeAspect="1" noMove="1" noResize="1" noEditPoints="1" noAdjustHandles="1" noChangeArrowheads="1" noChangeShapeType="1" noTextEdit="1"/>
              </p:cNvSpPr>
              <p:nvPr/>
            </p:nvSpPr>
            <p:spPr>
              <a:xfrm>
                <a:off x="480433" y="1420510"/>
                <a:ext cx="3877438" cy="226803"/>
              </a:xfrm>
              <a:prstGeom prst="rect">
                <a:avLst/>
              </a:prstGeom>
              <a:blipFill>
                <a:blip r:embed="rId4"/>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5" name="Text 3"/>
              <p:cNvSpPr/>
              <p:nvPr/>
            </p:nvSpPr>
            <p:spPr>
              <a:xfrm>
                <a:off x="480433" y="1704783"/>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𝑛</m:t>
                    </m:r>
                    <m:r>
                      <a:rPr lang="en-US" sz="1105" i="1" dirty="0" smtClean="0">
                        <a:solidFill>
                          <a:srgbClr val="000000"/>
                        </a:solidFill>
                        <a:latin typeface="Cambria Math" panose="02040503050406030204" pitchFamily="18" charset="0"/>
                        <a:ea typeface="Roboto" pitchFamily="34" charset="-122"/>
                        <a:cs typeface="Roboto" pitchFamily="34" charset="-120"/>
                      </a:rPr>
                      <m:t>({2}) </m:t>
                    </m:r>
                  </m:oMath>
                </a14:m>
                <a:r>
                  <a:rPr lang="en-US" sz="1105" dirty="0">
                    <a:solidFill>
                      <a:srgbClr val="000000"/>
                    </a:solidFill>
                    <a:latin typeface="Roboto" pitchFamily="34" charset="0"/>
                    <a:ea typeface="Roboto" pitchFamily="34" charset="-122"/>
                    <a:cs typeface="Roboto" pitchFamily="34" charset="-120"/>
                  </a:rPr>
                  <a:t>= 1</a:t>
                </a:r>
                <a:endParaRPr lang="en-US" sz="1105" dirty="0"/>
              </a:p>
            </p:txBody>
          </p:sp>
        </mc:Choice>
        <mc:Fallback xmlns="">
          <p:sp>
            <p:nvSpPr>
              <p:cNvPr id="5" name="Text 3"/>
              <p:cNvSpPr>
                <a:spLocks noRot="1" noChangeAspect="1" noMove="1" noResize="1" noEditPoints="1" noAdjustHandles="1" noChangeArrowheads="1" noChangeShapeType="1" noTextEdit="1"/>
              </p:cNvSpPr>
              <p:nvPr/>
            </p:nvSpPr>
            <p:spPr>
              <a:xfrm>
                <a:off x="480433" y="1704783"/>
                <a:ext cx="3877438" cy="226803"/>
              </a:xfrm>
              <a:prstGeom prst="rect">
                <a:avLst/>
              </a:prstGeom>
              <a:blipFill>
                <a:blip r:embed="rId5"/>
                <a:stretch>
                  <a:fillRect l="-2044"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 4"/>
              <p:cNvSpPr/>
              <p:nvPr/>
            </p:nvSpPr>
            <p:spPr>
              <a:xfrm>
                <a:off x="480433" y="1989056"/>
                <a:ext cx="3877438" cy="226803"/>
              </a:xfrm>
              <a:prstGeom prst="rect">
                <a:avLst/>
              </a:prstGeom>
              <a:noFill/>
              <a:ln/>
            </p:spPr>
            <p:txBody>
              <a:bodyPr wrap="square" lIns="0" tIns="0" rIns="0" bIns="0" rtlCol="0" anchor="ctr"/>
              <a:lstStyle/>
              <a:p>
                <a:pPr marL="254000" indent="-254000" algn="l">
                  <a:lnSpc>
                    <a:spcPts val="1805"/>
                  </a:lnSpc>
                  <a:buSzPct val="100000"/>
                  <a:buChar char="●"/>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𝑛</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𝑎</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𝑏</m:t>
                    </m:r>
                    <m:r>
                      <a:rPr lang="en-US" sz="1105" i="1" dirty="0" smtClean="0">
                        <a:solidFill>
                          <a:srgbClr val="000000"/>
                        </a:solidFill>
                        <a:latin typeface="Cambria Math" panose="02040503050406030204" pitchFamily="18" charset="0"/>
                        <a:ea typeface="Roboto" pitchFamily="34" charset="-122"/>
                        <a:cs typeface="Roboto" pitchFamily="34" charset="-120"/>
                      </a:rPr>
                      <m:t>}) </m:t>
                    </m:r>
                  </m:oMath>
                </a14:m>
                <a:r>
                  <a:rPr lang="en-US" sz="1105" dirty="0">
                    <a:solidFill>
                      <a:srgbClr val="000000"/>
                    </a:solidFill>
                    <a:latin typeface="Roboto" pitchFamily="34" charset="0"/>
                    <a:ea typeface="Roboto" pitchFamily="34" charset="-122"/>
                    <a:cs typeface="Roboto" pitchFamily="34" charset="-120"/>
                  </a:rPr>
                  <a:t>= 2</a:t>
                </a:r>
                <a:endParaRPr lang="en-US" sz="1105" dirty="0"/>
              </a:p>
            </p:txBody>
          </p:sp>
        </mc:Choice>
        <mc:Fallback xmlns="">
          <p:sp>
            <p:nvSpPr>
              <p:cNvPr id="6" name="Text 4"/>
              <p:cNvSpPr>
                <a:spLocks noRot="1" noChangeAspect="1" noMove="1" noResize="1" noEditPoints="1" noAdjustHandles="1" noChangeArrowheads="1" noChangeShapeType="1" noTextEdit="1"/>
              </p:cNvSpPr>
              <p:nvPr/>
            </p:nvSpPr>
            <p:spPr>
              <a:xfrm>
                <a:off x="480433" y="1989056"/>
                <a:ext cx="3877438" cy="226803"/>
              </a:xfrm>
              <a:prstGeom prst="rect">
                <a:avLst/>
              </a:prstGeom>
              <a:blipFill>
                <a:blip r:embed="rId6"/>
                <a:stretch>
                  <a:fillRect l="-2044" b="-35135"/>
                </a:stretch>
              </a:blipFill>
              <a:ln/>
            </p:spPr>
            <p:txBody>
              <a:bodyPr/>
              <a:lstStyle/>
              <a:p>
                <a:r>
                  <a:rPr lang="en-IE">
                    <a:noFill/>
                  </a:rPr>
                  <a:t> </a:t>
                </a:r>
              </a:p>
            </p:txBody>
          </p:sp>
        </mc:Fallback>
      </mc:AlternateContent>
      <p:sp>
        <p:nvSpPr>
          <p:cNvPr id="7" name="Text 5"/>
          <p:cNvSpPr/>
          <p:nvPr/>
        </p:nvSpPr>
        <p:spPr>
          <a:xfrm>
            <a:off x="4778254" y="450945"/>
            <a:ext cx="3877438"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Example</a:t>
            </a:r>
            <a:endParaRPr lang="en-US" sz="1410" dirty="0"/>
          </a:p>
        </p:txBody>
      </p:sp>
      <mc:AlternateContent xmlns:mc="http://schemas.openxmlformats.org/markup-compatibility/2006" xmlns:a14="http://schemas.microsoft.com/office/drawing/2010/main">
        <mc:Choice Requires="a14">
          <p:sp>
            <p:nvSpPr>
              <p:cNvPr id="8" name="Text 6"/>
              <p:cNvSpPr/>
              <p:nvPr/>
            </p:nvSpPr>
            <p:spPr>
              <a:xfrm>
                <a:off x="4786130" y="856251"/>
                <a:ext cx="3869562" cy="1944974"/>
              </a:xfrm>
              <a:prstGeom prst="rect">
                <a:avLst/>
              </a:prstGeom>
              <a:noFill/>
              <a:ln/>
            </p:spPr>
            <p:txBody>
              <a:bodyPr wrap="square" lIns="0" tIns="0" rIns="0" bIns="0" rtlCol="0" anchor="t" anchorCtr="0"/>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Survey result: </a:t>
                </a:r>
                <a:endParaRPr lang="en-IE" sz="1105" i="1" dirty="0">
                  <a:solidFill>
                    <a:srgbClr val="000000"/>
                  </a:solidFill>
                  <a:latin typeface="Cambria Math" panose="02040503050406030204" pitchFamily="18" charset="0"/>
                  <a:ea typeface="Roboto" pitchFamily="34" charset="-122"/>
                  <a:cs typeface="Roboto" pitchFamily="34" charset="-120"/>
                </a:endParaRPr>
              </a:p>
              <a:p>
                <a:pPr marL="0" indent="0">
                  <a:lnSpc>
                    <a:spcPts val="1805"/>
                  </a:lnSpc>
                  <a:buNone/>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100</m:t>
                    </m:r>
                  </m:oMath>
                </a14:m>
                <a:r>
                  <a:rPr lang="en-US" sz="1105" dirty="0">
                    <a:solidFill>
                      <a:srgbClr val="000000"/>
                    </a:solidFill>
                    <a:latin typeface="Roboto" pitchFamily="34" charset="0"/>
                    <a:ea typeface="Roboto" pitchFamily="34" charset="-122"/>
                    <a:cs typeface="Roboto" pitchFamily="34" charset="-120"/>
                  </a:rPr>
                  <a:t> students (S)</a:t>
                </a:r>
              </a:p>
              <a:p>
                <a:pPr marL="0" indent="0">
                  <a:lnSpc>
                    <a:spcPts val="1805"/>
                  </a:lnSpc>
                  <a:buNone/>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720</m:t>
                    </m:r>
                  </m:oMath>
                </a14:m>
                <a:r>
                  <a:rPr lang="en-US" sz="1105" dirty="0">
                    <a:solidFill>
                      <a:srgbClr val="000000"/>
                    </a:solidFill>
                    <a:latin typeface="Roboto" pitchFamily="34" charset="0"/>
                    <a:ea typeface="Roboto" pitchFamily="34" charset="-122"/>
                    <a:cs typeface="Roboto" pitchFamily="34" charset="-120"/>
                  </a:rPr>
                  <a:t> people owned a tablet (T)</a:t>
                </a:r>
              </a:p>
              <a:p>
                <a:pPr marL="0" indent="0">
                  <a:lnSpc>
                    <a:spcPts val="1805"/>
                  </a:lnSpc>
                  <a:buNone/>
                </a:pPr>
                <a:r>
                  <a:rPr lang="en-US" sz="1105" dirty="0">
                    <a:solidFill>
                      <a:srgbClr val="000000"/>
                    </a:solidFill>
                    <a:latin typeface="Roboto" pitchFamily="34" charset="0"/>
                    <a:ea typeface="Roboto" pitchFamily="34" charset="-122"/>
                    <a:cs typeface="Roboto" pitchFamily="34" charset="-120"/>
                  </a:rPr>
                  <a:t>794 people owned a tablet or were students</a:t>
                </a:r>
              </a:p>
              <a:p>
                <a:pPr marL="0" indent="0">
                  <a:lnSpc>
                    <a:spcPts val="1805"/>
                  </a:lnSpc>
                  <a:buNone/>
                </a:pPr>
                <a:r>
                  <a:rPr lang="en-US" sz="1105" dirty="0">
                    <a:solidFill>
                      <a:srgbClr val="000000"/>
                    </a:solidFill>
                    <a:latin typeface="Roboto" pitchFamily="34" charset="0"/>
                    <a:ea typeface="Roboto" pitchFamily="34" charset="-122"/>
                    <a:cs typeface="Roboto" pitchFamily="34" charset="-120"/>
                  </a:rPr>
                  <a:t>How many students own a tablet? </a:t>
                </a:r>
              </a:p>
              <a:p>
                <a:pPr marL="0" indent="0">
                  <a:lnSpc>
                    <a:spcPts val="1805"/>
                  </a:lnSpc>
                  <a:buNone/>
                </a:pPr>
                <a:r>
                  <a:rPr lang="en-US" sz="1105" dirty="0">
                    <a:solidFill>
                      <a:srgbClr val="000000"/>
                    </a:solidFill>
                    <a:latin typeface="Roboto" pitchFamily="34" charset="0"/>
                    <a:ea typeface="Roboto" pitchFamily="34" charset="-122"/>
                    <a:cs typeface="Roboto" pitchFamily="34" charset="-120"/>
                  </a:rPr>
                  <a:t>We have </a:t>
                </a:r>
                <a:endParaRPr lang="en-IE" sz="1105" i="1" dirty="0">
                  <a:solidFill>
                    <a:srgbClr val="000000"/>
                  </a:solidFill>
                  <a:latin typeface="Cambria Math" panose="02040503050406030204" pitchFamily="18" charset="0"/>
                  <a:ea typeface="Roboto" pitchFamily="34" charset="-122"/>
                  <a:cs typeface="Roboto" pitchFamily="34" charset="-120"/>
                </a:endParaRPr>
              </a:p>
              <a:p>
                <a:pPr marL="0" indent="0">
                  <a:lnSpc>
                    <a:spcPts val="1805"/>
                  </a:lnSpc>
                  <a:buNone/>
                </a:pP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𝑛</m:t>
                    </m:r>
                    <m:r>
                      <a:rPr lang="en-US" sz="1105" i="1" dirty="0" smtClean="0">
                        <a:solidFill>
                          <a:srgbClr val="000000"/>
                        </a:solidFill>
                        <a:latin typeface="Cambria Math" panose="02040503050406030204" pitchFamily="18" charset="0"/>
                        <a:ea typeface="Roboto" pitchFamily="34" charset="-122"/>
                        <a:cs typeface="Roboto" pitchFamily="34" charset="-120"/>
                      </a:rPr>
                      <m:t>(</m:t>
                    </m:r>
                    <m:r>
                      <m:rPr>
                        <m:sty m:val="p"/>
                      </m:rPr>
                      <a:rPr lang="en-US" sz="1105" i="0" dirty="0" smtClean="0">
                        <a:solidFill>
                          <a:srgbClr val="000000"/>
                        </a:solidFill>
                        <a:latin typeface="Cambria Math" panose="02040503050406030204" pitchFamily="18" charset="0"/>
                        <a:ea typeface="Roboto" pitchFamily="34" charset="-122"/>
                        <a:cs typeface="Roboto" pitchFamily="34" charset="-120"/>
                      </a:rPr>
                      <m:t>S</m:t>
                    </m:r>
                    <m:r>
                      <a:rPr lang="en-US" sz="1105" i="1" dirty="0" smtClean="0">
                        <a:solidFill>
                          <a:srgbClr val="000000"/>
                        </a:solidFill>
                        <a:latin typeface="Cambria Math" panose="02040503050406030204" pitchFamily="18" charset="0"/>
                        <a:ea typeface="Roboto" pitchFamily="34" charset="-122"/>
                        <a:cs typeface="Roboto" pitchFamily="34" charset="-120"/>
                      </a:rPr>
                      <m:t> ∪</m:t>
                    </m:r>
                    <m:r>
                      <m:rPr>
                        <m:sty m:val="p"/>
                      </m:rPr>
                      <a:rPr lang="en-IE" sz="1105" b="0" i="0" dirty="0" smtClean="0">
                        <a:solidFill>
                          <a:srgbClr val="000000"/>
                        </a:solidFill>
                        <a:latin typeface="Cambria Math" panose="02040503050406030204" pitchFamily="18" charset="0"/>
                        <a:ea typeface="Roboto" pitchFamily="34" charset="-122"/>
                        <a:cs typeface="Roboto" pitchFamily="34" charset="-120"/>
                      </a:rPr>
                      <m:t>T</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US" sz="1105" i="1" dirty="0" smtClean="0">
                        <a:solidFill>
                          <a:srgbClr val="000000"/>
                        </a:solidFill>
                        <a:latin typeface="Cambria Math" panose="02040503050406030204" pitchFamily="18" charset="0"/>
                        <a:ea typeface="Roboto" pitchFamily="34" charset="-122"/>
                        <a:cs typeface="Roboto" pitchFamily="34" charset="-120"/>
                      </a:rPr>
                      <m:t>𝑛</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𝑆</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𝑛</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IE" sz="1105" b="0" i="1" dirty="0" smtClean="0">
                        <a:solidFill>
                          <a:srgbClr val="000000"/>
                        </a:solidFill>
                        <a:latin typeface="Cambria Math" panose="02040503050406030204" pitchFamily="18" charset="0"/>
                        <a:ea typeface="Roboto" pitchFamily="34" charset="-122"/>
                        <a:cs typeface="Roboto" pitchFamily="34" charset="-120"/>
                      </a:rPr>
                      <m:t>𝑇</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𝑛</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𝑆</m:t>
                    </m:r>
                    <m:r>
                      <a:rPr lang="en-US" sz="1105" i="1" dirty="0" smtClean="0">
                        <a:solidFill>
                          <a:srgbClr val="000000"/>
                        </a:solidFill>
                        <a:latin typeface="Cambria Math" panose="02040503050406030204" pitchFamily="18" charset="0"/>
                        <a:ea typeface="Roboto" pitchFamily="34" charset="-122"/>
                        <a:cs typeface="Roboto" pitchFamily="34" charset="-120"/>
                      </a:rPr>
                      <m:t> ∩</m:t>
                    </m:r>
                    <m:r>
                      <a:rPr lang="en-IE" sz="1105" b="0" i="1" dirty="0" smtClean="0">
                        <a:solidFill>
                          <a:srgbClr val="000000"/>
                        </a:solidFill>
                        <a:latin typeface="Cambria Math" panose="02040503050406030204" pitchFamily="18" charset="0"/>
                        <a:ea typeface="Roboto" pitchFamily="34" charset="-122"/>
                        <a:cs typeface="Roboto" pitchFamily="34" charset="-120"/>
                      </a:rPr>
                      <m:t>𝑇</m:t>
                    </m:r>
                    <m:r>
                      <a:rPr lang="en-US" sz="1105" i="1" dirty="0" smtClean="0">
                        <a:solidFill>
                          <a:srgbClr val="000000"/>
                        </a:solidFill>
                        <a:latin typeface="Cambria Math" panose="02040503050406030204" pitchFamily="18" charset="0"/>
                        <a:ea typeface="Roboto" pitchFamily="34" charset="-122"/>
                        <a:cs typeface="Roboto" pitchFamily="34" charset="-120"/>
                      </a:rPr>
                      <m:t>) </m:t>
                    </m:r>
                  </m:oMath>
                </a14:m>
                <a:endParaRPr lang="en-US" sz="1105" dirty="0">
                  <a:solidFill>
                    <a:srgbClr val="000000"/>
                  </a:solidFill>
                  <a:latin typeface="Roboto" pitchFamily="34" charset="0"/>
                  <a:ea typeface="Roboto" pitchFamily="34" charset="-122"/>
                  <a:cs typeface="Roboto" pitchFamily="34" charset="-120"/>
                </a:endParaRPr>
              </a:p>
              <a:p>
                <a:pPr marL="0" indent="0">
                  <a:lnSpc>
                    <a:spcPts val="1805"/>
                  </a:lnSpc>
                  <a:buNone/>
                </a:pPr>
                <a:r>
                  <a:rPr lang="en-US" sz="1105" dirty="0">
                    <a:solidFill>
                      <a:srgbClr val="000000"/>
                    </a:solidFill>
                    <a:latin typeface="Roboto" pitchFamily="34" charset="0"/>
                    <a:ea typeface="Roboto" pitchFamily="34" charset="-122"/>
                    <a:cs typeface="Roboto" pitchFamily="34" charset="-120"/>
                  </a:rPr>
                  <a:t>So,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794 = 100 + 720 − </m:t>
                    </m:r>
                    <m:r>
                      <a:rPr lang="en-US" sz="1105" i="1" dirty="0" smtClean="0">
                        <a:solidFill>
                          <a:srgbClr val="000000"/>
                        </a:solidFill>
                        <a:latin typeface="Cambria Math" panose="02040503050406030204" pitchFamily="18" charset="0"/>
                        <a:ea typeface="Roboto" pitchFamily="34" charset="-122"/>
                        <a:cs typeface="Roboto" pitchFamily="34" charset="-120"/>
                      </a:rPr>
                      <m:t>𝑥</m:t>
                    </m:r>
                  </m:oMath>
                </a14:m>
                <a:r>
                  <a:rPr lang="en-US" sz="1105" dirty="0">
                    <a:solidFill>
                      <a:srgbClr val="000000"/>
                    </a:solidFill>
                    <a:latin typeface="Roboto" pitchFamily="34" charset="0"/>
                    <a:ea typeface="Roboto" pitchFamily="34" charset="-122"/>
                    <a:cs typeface="Roboto" pitchFamily="34" charset="-120"/>
                  </a:rPr>
                  <a:t>, which gives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26</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8" name="Text 6"/>
              <p:cNvSpPr>
                <a:spLocks noRot="1" noChangeAspect="1" noMove="1" noResize="1" noEditPoints="1" noAdjustHandles="1" noChangeArrowheads="1" noChangeShapeType="1" noTextEdit="1"/>
              </p:cNvSpPr>
              <p:nvPr/>
            </p:nvSpPr>
            <p:spPr>
              <a:xfrm>
                <a:off x="4786130" y="856251"/>
                <a:ext cx="3869562" cy="1944974"/>
              </a:xfrm>
              <a:prstGeom prst="rect">
                <a:avLst/>
              </a:prstGeom>
              <a:blipFill>
                <a:blip r:embed="rId7"/>
                <a:stretch>
                  <a:fillRect l="-2205" t="-313"/>
                </a:stretch>
              </a:blipFill>
              <a:ln/>
            </p:spPr>
            <p:txBody>
              <a:bodyPr/>
              <a:lstStyle/>
              <a:p>
                <a:r>
                  <a:rPr lang="en-IE">
                    <a:noFill/>
                  </a:rPr>
                  <a:t> </a:t>
                </a:r>
              </a:p>
            </p:txBody>
          </p:sp>
        </mc:Fallback>
      </mc:AlternateContent>
      <p:pic>
        <p:nvPicPr>
          <p:cNvPr id="10" name="Picture 9">
            <a:extLst>
              <a:ext uri="{FF2B5EF4-FFF2-40B4-BE49-F238E27FC236}">
                <a16:creationId xmlns:a16="http://schemas.microsoft.com/office/drawing/2014/main" id="{9B417BDC-2CB4-45D2-BC30-153CF950F65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651106" y="2646103"/>
            <a:ext cx="3394145" cy="226276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4" name="Text 0"/>
          <p:cNvSpPr/>
          <p:nvPr/>
        </p:nvSpPr>
        <p:spPr>
          <a:xfrm>
            <a:off x="496186" y="511569"/>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1.4 Relations and Functions</a:t>
            </a:r>
            <a:endParaRPr lang="en-US" sz="2820" dirty="0"/>
          </a:p>
        </p:txBody>
      </p:sp>
      <p:sp>
        <p:nvSpPr>
          <p:cNvPr id="5" name="Text 1"/>
          <p:cNvSpPr/>
          <p:nvPr/>
        </p:nvSpPr>
        <p:spPr>
          <a:xfrm>
            <a:off x="496186" y="1098373"/>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Relation</a:t>
            </a:r>
            <a:endParaRPr lang="en-US" sz="1410" dirty="0"/>
          </a:p>
        </p:txBody>
      </p:sp>
      <p:sp>
        <p:nvSpPr>
          <p:cNvPr id="6" name="Text 2"/>
          <p:cNvSpPr/>
          <p:nvPr/>
        </p:nvSpPr>
        <p:spPr>
          <a:xfrm>
            <a:off x="496186" y="1415835"/>
            <a:ext cx="3877438" cy="581099"/>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A way of pairing members of two sets. An input can be paired with zero, one, or multiple outputs, like this example of boys and their sisters.</a:t>
            </a:r>
            <a:endParaRPr lang="en-US" sz="1105" dirty="0"/>
          </a:p>
        </p:txBody>
      </p:sp>
      <p:sp>
        <p:nvSpPr>
          <p:cNvPr id="7" name="Text 3"/>
          <p:cNvSpPr/>
          <p:nvPr/>
        </p:nvSpPr>
        <p:spPr>
          <a:xfrm>
            <a:off x="4778252" y="1103808"/>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Function</a:t>
            </a:r>
            <a:endParaRPr lang="en-US" sz="1410" dirty="0"/>
          </a:p>
        </p:txBody>
      </p:sp>
      <p:sp>
        <p:nvSpPr>
          <p:cNvPr id="8" name="Text 4"/>
          <p:cNvSpPr/>
          <p:nvPr/>
        </p:nvSpPr>
        <p:spPr>
          <a:xfrm>
            <a:off x="4770376" y="1416935"/>
            <a:ext cx="387743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A special relation where each input value has exactly one output value. It's a reliable mathematical machine.</a:t>
            </a:r>
            <a:endParaRPr lang="en-US" sz="1105" dirty="0"/>
          </a:p>
        </p:txBody>
      </p:sp>
      <p:pic>
        <p:nvPicPr>
          <p:cNvPr id="10" name="Picture 9">
            <a:extLst>
              <a:ext uri="{FF2B5EF4-FFF2-40B4-BE49-F238E27FC236}">
                <a16:creationId xmlns:a16="http://schemas.microsoft.com/office/drawing/2014/main" id="{9F240D38-16A5-4E76-8A64-D94E17CDBA2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97540" y="2097346"/>
            <a:ext cx="3857625" cy="2571750"/>
          </a:xfrm>
          <a:prstGeom prst="rect">
            <a:avLst/>
          </a:prstGeom>
        </p:spPr>
      </p:pic>
      <p:pic>
        <p:nvPicPr>
          <p:cNvPr id="9" name="Picture 8">
            <a:extLst>
              <a:ext uri="{FF2B5EF4-FFF2-40B4-BE49-F238E27FC236}">
                <a16:creationId xmlns:a16="http://schemas.microsoft.com/office/drawing/2014/main" id="{E50C9EA6-A813-4984-BE30-BBB76B94E01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50161" y="2188029"/>
            <a:ext cx="2185135" cy="1996934"/>
          </a:xfrm>
          <a:prstGeom prst="rect">
            <a:avLst/>
          </a:prstGeom>
        </p:spPr>
      </p:pic>
      <p:sp>
        <p:nvSpPr>
          <p:cNvPr id="11" name="TextBox 10">
            <a:extLst>
              <a:ext uri="{FF2B5EF4-FFF2-40B4-BE49-F238E27FC236}">
                <a16:creationId xmlns:a16="http://schemas.microsoft.com/office/drawing/2014/main" id="{9AF6B9AE-0329-4C63-92C9-2AC00130EB2A}"/>
              </a:ext>
            </a:extLst>
          </p:cNvPr>
          <p:cNvSpPr txBox="1"/>
          <p:nvPr/>
        </p:nvSpPr>
        <p:spPr>
          <a:xfrm>
            <a:off x="5102679" y="4302579"/>
            <a:ext cx="2726871" cy="430887"/>
          </a:xfrm>
          <a:prstGeom prst="rect">
            <a:avLst/>
          </a:prstGeom>
          <a:noFill/>
        </p:spPr>
        <p:txBody>
          <a:bodyPr wrap="square" rtlCol="0">
            <a:spAutoFit/>
          </a:bodyPr>
          <a:lstStyle/>
          <a:p>
            <a:pPr algn="ctr"/>
            <a:r>
              <a:rPr lang="en-IE" sz="1100" b="1" dirty="0"/>
              <a:t>The function 1/x shown as a mapping diagram, x &gt;0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16378" y="748003"/>
            <a:ext cx="815162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The Language of Functions</a:t>
            </a:r>
            <a:endParaRPr lang="en-US" sz="1410" dirty="0"/>
          </a:p>
        </p:txBody>
      </p:sp>
      <p:sp>
        <p:nvSpPr>
          <p:cNvPr id="3" name="Text 1"/>
          <p:cNvSpPr/>
          <p:nvPr/>
        </p:nvSpPr>
        <p:spPr>
          <a:xfrm>
            <a:off x="416378" y="1136879"/>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Domain: The set of all possible input values.</a:t>
            </a:r>
            <a:endParaRPr lang="en-US" sz="1105" dirty="0"/>
          </a:p>
        </p:txBody>
      </p:sp>
      <p:sp>
        <p:nvSpPr>
          <p:cNvPr id="4" name="Text 2"/>
          <p:cNvSpPr/>
          <p:nvPr/>
        </p:nvSpPr>
        <p:spPr>
          <a:xfrm>
            <a:off x="416378" y="1421152"/>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Codomain: A set containing all possible output values.</a:t>
            </a:r>
            <a:endParaRPr lang="en-US" sz="1105" dirty="0"/>
          </a:p>
        </p:txBody>
      </p:sp>
      <p:sp>
        <p:nvSpPr>
          <p:cNvPr id="5" name="Text 3"/>
          <p:cNvSpPr/>
          <p:nvPr/>
        </p:nvSpPr>
        <p:spPr>
          <a:xfrm>
            <a:off x="416378" y="1705425"/>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Image: The specific output value for a given input.</a:t>
            </a:r>
            <a:endParaRPr lang="en-US" sz="1105" dirty="0"/>
          </a:p>
        </p:txBody>
      </p:sp>
      <mc:AlternateContent xmlns:mc="http://schemas.openxmlformats.org/markup-compatibility/2006" xmlns:a14="http://schemas.microsoft.com/office/drawing/2010/main">
        <mc:Choice Requires="a14">
          <p:sp>
            <p:nvSpPr>
              <p:cNvPr id="6" name="Text 4"/>
              <p:cNvSpPr/>
              <p:nvPr/>
            </p:nvSpPr>
            <p:spPr>
              <a:xfrm>
                <a:off x="416378" y="1989699"/>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Notation: We write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𝑓</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𝑦</m:t>
                    </m:r>
                  </m:oMath>
                </a14:m>
                <a:r>
                  <a:rPr lang="en-US" sz="1105" dirty="0">
                    <a:solidFill>
                      <a:srgbClr val="000000"/>
                    </a:solidFill>
                    <a:latin typeface="Roboto" pitchFamily="34" charset="0"/>
                    <a:ea typeface="Roboto" pitchFamily="34" charset="-122"/>
                    <a:cs typeface="Roboto" pitchFamily="34" charset="-120"/>
                  </a:rPr>
                  <a:t>, where y is the image of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oMath>
                </a14:m>
                <a:r>
                  <a:rPr lang="en-US" sz="1105" dirty="0">
                    <a:solidFill>
                      <a:srgbClr val="000000"/>
                    </a:solidFill>
                    <a:latin typeface="Roboto" pitchFamily="34" charset="0"/>
                    <a:ea typeface="Roboto" pitchFamily="34" charset="-122"/>
                    <a:cs typeface="Roboto" pitchFamily="34" charset="-120"/>
                  </a:rPr>
                  <a:t> under the function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𝑓</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6" name="Text 4"/>
              <p:cNvSpPr>
                <a:spLocks noRot="1" noChangeAspect="1" noMove="1" noResize="1" noEditPoints="1" noAdjustHandles="1" noChangeArrowheads="1" noChangeShapeType="1" noTextEdit="1"/>
              </p:cNvSpPr>
              <p:nvPr/>
            </p:nvSpPr>
            <p:spPr>
              <a:xfrm>
                <a:off x="416378" y="1989699"/>
                <a:ext cx="8151628" cy="226803"/>
              </a:xfrm>
              <a:prstGeom prst="rect">
                <a:avLst/>
              </a:prstGeom>
              <a:blipFill>
                <a:blip r:embed="rId3"/>
                <a:stretch>
                  <a:fillRect l="-972" b="-3157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5"/>
              <p:cNvSpPr/>
              <p:nvPr/>
            </p:nvSpPr>
            <p:spPr>
              <a:xfrm>
                <a:off x="416378" y="2273972"/>
                <a:ext cx="4861301" cy="366267"/>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Variables: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oMath>
                </a14:m>
                <a:r>
                  <a:rPr lang="en-US" sz="1105" dirty="0">
                    <a:solidFill>
                      <a:srgbClr val="000000"/>
                    </a:solidFill>
                    <a:latin typeface="Roboto" pitchFamily="34" charset="0"/>
                    <a:ea typeface="Roboto" pitchFamily="34" charset="-122"/>
                    <a:cs typeface="Roboto" pitchFamily="34" charset="-120"/>
                  </a:rPr>
                  <a:t> is the independent variable, and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𝑦</m:t>
                    </m:r>
                  </m:oMath>
                </a14:m>
                <a:r>
                  <a:rPr lang="en-US" sz="1105" dirty="0">
                    <a:solidFill>
                      <a:srgbClr val="000000"/>
                    </a:solidFill>
                    <a:latin typeface="Roboto" pitchFamily="34" charset="0"/>
                    <a:ea typeface="Roboto" pitchFamily="34" charset="-122"/>
                    <a:cs typeface="Roboto" pitchFamily="34" charset="-120"/>
                  </a:rPr>
                  <a:t> is the dependent variable.</a:t>
                </a:r>
                <a:endParaRPr lang="en-US" sz="1105" dirty="0"/>
              </a:p>
            </p:txBody>
          </p:sp>
        </mc:Choice>
        <mc:Fallback xmlns="">
          <p:sp>
            <p:nvSpPr>
              <p:cNvPr id="7" name="Text 5"/>
              <p:cNvSpPr>
                <a:spLocks noRot="1" noChangeAspect="1" noMove="1" noResize="1" noEditPoints="1" noAdjustHandles="1" noChangeArrowheads="1" noChangeShapeType="1" noTextEdit="1"/>
              </p:cNvSpPr>
              <p:nvPr/>
            </p:nvSpPr>
            <p:spPr>
              <a:xfrm>
                <a:off x="416378" y="2273972"/>
                <a:ext cx="4861301" cy="366267"/>
              </a:xfrm>
              <a:prstGeom prst="rect">
                <a:avLst/>
              </a:prstGeom>
              <a:blipFill>
                <a:blip r:embed="rId4"/>
                <a:stretch>
                  <a:fillRect l="-1629" b="-1667"/>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A94C9F1-65F1-4DDD-B568-822D8D610479}"/>
                  </a:ext>
                </a:extLst>
              </p:cNvPr>
              <p:cNvSpPr txBox="1"/>
              <p:nvPr/>
            </p:nvSpPr>
            <p:spPr>
              <a:xfrm>
                <a:off x="336570" y="2924514"/>
                <a:ext cx="4642934" cy="938719"/>
              </a:xfrm>
              <a:prstGeom prst="rect">
                <a:avLst/>
              </a:prstGeom>
              <a:noFill/>
            </p:spPr>
            <p:txBody>
              <a:bodyPr wrap="square" rtlCol="0">
                <a:spAutoFit/>
              </a:bodyPr>
              <a:lstStyle/>
              <a:p>
                <a:pPr marL="171450" indent="-171450" algn="l">
                  <a:buSzPct val="150000"/>
                  <a:buFont typeface="Arial" panose="020B0604020202020204" pitchFamily="34" charset="0"/>
                  <a:buChar char="•"/>
                </a:pPr>
                <a:r>
                  <a:rPr lang="en-IE" sz="1100" dirty="0">
                    <a:latin typeface="Roboto" panose="02000000000000000000" pitchFamily="2" charset="0"/>
                    <a:ea typeface="Roboto" panose="02000000000000000000" pitchFamily="2" charset="0"/>
                  </a:rPr>
                  <a:t>Representation: functions, particularly of a real variable, are usually pictured using graphs with the domain on the horizontal axis and the codomain on the vertical axis. </a:t>
                </a:r>
              </a:p>
              <a:p>
                <a:pPr marL="171450" indent="-171450" algn="l">
                  <a:buSzPct val="150000"/>
                  <a:buFont typeface="Arial" panose="020B0604020202020204" pitchFamily="34" charset="0"/>
                  <a:buChar char="•"/>
                </a:pPr>
                <a:endParaRPr lang="en-IE" sz="1100" dirty="0">
                  <a:latin typeface="Roboto" panose="02000000000000000000" pitchFamily="2" charset="0"/>
                  <a:ea typeface="Roboto" panose="02000000000000000000" pitchFamily="2" charset="0"/>
                </a:endParaRPr>
              </a:p>
              <a:p>
                <a:pPr algn="l">
                  <a:buSzPct val="150000"/>
                </a:pPr>
                <a:r>
                  <a:rPr lang="en-IE" sz="1100" dirty="0">
                    <a:latin typeface="Roboto" panose="02000000000000000000" pitchFamily="2" charset="0"/>
                    <a:ea typeface="Roboto" panose="02000000000000000000" pitchFamily="2" charset="0"/>
                  </a:rPr>
                  <a:t>I</a:t>
                </a:r>
                <a:r>
                  <a:rPr lang="en-IE" sz="1100" b="0" i="0" u="none" strike="noStrike" baseline="0" dirty="0">
                    <a:latin typeface="Roboto" panose="02000000000000000000" pitchFamily="2" charset="0"/>
                    <a:ea typeface="Roboto" panose="02000000000000000000" pitchFamily="2" charset="0"/>
                  </a:rPr>
                  <a:t>nput and </a:t>
                </a:r>
                <a:r>
                  <a:rPr lang="en-GB" sz="1100" b="0" i="0" u="none" strike="noStrike" baseline="0" dirty="0">
                    <a:latin typeface="Roboto" panose="02000000000000000000" pitchFamily="2" charset="0"/>
                    <a:ea typeface="Roboto" panose="02000000000000000000" pitchFamily="2" charset="0"/>
                  </a:rPr>
                  <a:t>output values are marked by a point at the position </a:t>
                </a:r>
                <a14:m>
                  <m:oMath xmlns:m="http://schemas.openxmlformats.org/officeDocument/2006/math">
                    <m:r>
                      <a:rPr lang="en-GB" sz="1100" b="0" i="1" u="none" strike="noStrike" baseline="0" dirty="0" smtClean="0">
                        <a:latin typeface="Cambria Math" panose="02040503050406030204" pitchFamily="18" charset="0"/>
                        <a:ea typeface="Roboto" panose="02000000000000000000" pitchFamily="2" charset="0"/>
                      </a:rPr>
                      <m:t>(</m:t>
                    </m:r>
                    <m:r>
                      <a:rPr lang="en-GB" sz="1100" b="0" i="1" u="none" strike="noStrike" baseline="0" dirty="0" smtClean="0">
                        <a:latin typeface="Cambria Math" panose="02040503050406030204" pitchFamily="18" charset="0"/>
                        <a:ea typeface="Roboto" panose="02000000000000000000" pitchFamily="2" charset="0"/>
                      </a:rPr>
                      <m:t>𝑥</m:t>
                    </m:r>
                    <m:r>
                      <a:rPr lang="en-GB" sz="1100" b="0" i="1" u="none" strike="noStrike" baseline="0" dirty="0" smtClean="0">
                        <a:latin typeface="Cambria Math" panose="02040503050406030204" pitchFamily="18" charset="0"/>
                        <a:ea typeface="Roboto" panose="02000000000000000000" pitchFamily="2" charset="0"/>
                      </a:rPr>
                      <m:t>, </m:t>
                    </m:r>
                    <m:r>
                      <a:rPr lang="en-GB" sz="1100" b="0" i="1" u="none" strike="noStrike" baseline="0" dirty="0" smtClean="0">
                        <a:latin typeface="Cambria Math" panose="02040503050406030204" pitchFamily="18" charset="0"/>
                        <a:ea typeface="Roboto" panose="02000000000000000000" pitchFamily="2" charset="0"/>
                      </a:rPr>
                      <m:t>𝑦</m:t>
                    </m:r>
                    <m:r>
                      <a:rPr lang="en-GB" sz="1100" b="0" i="1" u="none" strike="noStrike" baseline="0" dirty="0" smtClean="0">
                        <a:latin typeface="Cambria Math" panose="02040503050406030204" pitchFamily="18" charset="0"/>
                        <a:ea typeface="Roboto" panose="02000000000000000000" pitchFamily="2" charset="0"/>
                      </a:rPr>
                      <m:t>)</m:t>
                    </m:r>
                  </m:oMath>
                </a14:m>
                <a:endParaRPr lang="en-IE" sz="1100" dirty="0">
                  <a:latin typeface="Roboto" panose="02000000000000000000" pitchFamily="2" charset="0"/>
                  <a:ea typeface="Roboto" panose="02000000000000000000" pitchFamily="2" charset="0"/>
                </a:endParaRPr>
              </a:p>
            </p:txBody>
          </p:sp>
        </mc:Choice>
        <mc:Fallback xmlns="">
          <p:sp>
            <p:nvSpPr>
              <p:cNvPr id="8" name="TextBox 7">
                <a:extLst>
                  <a:ext uri="{FF2B5EF4-FFF2-40B4-BE49-F238E27FC236}">
                    <a16:creationId xmlns:a16="http://schemas.microsoft.com/office/drawing/2014/main" id="{1A94C9F1-65F1-4DDD-B568-822D8D610479}"/>
                  </a:ext>
                </a:extLst>
              </p:cNvPr>
              <p:cNvSpPr txBox="1">
                <a:spLocks noRot="1" noChangeAspect="1" noMove="1" noResize="1" noEditPoints="1" noAdjustHandles="1" noChangeArrowheads="1" noChangeShapeType="1" noTextEdit="1"/>
              </p:cNvSpPr>
              <p:nvPr/>
            </p:nvSpPr>
            <p:spPr>
              <a:xfrm>
                <a:off x="336570" y="2924514"/>
                <a:ext cx="4642934" cy="938719"/>
              </a:xfrm>
              <a:prstGeom prst="rect">
                <a:avLst/>
              </a:prstGeom>
              <a:blipFill>
                <a:blip r:embed="rId5"/>
                <a:stretch>
                  <a:fillRect l="-525" t="-7792" b="-3896"/>
                </a:stretch>
              </a:blipFill>
            </p:spPr>
            <p:txBody>
              <a:bodyPr/>
              <a:lstStyle/>
              <a:p>
                <a:r>
                  <a:rPr lang="en-IE">
                    <a:noFill/>
                  </a:rPr>
                  <a:t> </a:t>
                </a:r>
              </a:p>
            </p:txBody>
          </p:sp>
        </mc:Fallback>
      </mc:AlternateContent>
      <p:pic>
        <p:nvPicPr>
          <p:cNvPr id="10" name="Picture 9">
            <a:extLst>
              <a:ext uri="{FF2B5EF4-FFF2-40B4-BE49-F238E27FC236}">
                <a16:creationId xmlns:a16="http://schemas.microsoft.com/office/drawing/2014/main" id="{389BAFBD-04A9-4C43-9523-C2592751484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77679" y="2248453"/>
            <a:ext cx="3021495" cy="251791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4" name="Text 0"/>
          <p:cNvSpPr/>
          <p:nvPr/>
        </p:nvSpPr>
        <p:spPr>
          <a:xfrm>
            <a:off x="496186" y="455699"/>
            <a:ext cx="815162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Continuous vs. Discrete Functions</a:t>
            </a:r>
            <a:endParaRPr lang="en-US" sz="1410" dirty="0"/>
          </a:p>
        </p:txBody>
      </p:sp>
      <p:sp>
        <p:nvSpPr>
          <p:cNvPr id="5" name="Text 1"/>
          <p:cNvSpPr/>
          <p:nvPr/>
        </p:nvSpPr>
        <p:spPr>
          <a:xfrm>
            <a:off x="496186" y="836699"/>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Functions are used to represent signals. Analog signals are continuous, or piecewise continuous, while digital signals are discrete.</a:t>
            </a:r>
            <a:endParaRPr lang="en-US" sz="1105" dirty="0"/>
          </a:p>
        </p:txBody>
      </p:sp>
      <p:sp>
        <p:nvSpPr>
          <p:cNvPr id="6" name="Text 2"/>
          <p:cNvSpPr/>
          <p:nvPr/>
        </p:nvSpPr>
        <p:spPr>
          <a:xfrm>
            <a:off x="496186" y="1350483"/>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Continuous Functions</a:t>
            </a:r>
            <a:endParaRPr lang="en-US" sz="1410" dirty="0"/>
          </a:p>
        </p:txBody>
      </p:sp>
      <p:sp>
        <p:nvSpPr>
          <p:cNvPr id="7" name="Text 3"/>
          <p:cNvSpPr/>
          <p:nvPr/>
        </p:nvSpPr>
        <p:spPr>
          <a:xfrm>
            <a:off x="496186" y="1699486"/>
            <a:ext cx="387743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function's graph can be drawn without lifting the pen. Represents analog signals.</a:t>
            </a:r>
            <a:endParaRPr lang="en-US" sz="1105" dirty="0"/>
          </a:p>
        </p:txBody>
      </p:sp>
      <p:sp>
        <p:nvSpPr>
          <p:cNvPr id="8" name="Text 4"/>
          <p:cNvSpPr/>
          <p:nvPr/>
        </p:nvSpPr>
        <p:spPr>
          <a:xfrm>
            <a:off x="4778252" y="1350483"/>
            <a:ext cx="387743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Discrete Functions</a:t>
            </a:r>
            <a:endParaRPr lang="en-US" sz="1410" dirty="0"/>
          </a:p>
        </p:txBody>
      </p:sp>
      <p:sp>
        <p:nvSpPr>
          <p:cNvPr id="9" name="Text 5"/>
          <p:cNvSpPr/>
          <p:nvPr/>
        </p:nvSpPr>
        <p:spPr>
          <a:xfrm>
            <a:off x="4778252" y="1699486"/>
            <a:ext cx="3877438" cy="453607"/>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The function is defined only at specific points. Represents digital signals.</a:t>
            </a:r>
            <a:endParaRPr lang="en-US" sz="1105" dirty="0"/>
          </a:p>
        </p:txBody>
      </p:sp>
      <p:pic>
        <p:nvPicPr>
          <p:cNvPr id="11" name="Picture 10">
            <a:extLst>
              <a:ext uri="{FF2B5EF4-FFF2-40B4-BE49-F238E27FC236}">
                <a16:creationId xmlns:a16="http://schemas.microsoft.com/office/drawing/2014/main" id="{F265650D-1AE5-46E9-B6A5-84D88B7BE12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70378" y="2312581"/>
            <a:ext cx="3450075" cy="2300050"/>
          </a:xfrm>
          <a:prstGeom prst="rect">
            <a:avLst/>
          </a:prstGeom>
        </p:spPr>
      </p:pic>
      <p:pic>
        <p:nvPicPr>
          <p:cNvPr id="13" name="Picture 12">
            <a:extLst>
              <a:ext uri="{FF2B5EF4-FFF2-40B4-BE49-F238E27FC236}">
                <a16:creationId xmlns:a16="http://schemas.microsoft.com/office/drawing/2014/main" id="{F4F5A12D-EF6B-4B6C-BE3F-B92344D9623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81668" y="2281911"/>
            <a:ext cx="4016829" cy="267788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CC17E4C-6405-4741-AC26-0CE64BBF6FB1}"/>
                  </a:ext>
                </a:extLst>
              </p:cNvPr>
              <p:cNvSpPr txBox="1"/>
              <p:nvPr/>
            </p:nvSpPr>
            <p:spPr>
              <a:xfrm>
                <a:off x="467139" y="1087349"/>
                <a:ext cx="8408503" cy="3754874"/>
              </a:xfrm>
              <a:prstGeom prst="rect">
                <a:avLst/>
              </a:prstGeom>
              <a:noFill/>
            </p:spPr>
            <p:txBody>
              <a:bodyPr wrap="square">
                <a:spAutoFit/>
              </a:bodyPr>
              <a:lstStyle/>
              <a:p>
                <a:endParaRPr lang="en-GB" sz="1400" dirty="0">
                  <a:latin typeface="Roboto" panose="02000000000000000000" pitchFamily="2" charset="0"/>
                  <a:ea typeface="Roboto" panose="02000000000000000000" pitchFamily="2" charset="0"/>
                </a:endParaRPr>
              </a:p>
              <a:p>
                <a:pPr marL="285750" indent="-285750">
                  <a:lnSpc>
                    <a:spcPct val="150000"/>
                  </a:lnSpc>
                  <a:buClr>
                    <a:schemeClr val="accent2"/>
                  </a:buClr>
                  <a:buSzPct val="150000"/>
                  <a:buFont typeface="Wingdings" panose="05000000000000000000" pitchFamily="2" charset="2"/>
                  <a:buChar char="v"/>
                </a:pPr>
                <a:r>
                  <a:rPr lang="en-GB" sz="1400" dirty="0">
                    <a:latin typeface="Roboto" panose="02000000000000000000" pitchFamily="2" charset="0"/>
                    <a:ea typeface="Roboto" panose="02000000000000000000" pitchFamily="2" charset="0"/>
                  </a:rPr>
                  <a:t>Functions of an integer are also called sequences</a:t>
                </a:r>
              </a:p>
              <a:p>
                <a:pPr marL="285750" indent="-285750">
                  <a:lnSpc>
                    <a:spcPct val="150000"/>
                  </a:lnSpc>
                  <a:buClr>
                    <a:schemeClr val="accent2"/>
                  </a:buClr>
                  <a:buSzPct val="150000"/>
                  <a:buFont typeface="Wingdings" panose="05000000000000000000" pitchFamily="2" charset="2"/>
                  <a:buChar char="v"/>
                </a:pPr>
                <a:r>
                  <a:rPr lang="en-GB" sz="1400" dirty="0">
                    <a:latin typeface="Roboto" panose="02000000000000000000" pitchFamily="2" charset="0"/>
                    <a:ea typeface="Roboto" panose="02000000000000000000" pitchFamily="2" charset="0"/>
                  </a:rPr>
                  <a:t>As a sequence is a function of the natural numbers and zero (or, if negative input values are allowed, the integers) there is no need to specify the input values and it is possible merely to list the output values in order. Hence the function </a:t>
                </a:r>
                <a14:m>
                  <m:oMath xmlns:m="http://schemas.openxmlformats.org/officeDocument/2006/math">
                    <m:sSub>
                      <m:sSubPr>
                        <m:ctrlPr>
                          <a:rPr lang="en-GB" sz="1400" i="1" dirty="0" smtClean="0">
                            <a:latin typeface="Cambria Math" panose="02040503050406030204" pitchFamily="18" charset="0"/>
                            <a:ea typeface="Roboto" panose="02000000000000000000" pitchFamily="2" charset="0"/>
                          </a:rPr>
                        </m:ctrlPr>
                      </m:sSubPr>
                      <m:e>
                        <m:r>
                          <a:rPr lang="en-IE" sz="1400" b="0" i="1" dirty="0" smtClean="0">
                            <a:latin typeface="Cambria Math" panose="02040503050406030204" pitchFamily="18" charset="0"/>
                            <a:ea typeface="Roboto" panose="02000000000000000000" pitchFamily="2" charset="0"/>
                          </a:rPr>
                          <m:t>𝑞</m:t>
                        </m:r>
                      </m:e>
                      <m:sub>
                        <m:r>
                          <a:rPr lang="en-IE" sz="1400" b="0" i="1" dirty="0" smtClean="0">
                            <a:latin typeface="Cambria Math" panose="02040503050406030204" pitchFamily="18" charset="0"/>
                            <a:ea typeface="Roboto" panose="02000000000000000000" pitchFamily="2" charset="0"/>
                          </a:rPr>
                          <m:t>𝑛</m:t>
                        </m:r>
                      </m:sub>
                    </m:sSub>
                    <m:r>
                      <a:rPr lang="en-GB" sz="1400" i="1" dirty="0" smtClean="0">
                        <a:latin typeface="Cambria Math" panose="02040503050406030204" pitchFamily="18" charset="0"/>
                        <a:ea typeface="Roboto" panose="02000000000000000000" pitchFamily="2" charset="0"/>
                      </a:rPr>
                      <m:t>=</m:t>
                    </m:r>
                    <m:r>
                      <a:rPr lang="en-GB" sz="1400" i="1" dirty="0" smtClean="0">
                        <a:latin typeface="Cambria Math" panose="02040503050406030204" pitchFamily="18" charset="0"/>
                        <a:ea typeface="Roboto" panose="02000000000000000000" pitchFamily="2" charset="0"/>
                      </a:rPr>
                      <m:t>𝑛</m:t>
                    </m:r>
                    <m:r>
                      <a:rPr lang="en-GB" sz="1400" i="1" dirty="0" smtClean="0">
                        <a:latin typeface="Cambria Math" panose="02040503050406030204" pitchFamily="18" charset="0"/>
                        <a:ea typeface="Roboto" panose="02000000000000000000" pitchFamily="2" charset="0"/>
                      </a:rPr>
                      <m:t>−3 </m:t>
                    </m:r>
                  </m:oMath>
                </a14:m>
                <a:r>
                  <a:rPr lang="en-GB" sz="1400" dirty="0">
                    <a:latin typeface="Roboto" panose="02000000000000000000" pitchFamily="2" charset="0"/>
                    <a:ea typeface="Roboto" panose="02000000000000000000" pitchFamily="2" charset="0"/>
                  </a:rPr>
                  <a:t>for </a:t>
                </a:r>
                <a14:m>
                  <m:oMath xmlns:m="http://schemas.openxmlformats.org/officeDocument/2006/math">
                    <m:r>
                      <a:rPr lang="en-GB" sz="1400" i="1" dirty="0" smtClean="0">
                        <a:latin typeface="Cambria Math" panose="02040503050406030204" pitchFamily="18" charset="0"/>
                        <a:ea typeface="Roboto" panose="02000000000000000000" pitchFamily="2" charset="0"/>
                      </a:rPr>
                      <m:t>𝑛</m:t>
                    </m:r>
                    <m:r>
                      <a:rPr lang="en-GB" sz="1400" i="1" dirty="0" smtClean="0">
                        <a:latin typeface="Cambria Math" panose="02040503050406030204" pitchFamily="18" charset="0"/>
                        <a:ea typeface="Roboto" panose="02000000000000000000" pitchFamily="2" charset="0"/>
                      </a:rPr>
                      <m:t>≥0 </m:t>
                    </m:r>
                  </m:oMath>
                </a14:m>
                <a:r>
                  <a:rPr lang="en-GB" sz="1400" dirty="0">
                    <a:latin typeface="Roboto" panose="02000000000000000000" pitchFamily="2" charset="0"/>
                    <a:ea typeface="Roboto" panose="02000000000000000000" pitchFamily="2" charset="0"/>
                  </a:rPr>
                  <a:t>and </a:t>
                </a:r>
                <a14:m>
                  <m:oMath xmlns:m="http://schemas.openxmlformats.org/officeDocument/2006/math">
                    <m:r>
                      <a:rPr lang="en-GB" sz="1400" i="1" dirty="0" smtClean="0">
                        <a:latin typeface="Cambria Math" panose="02040503050406030204" pitchFamily="18" charset="0"/>
                        <a:ea typeface="Roboto" panose="02000000000000000000" pitchFamily="2" charset="0"/>
                      </a:rPr>
                      <m:t>𝑛</m:t>
                    </m:r>
                  </m:oMath>
                </a14:m>
                <a:r>
                  <a:rPr lang="en-GB" sz="1400" dirty="0">
                    <a:latin typeface="Roboto" panose="02000000000000000000" pitchFamily="2" charset="0"/>
                    <a:ea typeface="Roboto" panose="02000000000000000000" pitchFamily="2" charset="0"/>
                  </a:rPr>
                  <a:t> an integer can be expressed by  </a:t>
                </a:r>
                <a14:m>
                  <m:oMath xmlns:m="http://schemas.openxmlformats.org/officeDocument/2006/math">
                    <m:r>
                      <a:rPr lang="en-GB" sz="1400" i="1" dirty="0" smtClean="0">
                        <a:latin typeface="Cambria Math" panose="02040503050406030204" pitchFamily="18" charset="0"/>
                        <a:ea typeface="Roboto" panose="02000000000000000000" pitchFamily="2" charset="0"/>
                      </a:rPr>
                      <m:t>−3, −2, −1, 0, 1, 2, 3 …  </m:t>
                    </m:r>
                  </m:oMath>
                </a14:m>
                <a:endParaRPr lang="en-GB" sz="1400" dirty="0">
                  <a:latin typeface="Roboto" panose="02000000000000000000" pitchFamily="2" charset="0"/>
                  <a:ea typeface="Roboto" panose="02000000000000000000" pitchFamily="2" charset="0"/>
                </a:endParaRPr>
              </a:p>
              <a:p>
                <a:pPr marL="285750" indent="-285750">
                  <a:lnSpc>
                    <a:spcPct val="150000"/>
                  </a:lnSpc>
                  <a:buClr>
                    <a:schemeClr val="accent2"/>
                  </a:buClr>
                  <a:buSzPct val="150000"/>
                  <a:buFont typeface="Wingdings" panose="05000000000000000000" pitchFamily="2" charset="2"/>
                  <a:buChar char="v"/>
                </a:pPr>
                <a:r>
                  <a:rPr lang="en-GB" sz="1400" b="0" i="0" u="none" strike="noStrike" baseline="0" dirty="0">
                    <a:latin typeface="Roboto" panose="02000000000000000000" pitchFamily="2" charset="0"/>
                    <a:ea typeface="Roboto" panose="02000000000000000000" pitchFamily="2" charset="0"/>
                  </a:rPr>
                  <a:t>Digital signals can be obtained by using an </a:t>
                </a:r>
                <a:r>
                  <a:rPr lang="en-GB" sz="1400" b="0" i="0" u="none" strike="noStrike" baseline="0" dirty="0" err="1">
                    <a:latin typeface="Roboto" panose="02000000000000000000" pitchFamily="2" charset="0"/>
                    <a:ea typeface="Roboto" panose="02000000000000000000" pitchFamily="2" charset="0"/>
                  </a:rPr>
                  <a:t>analog</a:t>
                </a:r>
                <a:r>
                  <a:rPr lang="en-GB" sz="1400" b="0" i="0" u="none" strike="noStrike" baseline="0" dirty="0">
                    <a:latin typeface="Roboto" panose="02000000000000000000" pitchFamily="2" charset="0"/>
                    <a:ea typeface="Roboto" panose="02000000000000000000" pitchFamily="2" charset="0"/>
                  </a:rPr>
                  <a:t> to digital (A/D) convertor on an originally continuous signal. In this case there will usually be a constant sampling interval </a:t>
                </a:r>
                <a14:m>
                  <m:oMath xmlns:m="http://schemas.openxmlformats.org/officeDocument/2006/math">
                    <m:r>
                      <a:rPr lang="en-GB" sz="1400" b="0" i="1" u="none" strike="noStrike" baseline="0" dirty="0" smtClean="0">
                        <a:latin typeface="Cambria Math" panose="02040503050406030204" pitchFamily="18" charset="0"/>
                        <a:ea typeface="Roboto" panose="02000000000000000000" pitchFamily="2" charset="0"/>
                      </a:rPr>
                      <m:t>𝑇</m:t>
                    </m:r>
                  </m:oMath>
                </a14:m>
                <a:r>
                  <a:rPr lang="en-GB" sz="1400" b="0" i="0" u="none" strike="noStrike" baseline="0" dirty="0">
                    <a:latin typeface="Roboto" panose="02000000000000000000" pitchFamily="2" charset="0"/>
                    <a:ea typeface="Roboto" panose="02000000000000000000" pitchFamily="2" charset="0"/>
                  </a:rPr>
                  <a:t> and the time sequence is assumed to be a function of time, </a:t>
                </a:r>
                <a14:m>
                  <m:oMath xmlns:m="http://schemas.openxmlformats.org/officeDocument/2006/math">
                    <m:r>
                      <a:rPr lang="en-GB" sz="1400" b="0" i="1" u="none" strike="noStrike" baseline="0" dirty="0" smtClean="0">
                        <a:latin typeface="Cambria Math" panose="02040503050406030204" pitchFamily="18" charset="0"/>
                        <a:ea typeface="Roboto" panose="02000000000000000000" pitchFamily="2" charset="0"/>
                      </a:rPr>
                      <m:t>𝑡</m:t>
                    </m:r>
                    <m:r>
                      <a:rPr lang="en-GB" sz="1400" b="0" i="1" u="none" strike="noStrike" baseline="0" dirty="0" smtClean="0">
                        <a:latin typeface="Cambria Math" panose="02040503050406030204" pitchFamily="18" charset="0"/>
                        <a:ea typeface="Roboto" panose="02000000000000000000" pitchFamily="2" charset="0"/>
                      </a:rPr>
                      <m:t>=</m:t>
                    </m:r>
                    <m:r>
                      <a:rPr lang="en-GB" sz="1400" b="0" i="1" u="none" strike="noStrike" baseline="0" dirty="0" err="1" smtClean="0">
                        <a:latin typeface="Cambria Math" panose="02040503050406030204" pitchFamily="18" charset="0"/>
                        <a:ea typeface="Roboto" panose="02000000000000000000" pitchFamily="2" charset="0"/>
                      </a:rPr>
                      <m:t>𝑛𝑇</m:t>
                    </m:r>
                  </m:oMath>
                </a14:m>
                <a:r>
                  <a:rPr lang="en-GB" sz="1400" b="0" i="0" u="none" strike="noStrike" baseline="0" dirty="0">
                    <a:latin typeface="Roboto" panose="02000000000000000000" pitchFamily="2" charset="0"/>
                    <a:ea typeface="Roboto" panose="02000000000000000000" pitchFamily="2" charset="0"/>
                  </a:rPr>
                  <a:t>, where </a:t>
                </a:r>
                <a14:m>
                  <m:oMath xmlns:m="http://schemas.openxmlformats.org/officeDocument/2006/math">
                    <m:r>
                      <a:rPr lang="en-GB" sz="1400" b="0" i="1" u="none" strike="noStrike" baseline="0" dirty="0" smtClean="0">
                        <a:latin typeface="Cambria Math" panose="02040503050406030204" pitchFamily="18" charset="0"/>
                        <a:ea typeface="Roboto" panose="02000000000000000000" pitchFamily="2" charset="0"/>
                      </a:rPr>
                      <m:t>𝑛</m:t>
                    </m:r>
                  </m:oMath>
                </a14:m>
                <a:r>
                  <a:rPr lang="en-GB" sz="1400" b="0" i="0" u="none" strike="noStrike" baseline="0" dirty="0">
                    <a:latin typeface="Roboto" panose="02000000000000000000" pitchFamily="2" charset="0"/>
                    <a:ea typeface="Roboto" panose="02000000000000000000" pitchFamily="2" charset="0"/>
                  </a:rPr>
                  <a:t> is a natural number or </a:t>
                </a:r>
                <a14:m>
                  <m:oMath xmlns:m="http://schemas.openxmlformats.org/officeDocument/2006/math">
                    <m:r>
                      <a:rPr lang="en-GB" sz="1400" b="0" i="1" u="none" strike="noStrike" baseline="0" dirty="0" smtClean="0">
                        <a:latin typeface="Cambria Math" panose="02040503050406030204" pitchFamily="18" charset="0"/>
                        <a:ea typeface="Roboto" panose="02000000000000000000" pitchFamily="2" charset="0"/>
                      </a:rPr>
                      <m:t>0</m:t>
                    </m:r>
                  </m:oMath>
                </a14:m>
                <a:r>
                  <a:rPr lang="en-GB" sz="1400" b="0" i="0" u="none" strike="noStrike" baseline="0" dirty="0">
                    <a:latin typeface="Roboto" panose="02000000000000000000" pitchFamily="2" charset="0"/>
                    <a:ea typeface="Roboto" panose="02000000000000000000" pitchFamily="2" charset="0"/>
                  </a:rPr>
                  <a:t>.</a:t>
                </a:r>
              </a:p>
              <a:p>
                <a:pPr marL="285750" indent="-285750">
                  <a:lnSpc>
                    <a:spcPct val="150000"/>
                  </a:lnSpc>
                  <a:buClr>
                    <a:schemeClr val="accent2"/>
                  </a:buClr>
                  <a:buSzPct val="150000"/>
                  <a:buFont typeface="Wingdings" panose="05000000000000000000" pitchFamily="2" charset="2"/>
                  <a:buChar char="v"/>
                </a:pPr>
                <a:r>
                  <a:rPr lang="en-GB" sz="1400" dirty="0">
                    <a:latin typeface="Roboto" panose="02000000000000000000" pitchFamily="2" charset="0"/>
                    <a:ea typeface="Roboto" panose="02000000000000000000" pitchFamily="2" charset="0"/>
                  </a:rPr>
                  <a:t>Sequences can also be defined using a recurrence relation e.g. </a:t>
                </a:r>
                <a14:m>
                  <m:oMath xmlns:m="http://schemas.openxmlformats.org/officeDocument/2006/math">
                    <m:sSub>
                      <m:sSubPr>
                        <m:ctrlPr>
                          <a:rPr lang="en-GB" sz="1400" i="1" dirty="0" smtClean="0">
                            <a:latin typeface="Cambria Math" panose="02040503050406030204" pitchFamily="18" charset="0"/>
                            <a:ea typeface="Roboto" panose="02000000000000000000" pitchFamily="2" charset="0"/>
                          </a:rPr>
                        </m:ctrlPr>
                      </m:sSubPr>
                      <m:e>
                        <m:r>
                          <a:rPr lang="en-IE" sz="1400" b="0" i="1" dirty="0" smtClean="0">
                            <a:latin typeface="Cambria Math" panose="02040503050406030204" pitchFamily="18" charset="0"/>
                            <a:ea typeface="Roboto" panose="02000000000000000000" pitchFamily="2" charset="0"/>
                          </a:rPr>
                          <m:t>𝑞</m:t>
                        </m:r>
                      </m:e>
                      <m:sub>
                        <m:r>
                          <a:rPr lang="en-IE" sz="1400" b="0" i="1" dirty="0" smtClean="0">
                            <a:latin typeface="Cambria Math" panose="02040503050406030204" pitchFamily="18" charset="0"/>
                            <a:ea typeface="Roboto" panose="02000000000000000000" pitchFamily="2" charset="0"/>
                          </a:rPr>
                          <m:t>𝑛</m:t>
                        </m:r>
                      </m:sub>
                    </m:sSub>
                    <m:r>
                      <a:rPr lang="en-GB" sz="1400" i="1" dirty="0" smtClean="0">
                        <a:latin typeface="Cambria Math" panose="02040503050406030204" pitchFamily="18" charset="0"/>
                        <a:ea typeface="Roboto" panose="02000000000000000000" pitchFamily="2" charset="0"/>
                      </a:rPr>
                      <m:t>=</m:t>
                    </m:r>
                    <m:r>
                      <a:rPr lang="en-GB" sz="1400" i="1" dirty="0" smtClean="0">
                        <a:latin typeface="Cambria Math" panose="02040503050406030204" pitchFamily="18" charset="0"/>
                        <a:ea typeface="Roboto" panose="02000000000000000000" pitchFamily="2" charset="0"/>
                      </a:rPr>
                      <m:t>𝑛</m:t>
                    </m:r>
                    <m:r>
                      <a:rPr lang="en-GB" sz="1400" i="1" dirty="0" smtClean="0">
                        <a:latin typeface="Cambria Math" panose="02040503050406030204" pitchFamily="18" charset="0"/>
                        <a:ea typeface="Roboto" panose="02000000000000000000" pitchFamily="2" charset="0"/>
                      </a:rPr>
                      <m:t>−3 </m:t>
                    </m:r>
                  </m:oMath>
                </a14:m>
                <a:r>
                  <a:rPr lang="en-IE" sz="1400" dirty="0">
                    <a:latin typeface="Roboto" panose="02000000000000000000" pitchFamily="2" charset="0"/>
                    <a:ea typeface="Roboto" panose="02000000000000000000" pitchFamily="2" charset="0"/>
                  </a:rPr>
                  <a:t> can be represented by </a:t>
                </a:r>
                <a14:m>
                  <m:oMath xmlns:m="http://schemas.openxmlformats.org/officeDocument/2006/math">
                    <m:sSub>
                      <m:sSubPr>
                        <m:ctrlPr>
                          <a:rPr lang="en-GB" sz="1400" i="1" dirty="0">
                            <a:latin typeface="Cambria Math" panose="02040503050406030204" pitchFamily="18" charset="0"/>
                            <a:ea typeface="Roboto" panose="02000000000000000000" pitchFamily="2" charset="0"/>
                          </a:rPr>
                        </m:ctrlPr>
                      </m:sSubPr>
                      <m:e>
                        <m:r>
                          <a:rPr lang="en-IE" sz="1400" i="1" dirty="0">
                            <a:latin typeface="Cambria Math" panose="02040503050406030204" pitchFamily="18" charset="0"/>
                            <a:ea typeface="Roboto" panose="02000000000000000000" pitchFamily="2" charset="0"/>
                          </a:rPr>
                          <m:t>𝑞</m:t>
                        </m:r>
                      </m:e>
                      <m:sub>
                        <m:r>
                          <a:rPr lang="en-IE" sz="1400" i="1" dirty="0">
                            <a:latin typeface="Cambria Math" panose="02040503050406030204" pitchFamily="18" charset="0"/>
                            <a:ea typeface="Roboto" panose="02000000000000000000" pitchFamily="2" charset="0"/>
                          </a:rPr>
                          <m:t>𝑛</m:t>
                        </m:r>
                        <m:r>
                          <a:rPr lang="en-IE" sz="1400" b="0" i="1" dirty="0" smtClean="0">
                            <a:latin typeface="Cambria Math" panose="02040503050406030204" pitchFamily="18" charset="0"/>
                            <a:ea typeface="Roboto" panose="02000000000000000000" pitchFamily="2" charset="0"/>
                          </a:rPr>
                          <m:t>+1</m:t>
                        </m:r>
                      </m:sub>
                    </m:sSub>
                    <m:r>
                      <a:rPr lang="en-GB" sz="1400" i="1" dirty="0">
                        <a:latin typeface="Cambria Math" panose="02040503050406030204" pitchFamily="18" charset="0"/>
                        <a:ea typeface="Roboto" panose="02000000000000000000" pitchFamily="2" charset="0"/>
                      </a:rPr>
                      <m:t>=</m:t>
                    </m:r>
                    <m:sSub>
                      <m:sSubPr>
                        <m:ctrlPr>
                          <a:rPr lang="en-GB" sz="1400" i="1" dirty="0">
                            <a:latin typeface="Cambria Math" panose="02040503050406030204" pitchFamily="18" charset="0"/>
                            <a:ea typeface="Roboto" panose="02000000000000000000" pitchFamily="2" charset="0"/>
                          </a:rPr>
                        </m:ctrlPr>
                      </m:sSubPr>
                      <m:e>
                        <m:r>
                          <a:rPr lang="en-IE" sz="1400" i="1" dirty="0">
                            <a:latin typeface="Cambria Math" panose="02040503050406030204" pitchFamily="18" charset="0"/>
                            <a:ea typeface="Roboto" panose="02000000000000000000" pitchFamily="2" charset="0"/>
                          </a:rPr>
                          <m:t>𝑞</m:t>
                        </m:r>
                      </m:e>
                      <m:sub>
                        <m:r>
                          <a:rPr lang="en-IE" sz="1400" i="1" dirty="0">
                            <a:latin typeface="Cambria Math" panose="02040503050406030204" pitchFamily="18" charset="0"/>
                            <a:ea typeface="Roboto" panose="02000000000000000000" pitchFamily="2" charset="0"/>
                          </a:rPr>
                          <m:t>𝑛</m:t>
                        </m:r>
                      </m:sub>
                    </m:sSub>
                    <m:r>
                      <a:rPr lang="en-IE" sz="1400" b="0" i="1" dirty="0" smtClean="0">
                        <a:latin typeface="Cambria Math" panose="02040503050406030204" pitchFamily="18" charset="0"/>
                        <a:ea typeface="Roboto" panose="02000000000000000000" pitchFamily="2" charset="0"/>
                      </a:rPr>
                      <m:t>+1</m:t>
                    </m:r>
                    <m:r>
                      <a:rPr lang="en-GB" sz="1400" i="1" dirty="0">
                        <a:latin typeface="Cambria Math" panose="02040503050406030204" pitchFamily="18" charset="0"/>
                        <a:ea typeface="Roboto" panose="02000000000000000000" pitchFamily="2" charset="0"/>
                      </a:rPr>
                      <m:t> </m:t>
                    </m:r>
                  </m:oMath>
                </a14:m>
                <a:r>
                  <a:rPr lang="en-IE" sz="1400" dirty="0">
                    <a:latin typeface="Roboto" panose="02000000000000000000" pitchFamily="2" charset="0"/>
                    <a:ea typeface="Roboto" panose="02000000000000000000" pitchFamily="2" charset="0"/>
                  </a:rPr>
                  <a:t> with </a:t>
                </a:r>
                <a14:m>
                  <m:oMath xmlns:m="http://schemas.openxmlformats.org/officeDocument/2006/math">
                    <m:sSub>
                      <m:sSubPr>
                        <m:ctrlPr>
                          <a:rPr lang="en-GB" sz="1400" i="1" dirty="0">
                            <a:latin typeface="Cambria Math" panose="02040503050406030204" pitchFamily="18" charset="0"/>
                            <a:ea typeface="Roboto" panose="02000000000000000000" pitchFamily="2" charset="0"/>
                          </a:rPr>
                        </m:ctrlPr>
                      </m:sSubPr>
                      <m:e>
                        <m:r>
                          <a:rPr lang="en-IE" sz="1400" i="1" dirty="0">
                            <a:latin typeface="Cambria Math" panose="02040503050406030204" pitchFamily="18" charset="0"/>
                            <a:ea typeface="Roboto" panose="02000000000000000000" pitchFamily="2" charset="0"/>
                          </a:rPr>
                          <m:t>𝑞</m:t>
                        </m:r>
                      </m:e>
                      <m:sub>
                        <m:r>
                          <a:rPr lang="en-IE" sz="1400" b="0" i="1" dirty="0" smtClean="0">
                            <a:latin typeface="Cambria Math" panose="02040503050406030204" pitchFamily="18" charset="0"/>
                            <a:ea typeface="Roboto" panose="02000000000000000000" pitchFamily="2" charset="0"/>
                          </a:rPr>
                          <m:t>0</m:t>
                        </m:r>
                      </m:sub>
                    </m:sSub>
                  </m:oMath>
                </a14:m>
                <a:r>
                  <a:rPr lang="en-IE" sz="1400" dirty="0">
                    <a:latin typeface="Roboto" panose="02000000000000000000" pitchFamily="2" charset="0"/>
                    <a:ea typeface="Roboto" panose="02000000000000000000" pitchFamily="2" charset="0"/>
                  </a:rPr>
                  <a:t> = -3 and </a:t>
                </a:r>
                <a14:m>
                  <m:oMath xmlns:m="http://schemas.openxmlformats.org/officeDocument/2006/math">
                    <m:r>
                      <a:rPr lang="en-IE" sz="1400" i="1" dirty="0" smtClean="0">
                        <a:latin typeface="Cambria Math" panose="02040503050406030204" pitchFamily="18" charset="0"/>
                        <a:ea typeface="Roboto" panose="02000000000000000000" pitchFamily="2" charset="0"/>
                      </a:rPr>
                      <m:t>𝑛</m:t>
                    </m:r>
                    <m:r>
                      <a:rPr lang="en-IE" sz="1400" i="1" dirty="0" smtClean="0">
                        <a:latin typeface="Cambria Math" panose="02040503050406030204" pitchFamily="18" charset="0"/>
                        <a:ea typeface="Roboto" panose="02000000000000000000" pitchFamily="2" charset="0"/>
                      </a:rPr>
                      <m:t>≥0</m:t>
                    </m:r>
                  </m:oMath>
                </a14:m>
                <a:endParaRPr lang="en-IE" sz="1400" dirty="0">
                  <a:latin typeface="Roboto" panose="02000000000000000000" pitchFamily="2" charset="0"/>
                  <a:ea typeface="Roboto" panose="02000000000000000000" pitchFamily="2" charset="0"/>
                </a:endParaRPr>
              </a:p>
              <a:p>
                <a:endParaRPr lang="en-IE" sz="1400" dirty="0">
                  <a:latin typeface="Roboto" panose="02000000000000000000" pitchFamily="2" charset="0"/>
                  <a:ea typeface="Roboto" panose="02000000000000000000" pitchFamily="2" charset="0"/>
                </a:endParaRPr>
              </a:p>
            </p:txBody>
          </p:sp>
        </mc:Choice>
        <mc:Fallback xmlns="">
          <p:sp>
            <p:nvSpPr>
              <p:cNvPr id="5" name="TextBox 4">
                <a:extLst>
                  <a:ext uri="{FF2B5EF4-FFF2-40B4-BE49-F238E27FC236}">
                    <a16:creationId xmlns:a16="http://schemas.microsoft.com/office/drawing/2014/main" id="{0CC17E4C-6405-4741-AC26-0CE64BBF6FB1}"/>
                  </a:ext>
                </a:extLst>
              </p:cNvPr>
              <p:cNvSpPr txBox="1">
                <a:spLocks noRot="1" noChangeAspect="1" noMove="1" noResize="1" noEditPoints="1" noAdjustHandles="1" noChangeArrowheads="1" noChangeShapeType="1" noTextEdit="1"/>
              </p:cNvSpPr>
              <p:nvPr/>
            </p:nvSpPr>
            <p:spPr>
              <a:xfrm>
                <a:off x="467139" y="1087349"/>
                <a:ext cx="8408503" cy="3754874"/>
              </a:xfrm>
              <a:prstGeom prst="rect">
                <a:avLst/>
              </a:prstGeom>
              <a:blipFill>
                <a:blip r:embed="rId2"/>
                <a:stretch>
                  <a:fillRect l="-725" r="-290"/>
                </a:stretch>
              </a:blipFill>
            </p:spPr>
            <p:txBody>
              <a:bodyPr/>
              <a:lstStyle/>
              <a:p>
                <a:r>
                  <a:rPr lang="en-IE">
                    <a:noFill/>
                  </a:rPr>
                  <a:t> </a:t>
                </a:r>
              </a:p>
            </p:txBody>
          </p:sp>
        </mc:Fallback>
      </mc:AlternateContent>
      <p:sp>
        <p:nvSpPr>
          <p:cNvPr id="8" name="TextBox 7">
            <a:extLst>
              <a:ext uri="{FF2B5EF4-FFF2-40B4-BE49-F238E27FC236}">
                <a16:creationId xmlns:a16="http://schemas.microsoft.com/office/drawing/2014/main" id="{73871FC5-C0BE-4850-9C3E-6B6BE7D9C6AF}"/>
              </a:ext>
            </a:extLst>
          </p:cNvPr>
          <p:cNvSpPr txBox="1"/>
          <p:nvPr/>
        </p:nvSpPr>
        <p:spPr>
          <a:xfrm>
            <a:off x="1391478" y="477078"/>
            <a:ext cx="6311348" cy="369332"/>
          </a:xfrm>
          <a:prstGeom prst="rect">
            <a:avLst/>
          </a:prstGeom>
          <a:noFill/>
        </p:spPr>
        <p:txBody>
          <a:bodyPr wrap="square" rtlCol="0">
            <a:spAutoFit/>
          </a:bodyPr>
          <a:lstStyle/>
          <a:p>
            <a:pPr algn="ctr"/>
            <a:r>
              <a:rPr lang="en-IE" b="1" dirty="0">
                <a:latin typeface="Roboto" panose="02000000000000000000" pitchFamily="2" charset="0"/>
                <a:ea typeface="Roboto" panose="02000000000000000000" pitchFamily="2" charset="0"/>
              </a:rPr>
              <a:t>Discrete Functions, Sequences and Time Sequences</a:t>
            </a:r>
          </a:p>
        </p:txBody>
      </p:sp>
    </p:spTree>
    <p:extLst>
      <p:ext uri="{BB962C8B-B14F-4D97-AF65-F5344CB8AC3E}">
        <p14:creationId xmlns:p14="http://schemas.microsoft.com/office/powerpoint/2010/main" val="1349771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96186" y="2373251"/>
            <a:ext cx="8151628" cy="15752"/>
          </a:xfrm>
          <a:prstGeom prst="line">
            <a:avLst/>
          </a:prstGeom>
          <a:noFill/>
          <a:ln w="12700">
            <a:solidFill>
              <a:srgbClr val="E0E3F6"/>
            </a:solidFill>
            <a:prstDash val="solid"/>
          </a:ln>
        </p:spPr>
      </p:sp>
      <p:sp>
        <p:nvSpPr>
          <p:cNvPr id="3" name="Shape 1"/>
          <p:cNvSpPr/>
          <p:nvPr/>
        </p:nvSpPr>
        <p:spPr>
          <a:xfrm>
            <a:off x="1665767" y="2231484"/>
            <a:ext cx="283535" cy="283535"/>
          </a:xfrm>
          <a:prstGeom prst="roundRect">
            <a:avLst>
              <a:gd name="adj" fmla="val 16667"/>
            </a:avLst>
          </a:prstGeom>
          <a:solidFill>
            <a:srgbClr val="E0E3F6"/>
          </a:solidFill>
          <a:ln/>
        </p:spPr>
      </p:sp>
      <p:sp>
        <p:nvSpPr>
          <p:cNvPr id="4" name="Shape 2"/>
          <p:cNvSpPr/>
          <p:nvPr/>
        </p:nvSpPr>
        <p:spPr>
          <a:xfrm>
            <a:off x="4430233" y="2231484"/>
            <a:ext cx="283535" cy="283535"/>
          </a:xfrm>
          <a:prstGeom prst="roundRect">
            <a:avLst>
              <a:gd name="adj" fmla="val 16667"/>
            </a:avLst>
          </a:prstGeom>
          <a:solidFill>
            <a:srgbClr val="E0E3F6"/>
          </a:solidFill>
          <a:ln/>
        </p:spPr>
      </p:sp>
      <p:sp>
        <p:nvSpPr>
          <p:cNvPr id="5" name="Shape 3"/>
          <p:cNvSpPr/>
          <p:nvPr/>
        </p:nvSpPr>
        <p:spPr>
          <a:xfrm>
            <a:off x="7194698" y="2231484"/>
            <a:ext cx="283535" cy="283535"/>
          </a:xfrm>
          <a:prstGeom prst="roundRect">
            <a:avLst>
              <a:gd name="adj" fmla="val 16667"/>
            </a:avLst>
          </a:prstGeom>
          <a:solidFill>
            <a:srgbClr val="E0E3F6"/>
          </a:solidFill>
          <a:ln/>
        </p:spPr>
      </p:sp>
      <p:sp>
        <p:nvSpPr>
          <p:cNvPr id="6" name="Text 4"/>
          <p:cNvSpPr/>
          <p:nvPr/>
        </p:nvSpPr>
        <p:spPr>
          <a:xfrm>
            <a:off x="496186" y="1446471"/>
            <a:ext cx="8151628"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Undefined Function Values</a:t>
            </a:r>
            <a:endParaRPr lang="en-US" sz="1410" dirty="0"/>
          </a:p>
        </p:txBody>
      </p:sp>
      <p:sp>
        <p:nvSpPr>
          <p:cNvPr id="7" name="Text 5"/>
          <p:cNvSpPr/>
          <p:nvPr/>
        </p:nvSpPr>
        <p:spPr>
          <a:xfrm>
            <a:off x="496186" y="1827471"/>
            <a:ext cx="8151628" cy="226803"/>
          </a:xfrm>
          <a:prstGeom prst="rect">
            <a:avLst/>
          </a:prstGeom>
          <a:noFill/>
          <a:ln/>
        </p:spPr>
        <p:txBody>
          <a:bodyPr wrap="square" lIns="0" tIns="0" rIns="0" bIns="0" rtlCol="0" anchor="ctr"/>
          <a:lstStyle/>
          <a:p>
            <a:pPr algn="l"/>
            <a:r>
              <a:rPr lang="en-US" sz="1105" dirty="0">
                <a:solidFill>
                  <a:srgbClr val="000000"/>
                </a:solidFill>
                <a:latin typeface="Roboto" pitchFamily="34" charset="0"/>
                <a:ea typeface="Roboto" pitchFamily="34" charset="-122"/>
                <a:cs typeface="Roboto" pitchFamily="34" charset="-120"/>
              </a:rPr>
              <a:t>Some numbers cannot be input into a function. These must be excluded from the domain. </a:t>
            </a:r>
            <a:r>
              <a:rPr lang="en-GB" sz="1100" b="0" i="0" u="none" strike="noStrike" baseline="0" dirty="0">
                <a:latin typeface="Roboto" panose="02000000000000000000" pitchFamily="2" charset="0"/>
                <a:ea typeface="Roboto" panose="02000000000000000000" pitchFamily="2" charset="0"/>
              </a:rPr>
              <a:t>Things to look out for as values that are not allowed as function </a:t>
            </a:r>
            <a:r>
              <a:rPr lang="en-IE" sz="1100" b="0" i="0" u="none" strike="noStrike" baseline="0" dirty="0">
                <a:latin typeface="Roboto" panose="02000000000000000000" pitchFamily="2" charset="0"/>
                <a:ea typeface="Roboto" panose="02000000000000000000" pitchFamily="2" charset="0"/>
              </a:rPr>
              <a:t>inputs are :</a:t>
            </a:r>
            <a:endParaRPr lang="en-US" sz="1100" dirty="0">
              <a:latin typeface="Roboto" panose="02000000000000000000" pitchFamily="2" charset="0"/>
              <a:ea typeface="Roboto" panose="02000000000000000000" pitchFamily="2" charset="0"/>
            </a:endParaRPr>
          </a:p>
        </p:txBody>
      </p:sp>
      <p:sp>
        <p:nvSpPr>
          <p:cNvPr id="8" name="Text 6"/>
          <p:cNvSpPr/>
          <p:nvPr/>
        </p:nvSpPr>
        <p:spPr>
          <a:xfrm>
            <a:off x="637953" y="2709949"/>
            <a:ext cx="2339163"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Division by Zero</a:t>
            </a:r>
            <a:endParaRPr lang="en-US" sz="1410" dirty="0"/>
          </a:p>
        </p:txBody>
      </p:sp>
      <mc:AlternateContent xmlns:mc="http://schemas.openxmlformats.org/markup-compatibility/2006" xmlns:a14="http://schemas.microsoft.com/office/drawing/2010/main">
        <mc:Choice Requires="a14">
          <p:sp>
            <p:nvSpPr>
              <p:cNvPr id="9" name="Text 7"/>
              <p:cNvSpPr/>
              <p:nvPr/>
            </p:nvSpPr>
            <p:spPr>
              <a:xfrm>
                <a:off x="637953" y="3016496"/>
                <a:ext cx="2339163" cy="680410"/>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The denominator of a fraction cannot be zero. For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𝑓</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1/</m:t>
                    </m:r>
                    <m:r>
                      <a:rPr lang="en-US" sz="1105" i="1" dirty="0" smtClean="0">
                        <a:solidFill>
                          <a:srgbClr val="000000"/>
                        </a:solidFill>
                        <a:latin typeface="Cambria Math" panose="02040503050406030204" pitchFamily="18" charset="0"/>
                        <a:ea typeface="Roboto" pitchFamily="34" charset="-122"/>
                        <a:cs typeface="Roboto" pitchFamily="34" charset="-120"/>
                      </a:rPr>
                      <m:t>𝑥</m:t>
                    </m:r>
                  </m:oMath>
                </a14:m>
                <a:r>
                  <a:rPr lang="en-US" sz="1105" dirty="0">
                    <a:solidFill>
                      <a:srgbClr val="000000"/>
                    </a:solidFill>
                    <a:latin typeface="Roboto" pitchFamily="34" charset="0"/>
                    <a:ea typeface="Roboto" pitchFamily="34" charset="-122"/>
                    <a:cs typeface="Roboto" pitchFamily="34" charset="-120"/>
                  </a:rPr>
                  <a:t>, we must exclude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=0</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9" name="Text 7"/>
              <p:cNvSpPr>
                <a:spLocks noRot="1" noChangeAspect="1" noMove="1" noResize="1" noEditPoints="1" noAdjustHandles="1" noChangeArrowheads="1" noChangeShapeType="1" noTextEdit="1"/>
              </p:cNvSpPr>
              <p:nvPr/>
            </p:nvSpPr>
            <p:spPr>
              <a:xfrm>
                <a:off x="637953" y="3016496"/>
                <a:ext cx="2339163" cy="680410"/>
              </a:xfrm>
              <a:prstGeom prst="rect">
                <a:avLst/>
              </a:prstGeom>
              <a:blipFill>
                <a:blip r:embed="rId3"/>
                <a:stretch>
                  <a:fillRect l="-3916" r="-4700" b="-12613"/>
                </a:stretch>
              </a:blipFill>
              <a:ln/>
            </p:spPr>
            <p:txBody>
              <a:bodyPr/>
              <a:lstStyle/>
              <a:p>
                <a:r>
                  <a:rPr lang="en-IE">
                    <a:noFill/>
                  </a:rPr>
                  <a:t> </a:t>
                </a:r>
              </a:p>
            </p:txBody>
          </p:sp>
        </mc:Fallback>
      </mc:AlternateContent>
      <p:sp>
        <p:nvSpPr>
          <p:cNvPr id="10" name="Text 8"/>
          <p:cNvSpPr/>
          <p:nvPr/>
        </p:nvSpPr>
        <p:spPr>
          <a:xfrm>
            <a:off x="3402419" y="2709949"/>
            <a:ext cx="2339163"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Negative Square Roots</a:t>
            </a:r>
            <a:endParaRPr lang="en-US" sz="1410" dirty="0"/>
          </a:p>
        </p:txBody>
      </p:sp>
      <mc:AlternateContent xmlns:mc="http://schemas.openxmlformats.org/markup-compatibility/2006" xmlns:a14="http://schemas.microsoft.com/office/drawing/2010/main">
        <mc:Choice Requires="a14">
          <p:sp>
            <p:nvSpPr>
              <p:cNvPr id="11" name="Text 9"/>
              <p:cNvSpPr/>
              <p:nvPr/>
            </p:nvSpPr>
            <p:spPr>
              <a:xfrm>
                <a:off x="3402419" y="3016496"/>
                <a:ext cx="2339163" cy="680410"/>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The value inside a square root cannot be negative (in real numbers). For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𝑓</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𝑥</m:t>
                    </m:r>
                  </m:oMath>
                </a14:m>
                <a:r>
                  <a:rPr lang="en-US" sz="1105" dirty="0">
                    <a:solidFill>
                      <a:srgbClr val="000000"/>
                    </a:solidFill>
                    <a:latin typeface="Roboto" pitchFamily="34" charset="0"/>
                    <a:ea typeface="Roboto" pitchFamily="34" charset="-122"/>
                    <a:cs typeface="Roboto" pitchFamily="34" charset="-120"/>
                  </a:rPr>
                  <a:t>, we require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0</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11" name="Text 9"/>
              <p:cNvSpPr>
                <a:spLocks noRot="1" noChangeAspect="1" noMove="1" noResize="1" noEditPoints="1" noAdjustHandles="1" noChangeArrowheads="1" noChangeShapeType="1" noTextEdit="1"/>
              </p:cNvSpPr>
              <p:nvPr/>
            </p:nvSpPr>
            <p:spPr>
              <a:xfrm>
                <a:off x="3402419" y="3016496"/>
                <a:ext cx="2339163" cy="680410"/>
              </a:xfrm>
              <a:prstGeom prst="rect">
                <a:avLst/>
              </a:prstGeom>
              <a:blipFill>
                <a:blip r:embed="rId4"/>
                <a:stretch>
                  <a:fillRect l="-3646" r="-5208" b="-12613"/>
                </a:stretch>
              </a:blipFill>
              <a:ln/>
            </p:spPr>
            <p:txBody>
              <a:bodyPr/>
              <a:lstStyle/>
              <a:p>
                <a:r>
                  <a:rPr lang="en-IE">
                    <a:noFill/>
                  </a:rPr>
                  <a:t> </a:t>
                </a:r>
              </a:p>
            </p:txBody>
          </p:sp>
        </mc:Fallback>
      </mc:AlternateContent>
      <p:sp>
        <p:nvSpPr>
          <p:cNvPr id="12" name="Text 10"/>
          <p:cNvSpPr/>
          <p:nvPr/>
        </p:nvSpPr>
        <p:spPr>
          <a:xfrm>
            <a:off x="6166884" y="2709949"/>
            <a:ext cx="2339163" cy="221512"/>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Negative/Zero Logarithms</a:t>
            </a:r>
            <a:endParaRPr lang="en-US" sz="1410" dirty="0"/>
          </a:p>
        </p:txBody>
      </p:sp>
      <mc:AlternateContent xmlns:mc="http://schemas.openxmlformats.org/markup-compatibility/2006" xmlns:a14="http://schemas.microsoft.com/office/drawing/2010/main">
        <mc:Choice Requires="a14">
          <p:sp>
            <p:nvSpPr>
              <p:cNvPr id="13" name="Text 11"/>
              <p:cNvSpPr/>
              <p:nvPr/>
            </p:nvSpPr>
            <p:spPr>
              <a:xfrm>
                <a:off x="6166884" y="3016496"/>
                <a:ext cx="2339163" cy="680410"/>
              </a:xfrm>
              <a:prstGeom prst="rect">
                <a:avLst/>
              </a:prstGeom>
              <a:noFill/>
              <a:ln/>
            </p:spPr>
            <p:txBody>
              <a:bodyPr wrap="square" lIns="0" tIns="0" rIns="0" bIns="0" rtlCol="0" anchor="ctr"/>
              <a:lstStyle/>
              <a:p>
                <a:pPr marL="0" indent="0" algn="ctr">
                  <a:lnSpc>
                    <a:spcPts val="1805"/>
                  </a:lnSpc>
                  <a:buNone/>
                </a:pPr>
                <a:r>
                  <a:rPr lang="en-US" sz="1105" dirty="0">
                    <a:solidFill>
                      <a:srgbClr val="000000"/>
                    </a:solidFill>
                    <a:latin typeface="Roboto" pitchFamily="34" charset="0"/>
                    <a:ea typeface="Roboto" pitchFamily="34" charset="-122"/>
                    <a:cs typeface="Roboto" pitchFamily="34" charset="-120"/>
                  </a:rPr>
                  <a:t>The value inside a logarithm must be positive. For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𝑓</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m:rPr>
                        <m:sty m:val="p"/>
                      </m:rPr>
                      <a:rPr lang="en-US" sz="1105" i="1" dirty="0" smtClean="0">
                        <a:solidFill>
                          <a:srgbClr val="000000"/>
                        </a:solidFill>
                        <a:latin typeface="Cambria Math" panose="02040503050406030204" pitchFamily="18" charset="0"/>
                        <a:ea typeface="Roboto" pitchFamily="34" charset="-122"/>
                        <a:cs typeface="Roboto" pitchFamily="34" charset="-120"/>
                      </a:rPr>
                      <m:t>log</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r>
                  <a:rPr lang="en-US" sz="1105" dirty="0">
                    <a:solidFill>
                      <a:srgbClr val="000000"/>
                    </a:solidFill>
                    <a:latin typeface="Roboto" pitchFamily="34" charset="0"/>
                    <a:ea typeface="Roboto" pitchFamily="34" charset="-122"/>
                    <a:cs typeface="Roboto" pitchFamily="34" charset="-120"/>
                  </a:rPr>
                  <a:t> we require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&gt; 0</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13" name="Text 11"/>
              <p:cNvSpPr>
                <a:spLocks noRot="1" noChangeAspect="1" noMove="1" noResize="1" noEditPoints="1" noAdjustHandles="1" noChangeArrowheads="1" noChangeShapeType="1" noTextEdit="1"/>
              </p:cNvSpPr>
              <p:nvPr/>
            </p:nvSpPr>
            <p:spPr>
              <a:xfrm>
                <a:off x="6166884" y="3016496"/>
                <a:ext cx="2339163" cy="680410"/>
              </a:xfrm>
              <a:prstGeom prst="rect">
                <a:avLst/>
              </a:prstGeom>
              <a:blipFill>
                <a:blip r:embed="rId5"/>
                <a:stretch>
                  <a:fillRect l="-2872" r="-4439" b="-12613"/>
                </a:stretch>
              </a:blipFill>
              <a:ln/>
            </p:spPr>
            <p:txBody>
              <a:bodyPr/>
              <a:lstStyle/>
              <a:p>
                <a:r>
                  <a:rPr lang="en-IE">
                    <a:noFill/>
                  </a:rPr>
                  <a:t> </a:t>
                </a:r>
              </a:p>
            </p:txBody>
          </p:sp>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1458285"/>
            <a:ext cx="8151628" cy="443023"/>
          </a:xfrm>
          <a:prstGeom prst="rect">
            <a:avLst/>
          </a:prstGeom>
          <a:noFill/>
          <a:ln/>
        </p:spPr>
        <p:txBody>
          <a:bodyPr wrap="square" lIns="0" tIns="0" rIns="0" bIns="0" rtlCol="0" anchor="ctr"/>
          <a:lstStyle/>
          <a:p>
            <a:pPr marL="0" indent="0" algn="ctr">
              <a:lnSpc>
                <a:spcPts val="3525"/>
              </a:lnSpc>
              <a:buNone/>
            </a:pPr>
            <a:r>
              <a:rPr lang="en-US" sz="2820" b="1" dirty="0">
                <a:solidFill>
                  <a:srgbClr val="000000"/>
                </a:solidFill>
                <a:latin typeface="Heebo" pitchFamily="34" charset="0"/>
                <a:ea typeface="Heebo" pitchFamily="34" charset="-122"/>
                <a:cs typeface="Heebo" pitchFamily="34" charset="-120"/>
              </a:rPr>
              <a:t>Combining Functions</a:t>
            </a:r>
            <a:endParaRPr lang="en-US" sz="2820" dirty="0"/>
          </a:p>
        </p:txBody>
      </p:sp>
      <p:sp>
        <p:nvSpPr>
          <p:cNvPr id="3" name="Text 1"/>
          <p:cNvSpPr/>
          <p:nvPr/>
        </p:nvSpPr>
        <p:spPr>
          <a:xfrm>
            <a:off x="496186" y="2113959"/>
            <a:ext cx="8151628" cy="221512"/>
          </a:xfrm>
          <a:prstGeom prst="rect">
            <a:avLst/>
          </a:prstGeom>
          <a:noFill/>
          <a:ln/>
        </p:spPr>
        <p:txBody>
          <a:bodyPr wrap="square" lIns="0" tIns="0" rIns="0" bIns="0" rtlCol="0" anchor="ctr"/>
          <a:lstStyle/>
          <a:p>
            <a:pPr marL="0" indent="0">
              <a:lnSpc>
                <a:spcPts val="1763"/>
              </a:lnSpc>
              <a:buNone/>
            </a:pPr>
            <a:r>
              <a:rPr lang="en-US" b="1" dirty="0">
                <a:solidFill>
                  <a:srgbClr val="000000"/>
                </a:solidFill>
                <a:latin typeface="Roboto" panose="02000000000000000000" pitchFamily="2" charset="0"/>
                <a:ea typeface="Roboto" panose="02000000000000000000" pitchFamily="2" charset="0"/>
                <a:cs typeface="Heebo" pitchFamily="34" charset="-120"/>
              </a:rPr>
              <a:t>Arithmetic Combinations</a:t>
            </a:r>
            <a:endParaRPr lang="en-US" dirty="0">
              <a:latin typeface="Roboto" panose="02000000000000000000" pitchFamily="2" charset="0"/>
              <a:ea typeface="Roboto" panose="02000000000000000000" pitchFamily="2" charset="0"/>
            </a:endParaRPr>
          </a:p>
        </p:txBody>
      </p:sp>
      <mc:AlternateContent xmlns:mc="http://schemas.openxmlformats.org/markup-compatibility/2006" xmlns:a14="http://schemas.microsoft.com/office/drawing/2010/main">
        <mc:Choice Requires="a14">
          <p:sp>
            <p:nvSpPr>
              <p:cNvPr id="4" name="Text 2"/>
              <p:cNvSpPr/>
              <p:nvPr/>
            </p:nvSpPr>
            <p:spPr>
              <a:xfrm>
                <a:off x="381886" y="2637873"/>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600" b="1" dirty="0">
                    <a:solidFill>
                      <a:srgbClr val="000000"/>
                    </a:solidFill>
                    <a:latin typeface="Roboto" pitchFamily="34" charset="0"/>
                    <a:ea typeface="Roboto" pitchFamily="34" charset="-122"/>
                    <a:cs typeface="Roboto" pitchFamily="34" charset="-120"/>
                  </a:rPr>
                  <a:t>Sum:</a:t>
                </a:r>
                <a:r>
                  <a:rPr lang="en-US" sz="1600" dirty="0">
                    <a:solidFill>
                      <a:srgbClr val="000000"/>
                    </a:solidFill>
                    <a:latin typeface="Roboto" pitchFamily="34" charset="0"/>
                    <a:ea typeface="Roboto" pitchFamily="34" charset="-122"/>
                    <a:cs typeface="Roboto" pitchFamily="34" charset="-120"/>
                  </a:rPr>
                  <a:t> </a:t>
                </a:r>
                <a14:m>
                  <m:oMath xmlns:m="http://schemas.openxmlformats.org/officeDocument/2006/math">
                    <m:d>
                      <m:dPr>
                        <m:ctrlPr>
                          <a:rPr lang="en-US" sz="1600" i="1" dirty="0" smtClean="0">
                            <a:solidFill>
                              <a:srgbClr val="000000"/>
                            </a:solidFill>
                            <a:latin typeface="Cambria Math" panose="02040503050406030204" pitchFamily="18" charset="0"/>
                            <a:ea typeface="Roboto" pitchFamily="34" charset="-122"/>
                            <a:cs typeface="Roboto" pitchFamily="34" charset="-120"/>
                          </a:rPr>
                        </m:ctrlPr>
                      </m:dPr>
                      <m:e>
                        <m:r>
                          <a:rPr lang="en-US" sz="1600" i="1" dirty="0" smtClean="0">
                            <a:solidFill>
                              <a:srgbClr val="000000"/>
                            </a:solidFill>
                            <a:latin typeface="Cambria Math" panose="02040503050406030204" pitchFamily="18" charset="0"/>
                            <a:ea typeface="Roboto" pitchFamily="34" charset="-122"/>
                            <a:cs typeface="Roboto" pitchFamily="34" charset="-120"/>
                          </a:rPr>
                          <m:t>𝑓</m:t>
                        </m:r>
                        <m:r>
                          <a:rPr lang="en-US" sz="1600" i="1" dirty="0" smtClean="0">
                            <a:solidFill>
                              <a:srgbClr val="000000"/>
                            </a:solidFill>
                            <a:latin typeface="Cambria Math" panose="02040503050406030204" pitchFamily="18" charset="0"/>
                            <a:ea typeface="Roboto" pitchFamily="34" charset="-122"/>
                            <a:cs typeface="Roboto" pitchFamily="34" charset="-120"/>
                          </a:rPr>
                          <m:t> + </m:t>
                        </m:r>
                        <m:r>
                          <a:rPr lang="en-US" sz="1600" i="1" dirty="0" smtClean="0">
                            <a:solidFill>
                              <a:srgbClr val="000000"/>
                            </a:solidFill>
                            <a:latin typeface="Cambria Math" panose="02040503050406030204" pitchFamily="18" charset="0"/>
                            <a:ea typeface="Roboto" pitchFamily="34" charset="-122"/>
                            <a:cs typeface="Roboto" pitchFamily="34" charset="-120"/>
                          </a:rPr>
                          <m:t>𝑔</m:t>
                        </m:r>
                      </m:e>
                    </m:d>
                    <m:r>
                      <a:rPr lang="en-IE" sz="1600" b="0" i="1" dirty="0" smtClean="0">
                        <a:solidFill>
                          <a:srgbClr val="000000"/>
                        </a:solidFill>
                        <a:latin typeface="Cambria Math" panose="02040503050406030204" pitchFamily="18" charset="0"/>
                        <a:ea typeface="Roboto" pitchFamily="34" charset="-122"/>
                        <a:cs typeface="Roboto" pitchFamily="34" charset="-120"/>
                      </a:rPr>
                      <m:t>:</m:t>
                    </m:r>
                    <m:r>
                      <a:rPr lang="en-IE" sz="1600" b="0" i="1" dirty="0" smtClean="0">
                        <a:solidFill>
                          <a:srgbClr val="000000"/>
                        </a:solidFill>
                        <a:latin typeface="Cambria Math" panose="02040503050406030204" pitchFamily="18" charset="0"/>
                        <a:ea typeface="Roboto" pitchFamily="34" charset="-122"/>
                        <a:cs typeface="Roboto" pitchFamily="34" charset="-120"/>
                      </a:rPr>
                      <m:t>𝑥</m:t>
                    </m:r>
                    <m:r>
                      <a:rPr lang="en-IE" sz="1600" b="0" i="1" dirty="0" smtClean="0">
                        <a:solidFill>
                          <a:srgbClr val="000000"/>
                        </a:solidFill>
                        <a:latin typeface="Cambria Math" panose="02040503050406030204" pitchFamily="18" charset="0"/>
                        <a:ea typeface="Roboto" pitchFamily="34" charset="-122"/>
                        <a:cs typeface="Roboto" pitchFamily="34" charset="-120"/>
                      </a:rPr>
                      <m:t>↦  </m:t>
                    </m:r>
                    <m:r>
                      <a:rPr lang="en-US" sz="1600" i="1" dirty="0" smtClean="0">
                        <a:solidFill>
                          <a:srgbClr val="000000"/>
                        </a:solidFill>
                        <a:latin typeface="Cambria Math" panose="02040503050406030204" pitchFamily="18" charset="0"/>
                        <a:ea typeface="Roboto" pitchFamily="34" charset="-122"/>
                        <a:cs typeface="Roboto" pitchFamily="34" charset="-120"/>
                      </a:rPr>
                      <m:t>𝑓</m:t>
                    </m:r>
                    <m:r>
                      <a:rPr lang="en-US" sz="1600" i="1" dirty="0" smtClean="0">
                        <a:solidFill>
                          <a:srgbClr val="000000"/>
                        </a:solidFill>
                        <a:latin typeface="Cambria Math" panose="02040503050406030204" pitchFamily="18" charset="0"/>
                        <a:ea typeface="Roboto" pitchFamily="34" charset="-122"/>
                        <a:cs typeface="Roboto" pitchFamily="34" charset="-120"/>
                      </a:rPr>
                      <m:t>(</m:t>
                    </m:r>
                    <m:r>
                      <a:rPr lang="en-US" sz="1600" i="1" dirty="0" smtClean="0">
                        <a:solidFill>
                          <a:srgbClr val="000000"/>
                        </a:solidFill>
                        <a:latin typeface="Cambria Math" panose="02040503050406030204" pitchFamily="18" charset="0"/>
                        <a:ea typeface="Roboto" pitchFamily="34" charset="-122"/>
                        <a:cs typeface="Roboto" pitchFamily="34" charset="-120"/>
                      </a:rPr>
                      <m:t>𝑥</m:t>
                    </m:r>
                    <m:r>
                      <a:rPr lang="en-US" sz="1600" i="1" dirty="0" smtClean="0">
                        <a:solidFill>
                          <a:srgbClr val="000000"/>
                        </a:solidFill>
                        <a:latin typeface="Cambria Math" panose="02040503050406030204" pitchFamily="18" charset="0"/>
                        <a:ea typeface="Roboto" pitchFamily="34" charset="-122"/>
                        <a:cs typeface="Roboto" pitchFamily="34" charset="-120"/>
                      </a:rPr>
                      <m:t>) + </m:t>
                    </m:r>
                    <m:r>
                      <a:rPr lang="en-US" sz="1600" i="1" dirty="0" smtClean="0">
                        <a:solidFill>
                          <a:srgbClr val="000000"/>
                        </a:solidFill>
                        <a:latin typeface="Cambria Math" panose="02040503050406030204" pitchFamily="18" charset="0"/>
                        <a:ea typeface="Roboto" pitchFamily="34" charset="-122"/>
                        <a:cs typeface="Roboto" pitchFamily="34" charset="-120"/>
                      </a:rPr>
                      <m:t>𝑔</m:t>
                    </m:r>
                    <m:r>
                      <a:rPr lang="en-US" sz="1600" i="1" dirty="0" smtClean="0">
                        <a:solidFill>
                          <a:srgbClr val="000000"/>
                        </a:solidFill>
                        <a:latin typeface="Cambria Math" panose="02040503050406030204" pitchFamily="18" charset="0"/>
                        <a:ea typeface="Roboto" pitchFamily="34" charset="-122"/>
                        <a:cs typeface="Roboto" pitchFamily="34" charset="-120"/>
                      </a:rPr>
                      <m:t>(</m:t>
                    </m:r>
                    <m:r>
                      <a:rPr lang="en-US" sz="1600" i="1" dirty="0" smtClean="0">
                        <a:solidFill>
                          <a:srgbClr val="000000"/>
                        </a:solidFill>
                        <a:latin typeface="Cambria Math" panose="02040503050406030204" pitchFamily="18" charset="0"/>
                        <a:ea typeface="Roboto" pitchFamily="34" charset="-122"/>
                        <a:cs typeface="Roboto" pitchFamily="34" charset="-120"/>
                      </a:rPr>
                      <m:t>𝑥</m:t>
                    </m:r>
                    <m:r>
                      <a:rPr lang="en-US" sz="1600" i="1" dirty="0" smtClean="0">
                        <a:solidFill>
                          <a:srgbClr val="000000"/>
                        </a:solidFill>
                        <a:latin typeface="Cambria Math" panose="02040503050406030204" pitchFamily="18" charset="0"/>
                        <a:ea typeface="Roboto" pitchFamily="34" charset="-122"/>
                        <a:cs typeface="Roboto" pitchFamily="34" charset="-120"/>
                      </a:rPr>
                      <m:t>)</m:t>
                    </m:r>
                  </m:oMath>
                </a14:m>
                <a:endParaRPr lang="en-US" sz="1600" dirty="0"/>
              </a:p>
            </p:txBody>
          </p:sp>
        </mc:Choice>
        <mc:Fallback xmlns="">
          <p:sp>
            <p:nvSpPr>
              <p:cNvPr id="4" name="Text 2"/>
              <p:cNvSpPr>
                <a:spLocks noRot="1" noChangeAspect="1" noMove="1" noResize="1" noEditPoints="1" noAdjustHandles="1" noChangeArrowheads="1" noChangeShapeType="1" noTextEdit="1"/>
              </p:cNvSpPr>
              <p:nvPr/>
            </p:nvSpPr>
            <p:spPr>
              <a:xfrm>
                <a:off x="381886" y="2637873"/>
                <a:ext cx="8151628" cy="226803"/>
              </a:xfrm>
              <a:prstGeom prst="rect">
                <a:avLst/>
              </a:prstGeom>
              <a:blipFill>
                <a:blip r:embed="rId3"/>
                <a:stretch>
                  <a:fillRect l="-1421" t="-37838" b="-54054"/>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5" name="Text 3"/>
              <p:cNvSpPr/>
              <p:nvPr/>
            </p:nvSpPr>
            <p:spPr>
              <a:xfrm>
                <a:off x="381886" y="3105173"/>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600" b="1" dirty="0">
                    <a:solidFill>
                      <a:srgbClr val="000000"/>
                    </a:solidFill>
                    <a:latin typeface="Roboto" pitchFamily="34" charset="0"/>
                    <a:ea typeface="Roboto" pitchFamily="34" charset="-122"/>
                    <a:cs typeface="Roboto" pitchFamily="34" charset="-120"/>
                  </a:rPr>
                  <a:t>Difference:</a:t>
                </a:r>
                <a:r>
                  <a:rPr lang="en-US" sz="1600" dirty="0">
                    <a:solidFill>
                      <a:srgbClr val="000000"/>
                    </a:solidFill>
                    <a:latin typeface="Roboto" pitchFamily="34" charset="0"/>
                    <a:ea typeface="Roboto" pitchFamily="34" charset="-122"/>
                    <a:cs typeface="Roboto" pitchFamily="34" charset="-120"/>
                  </a:rPr>
                  <a:t> </a:t>
                </a:r>
                <a14:m>
                  <m:oMath xmlns:m="http://schemas.openxmlformats.org/officeDocument/2006/math">
                    <m:d>
                      <m:dPr>
                        <m:ctrlPr>
                          <a:rPr lang="en-US" sz="1600" i="1" dirty="0" smtClean="0">
                            <a:solidFill>
                              <a:srgbClr val="000000"/>
                            </a:solidFill>
                            <a:latin typeface="Cambria Math" panose="02040503050406030204" pitchFamily="18" charset="0"/>
                            <a:ea typeface="Roboto" pitchFamily="34" charset="-122"/>
                            <a:cs typeface="Roboto" pitchFamily="34" charset="-120"/>
                          </a:rPr>
                        </m:ctrlPr>
                      </m:dPr>
                      <m:e>
                        <m:r>
                          <a:rPr lang="en-US" sz="1600" i="1" dirty="0" smtClean="0">
                            <a:solidFill>
                              <a:srgbClr val="000000"/>
                            </a:solidFill>
                            <a:latin typeface="Cambria Math" panose="02040503050406030204" pitchFamily="18" charset="0"/>
                            <a:ea typeface="Roboto" pitchFamily="34" charset="-122"/>
                            <a:cs typeface="Roboto" pitchFamily="34" charset="-120"/>
                          </a:rPr>
                          <m:t>𝑓</m:t>
                        </m:r>
                        <m:r>
                          <a:rPr lang="en-US" sz="1600" i="1" dirty="0" smtClean="0">
                            <a:solidFill>
                              <a:srgbClr val="000000"/>
                            </a:solidFill>
                            <a:latin typeface="Cambria Math" panose="02040503050406030204" pitchFamily="18" charset="0"/>
                            <a:ea typeface="Roboto" pitchFamily="34" charset="-122"/>
                            <a:cs typeface="Roboto" pitchFamily="34" charset="-120"/>
                          </a:rPr>
                          <m:t> − </m:t>
                        </m:r>
                        <m:r>
                          <a:rPr lang="en-US" sz="1600" i="1" dirty="0" smtClean="0">
                            <a:solidFill>
                              <a:srgbClr val="000000"/>
                            </a:solidFill>
                            <a:latin typeface="Cambria Math" panose="02040503050406030204" pitchFamily="18" charset="0"/>
                            <a:ea typeface="Roboto" pitchFamily="34" charset="-122"/>
                            <a:cs typeface="Roboto" pitchFamily="34" charset="-120"/>
                          </a:rPr>
                          <m:t>𝑔</m:t>
                        </m:r>
                      </m:e>
                    </m:d>
                    <m:r>
                      <a:rPr lang="en-IE" sz="1600" b="0" i="1" dirty="0" smtClean="0">
                        <a:solidFill>
                          <a:srgbClr val="000000"/>
                        </a:solidFill>
                        <a:latin typeface="Cambria Math" panose="02040503050406030204" pitchFamily="18" charset="0"/>
                        <a:ea typeface="Roboto" pitchFamily="34" charset="-122"/>
                        <a:cs typeface="Roboto" pitchFamily="34" charset="-120"/>
                      </a:rPr>
                      <m:t>:</m:t>
                    </m:r>
                    <m:r>
                      <a:rPr lang="en-US" sz="1600" i="1" dirty="0" smtClean="0">
                        <a:solidFill>
                          <a:srgbClr val="000000"/>
                        </a:solidFill>
                        <a:latin typeface="Cambria Math" panose="02040503050406030204" pitchFamily="18" charset="0"/>
                        <a:ea typeface="Roboto" pitchFamily="34" charset="-122"/>
                        <a:cs typeface="Roboto" pitchFamily="34" charset="-120"/>
                      </a:rPr>
                      <m:t>𝑥</m:t>
                    </m:r>
                    <m:r>
                      <a:rPr lang="en-IE" sz="1600" b="0" i="1" dirty="0" smtClean="0">
                        <a:solidFill>
                          <a:srgbClr val="000000"/>
                        </a:solidFill>
                        <a:latin typeface="Cambria Math" panose="02040503050406030204" pitchFamily="18" charset="0"/>
                        <a:ea typeface="Roboto" pitchFamily="34" charset="-122"/>
                        <a:cs typeface="Roboto" pitchFamily="34" charset="-120"/>
                      </a:rPr>
                      <m:t>↦</m:t>
                    </m:r>
                    <m:r>
                      <a:rPr lang="en-US" sz="1600" i="1" dirty="0" smtClean="0">
                        <a:solidFill>
                          <a:srgbClr val="000000"/>
                        </a:solidFill>
                        <a:latin typeface="Cambria Math" panose="02040503050406030204" pitchFamily="18" charset="0"/>
                        <a:ea typeface="Roboto" pitchFamily="34" charset="-122"/>
                        <a:cs typeface="Roboto" pitchFamily="34" charset="-120"/>
                      </a:rPr>
                      <m:t> </m:t>
                    </m:r>
                    <m:r>
                      <a:rPr lang="en-US" sz="1600" i="1" dirty="0" smtClean="0">
                        <a:solidFill>
                          <a:srgbClr val="000000"/>
                        </a:solidFill>
                        <a:latin typeface="Cambria Math" panose="02040503050406030204" pitchFamily="18" charset="0"/>
                        <a:ea typeface="Roboto" pitchFamily="34" charset="-122"/>
                        <a:cs typeface="Roboto" pitchFamily="34" charset="-120"/>
                      </a:rPr>
                      <m:t>𝑓</m:t>
                    </m:r>
                    <m:r>
                      <a:rPr lang="en-US" sz="1600" i="1" dirty="0" smtClean="0">
                        <a:solidFill>
                          <a:srgbClr val="000000"/>
                        </a:solidFill>
                        <a:latin typeface="Cambria Math" panose="02040503050406030204" pitchFamily="18" charset="0"/>
                        <a:ea typeface="Roboto" pitchFamily="34" charset="-122"/>
                        <a:cs typeface="Roboto" pitchFamily="34" charset="-120"/>
                      </a:rPr>
                      <m:t>(</m:t>
                    </m:r>
                    <m:r>
                      <a:rPr lang="en-US" sz="1600" i="1" dirty="0" smtClean="0">
                        <a:solidFill>
                          <a:srgbClr val="000000"/>
                        </a:solidFill>
                        <a:latin typeface="Cambria Math" panose="02040503050406030204" pitchFamily="18" charset="0"/>
                        <a:ea typeface="Roboto" pitchFamily="34" charset="-122"/>
                        <a:cs typeface="Roboto" pitchFamily="34" charset="-120"/>
                      </a:rPr>
                      <m:t>𝑥</m:t>
                    </m:r>
                    <m:r>
                      <a:rPr lang="en-US" sz="1600" i="1" dirty="0" smtClean="0">
                        <a:solidFill>
                          <a:srgbClr val="000000"/>
                        </a:solidFill>
                        <a:latin typeface="Cambria Math" panose="02040503050406030204" pitchFamily="18" charset="0"/>
                        <a:ea typeface="Roboto" pitchFamily="34" charset="-122"/>
                        <a:cs typeface="Roboto" pitchFamily="34" charset="-120"/>
                      </a:rPr>
                      <m:t>) − </m:t>
                    </m:r>
                    <m:r>
                      <a:rPr lang="en-US" sz="1600" i="1" dirty="0" smtClean="0">
                        <a:solidFill>
                          <a:srgbClr val="000000"/>
                        </a:solidFill>
                        <a:latin typeface="Cambria Math" panose="02040503050406030204" pitchFamily="18" charset="0"/>
                        <a:ea typeface="Roboto" pitchFamily="34" charset="-122"/>
                        <a:cs typeface="Roboto" pitchFamily="34" charset="-120"/>
                      </a:rPr>
                      <m:t>𝑔</m:t>
                    </m:r>
                    <m:r>
                      <a:rPr lang="en-US" sz="1600" i="1" dirty="0" smtClean="0">
                        <a:solidFill>
                          <a:srgbClr val="000000"/>
                        </a:solidFill>
                        <a:latin typeface="Cambria Math" panose="02040503050406030204" pitchFamily="18" charset="0"/>
                        <a:ea typeface="Roboto" pitchFamily="34" charset="-122"/>
                        <a:cs typeface="Roboto" pitchFamily="34" charset="-120"/>
                      </a:rPr>
                      <m:t>(</m:t>
                    </m:r>
                    <m:r>
                      <a:rPr lang="en-US" sz="1600" i="1" dirty="0" smtClean="0">
                        <a:solidFill>
                          <a:srgbClr val="000000"/>
                        </a:solidFill>
                        <a:latin typeface="Cambria Math" panose="02040503050406030204" pitchFamily="18" charset="0"/>
                        <a:ea typeface="Roboto" pitchFamily="34" charset="-122"/>
                        <a:cs typeface="Roboto" pitchFamily="34" charset="-120"/>
                      </a:rPr>
                      <m:t>𝑥</m:t>
                    </m:r>
                    <m:r>
                      <a:rPr lang="en-US" sz="1600" i="1" dirty="0" smtClean="0">
                        <a:solidFill>
                          <a:srgbClr val="000000"/>
                        </a:solidFill>
                        <a:latin typeface="Cambria Math" panose="02040503050406030204" pitchFamily="18" charset="0"/>
                        <a:ea typeface="Roboto" pitchFamily="34" charset="-122"/>
                        <a:cs typeface="Roboto" pitchFamily="34" charset="-120"/>
                      </a:rPr>
                      <m:t>)</m:t>
                    </m:r>
                  </m:oMath>
                </a14:m>
                <a:endParaRPr lang="en-US" sz="1600" dirty="0"/>
              </a:p>
            </p:txBody>
          </p:sp>
        </mc:Choice>
        <mc:Fallback xmlns="">
          <p:sp>
            <p:nvSpPr>
              <p:cNvPr id="5" name="Text 3"/>
              <p:cNvSpPr>
                <a:spLocks noRot="1" noChangeAspect="1" noMove="1" noResize="1" noEditPoints="1" noAdjustHandles="1" noChangeArrowheads="1" noChangeShapeType="1" noTextEdit="1"/>
              </p:cNvSpPr>
              <p:nvPr/>
            </p:nvSpPr>
            <p:spPr>
              <a:xfrm>
                <a:off x="381886" y="3105173"/>
                <a:ext cx="8151628" cy="226803"/>
              </a:xfrm>
              <a:prstGeom prst="rect">
                <a:avLst/>
              </a:prstGeom>
              <a:blipFill>
                <a:blip r:embed="rId4"/>
                <a:stretch>
                  <a:fillRect l="-1421" t="-34211" b="-52632"/>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 4"/>
              <p:cNvSpPr/>
              <p:nvPr/>
            </p:nvSpPr>
            <p:spPr>
              <a:xfrm>
                <a:off x="381886" y="3586168"/>
                <a:ext cx="8151628" cy="226803"/>
              </a:xfrm>
              <a:prstGeom prst="rect">
                <a:avLst/>
              </a:prstGeom>
              <a:noFill/>
              <a:ln/>
            </p:spPr>
            <p:txBody>
              <a:bodyPr wrap="square" lIns="0" tIns="0" rIns="0" bIns="0" rtlCol="0" anchor="ctr"/>
              <a:lstStyle/>
              <a:p>
                <a:pPr marL="254000" indent="-254000" algn="l">
                  <a:lnSpc>
                    <a:spcPts val="1805"/>
                  </a:lnSpc>
                  <a:buSzPct val="100000"/>
                  <a:buChar char="●"/>
                </a:pPr>
                <a:r>
                  <a:rPr lang="en-US" sz="1600" b="1" dirty="0">
                    <a:solidFill>
                      <a:srgbClr val="000000"/>
                    </a:solidFill>
                    <a:latin typeface="Roboto" pitchFamily="34" charset="0"/>
                    <a:ea typeface="Roboto" pitchFamily="34" charset="-122"/>
                    <a:cs typeface="Roboto" pitchFamily="34" charset="-120"/>
                  </a:rPr>
                  <a:t>Product:</a:t>
                </a:r>
                <a:r>
                  <a:rPr lang="en-US" sz="1600" dirty="0">
                    <a:solidFill>
                      <a:srgbClr val="000000"/>
                    </a:solidFill>
                    <a:latin typeface="Roboto" pitchFamily="34" charset="0"/>
                    <a:ea typeface="Roboto" pitchFamily="34" charset="-122"/>
                    <a:cs typeface="Roboto" pitchFamily="34" charset="-120"/>
                  </a:rPr>
                  <a:t> </a:t>
                </a:r>
                <a14:m>
                  <m:oMath xmlns:m="http://schemas.openxmlformats.org/officeDocument/2006/math">
                    <m:d>
                      <m:dPr>
                        <m:ctrlPr>
                          <a:rPr lang="en-US" sz="1600" i="1" dirty="0" smtClean="0">
                            <a:solidFill>
                              <a:srgbClr val="000000"/>
                            </a:solidFill>
                            <a:latin typeface="Cambria Math" panose="02040503050406030204" pitchFamily="18" charset="0"/>
                            <a:ea typeface="Roboto" pitchFamily="34" charset="-122"/>
                            <a:cs typeface="Roboto" pitchFamily="34" charset="-120"/>
                          </a:rPr>
                        </m:ctrlPr>
                      </m:dPr>
                      <m:e>
                        <m:r>
                          <a:rPr lang="en-US" sz="1600" i="1" dirty="0" smtClean="0">
                            <a:solidFill>
                              <a:srgbClr val="000000"/>
                            </a:solidFill>
                            <a:latin typeface="Cambria Math" panose="02040503050406030204" pitchFamily="18" charset="0"/>
                            <a:ea typeface="Roboto" pitchFamily="34" charset="-122"/>
                            <a:cs typeface="Roboto" pitchFamily="34" charset="-120"/>
                          </a:rPr>
                          <m:t>𝑓</m:t>
                        </m:r>
                        <m:r>
                          <a:rPr lang="en-US" sz="1600" i="1" dirty="0" smtClean="0">
                            <a:solidFill>
                              <a:srgbClr val="000000"/>
                            </a:solidFill>
                            <a:latin typeface="Cambria Math" panose="02040503050406030204" pitchFamily="18" charset="0"/>
                            <a:ea typeface="Roboto" pitchFamily="34" charset="-122"/>
                            <a:cs typeface="Roboto" pitchFamily="34" charset="-120"/>
                          </a:rPr>
                          <m:t> × </m:t>
                        </m:r>
                        <m:r>
                          <a:rPr lang="en-US" sz="1600" i="1" dirty="0" smtClean="0">
                            <a:solidFill>
                              <a:srgbClr val="000000"/>
                            </a:solidFill>
                            <a:latin typeface="Cambria Math" panose="02040503050406030204" pitchFamily="18" charset="0"/>
                            <a:ea typeface="Roboto" pitchFamily="34" charset="-122"/>
                            <a:cs typeface="Roboto" pitchFamily="34" charset="-120"/>
                          </a:rPr>
                          <m:t>𝑔</m:t>
                        </m:r>
                      </m:e>
                    </m:d>
                    <m:r>
                      <a:rPr lang="en-IE" sz="1600" b="0" i="1" dirty="0" smtClean="0">
                        <a:solidFill>
                          <a:srgbClr val="000000"/>
                        </a:solidFill>
                        <a:latin typeface="Cambria Math" panose="02040503050406030204" pitchFamily="18" charset="0"/>
                        <a:ea typeface="Roboto" pitchFamily="34" charset="-122"/>
                        <a:cs typeface="Roboto" pitchFamily="34" charset="-120"/>
                      </a:rPr>
                      <m:t>:</m:t>
                    </m:r>
                    <m:r>
                      <a:rPr lang="en-IE" sz="1600" b="0" i="1" dirty="0" smtClean="0">
                        <a:solidFill>
                          <a:srgbClr val="000000"/>
                        </a:solidFill>
                        <a:latin typeface="Cambria Math" panose="02040503050406030204" pitchFamily="18" charset="0"/>
                        <a:ea typeface="Roboto" pitchFamily="34" charset="-122"/>
                        <a:cs typeface="Roboto" pitchFamily="34" charset="-120"/>
                      </a:rPr>
                      <m:t>𝑥</m:t>
                    </m:r>
                    <m:r>
                      <a:rPr lang="en-IE" sz="1600" b="0" i="1" dirty="0" smtClean="0">
                        <a:solidFill>
                          <a:srgbClr val="000000"/>
                        </a:solidFill>
                        <a:latin typeface="Cambria Math" panose="02040503050406030204" pitchFamily="18" charset="0"/>
                        <a:ea typeface="Roboto" pitchFamily="34" charset="-122"/>
                        <a:cs typeface="Roboto" pitchFamily="34" charset="-120"/>
                      </a:rPr>
                      <m:t>↦ = </m:t>
                    </m:r>
                    <m:r>
                      <a:rPr lang="en-US" sz="1600" i="1" dirty="0" smtClean="0">
                        <a:solidFill>
                          <a:srgbClr val="000000"/>
                        </a:solidFill>
                        <a:latin typeface="Cambria Math" panose="02040503050406030204" pitchFamily="18" charset="0"/>
                        <a:ea typeface="Roboto" pitchFamily="34" charset="-122"/>
                        <a:cs typeface="Roboto" pitchFamily="34" charset="-120"/>
                      </a:rPr>
                      <m:t>𝑓</m:t>
                    </m:r>
                    <m:r>
                      <a:rPr lang="en-US" sz="1600" i="1" dirty="0" smtClean="0">
                        <a:solidFill>
                          <a:srgbClr val="000000"/>
                        </a:solidFill>
                        <a:latin typeface="Cambria Math" panose="02040503050406030204" pitchFamily="18" charset="0"/>
                        <a:ea typeface="Roboto" pitchFamily="34" charset="-122"/>
                        <a:cs typeface="Roboto" pitchFamily="34" charset="-120"/>
                      </a:rPr>
                      <m:t>(</m:t>
                    </m:r>
                    <m:r>
                      <a:rPr lang="en-US" sz="1600" i="1" dirty="0" smtClean="0">
                        <a:solidFill>
                          <a:srgbClr val="000000"/>
                        </a:solidFill>
                        <a:latin typeface="Cambria Math" panose="02040503050406030204" pitchFamily="18" charset="0"/>
                        <a:ea typeface="Roboto" pitchFamily="34" charset="-122"/>
                        <a:cs typeface="Roboto" pitchFamily="34" charset="-120"/>
                      </a:rPr>
                      <m:t>𝑥</m:t>
                    </m:r>
                    <m:r>
                      <a:rPr lang="en-US" sz="1600" i="1" dirty="0" smtClean="0">
                        <a:solidFill>
                          <a:srgbClr val="000000"/>
                        </a:solidFill>
                        <a:latin typeface="Cambria Math" panose="02040503050406030204" pitchFamily="18" charset="0"/>
                        <a:ea typeface="Roboto" pitchFamily="34" charset="-122"/>
                        <a:cs typeface="Roboto" pitchFamily="34" charset="-120"/>
                      </a:rPr>
                      <m:t>) × </m:t>
                    </m:r>
                    <m:r>
                      <a:rPr lang="en-US" sz="1600" i="1" dirty="0" smtClean="0">
                        <a:solidFill>
                          <a:srgbClr val="000000"/>
                        </a:solidFill>
                        <a:latin typeface="Cambria Math" panose="02040503050406030204" pitchFamily="18" charset="0"/>
                        <a:ea typeface="Roboto" pitchFamily="34" charset="-122"/>
                        <a:cs typeface="Roboto" pitchFamily="34" charset="-120"/>
                      </a:rPr>
                      <m:t>𝑔</m:t>
                    </m:r>
                    <m:r>
                      <a:rPr lang="en-US" sz="1600" i="1" dirty="0" smtClean="0">
                        <a:solidFill>
                          <a:srgbClr val="000000"/>
                        </a:solidFill>
                        <a:latin typeface="Cambria Math" panose="02040503050406030204" pitchFamily="18" charset="0"/>
                        <a:ea typeface="Roboto" pitchFamily="34" charset="-122"/>
                        <a:cs typeface="Roboto" pitchFamily="34" charset="-120"/>
                      </a:rPr>
                      <m:t>(</m:t>
                    </m:r>
                    <m:r>
                      <a:rPr lang="en-US" sz="1600" i="1" dirty="0" smtClean="0">
                        <a:solidFill>
                          <a:srgbClr val="000000"/>
                        </a:solidFill>
                        <a:latin typeface="Cambria Math" panose="02040503050406030204" pitchFamily="18" charset="0"/>
                        <a:ea typeface="Roboto" pitchFamily="34" charset="-122"/>
                        <a:cs typeface="Roboto" pitchFamily="34" charset="-120"/>
                      </a:rPr>
                      <m:t>𝑥</m:t>
                    </m:r>
                    <m:r>
                      <a:rPr lang="en-US" sz="1600" i="1" dirty="0" smtClean="0">
                        <a:solidFill>
                          <a:srgbClr val="000000"/>
                        </a:solidFill>
                        <a:latin typeface="Cambria Math" panose="02040503050406030204" pitchFamily="18" charset="0"/>
                        <a:ea typeface="Roboto" pitchFamily="34" charset="-122"/>
                        <a:cs typeface="Roboto" pitchFamily="34" charset="-120"/>
                      </a:rPr>
                      <m:t>)</m:t>
                    </m:r>
                  </m:oMath>
                </a14:m>
                <a:endParaRPr lang="en-US" sz="1600" dirty="0"/>
              </a:p>
            </p:txBody>
          </p:sp>
        </mc:Choice>
        <mc:Fallback xmlns="">
          <p:sp>
            <p:nvSpPr>
              <p:cNvPr id="6" name="Text 4"/>
              <p:cNvSpPr>
                <a:spLocks noRot="1" noChangeAspect="1" noMove="1" noResize="1" noEditPoints="1" noAdjustHandles="1" noChangeArrowheads="1" noChangeShapeType="1" noTextEdit="1"/>
              </p:cNvSpPr>
              <p:nvPr/>
            </p:nvSpPr>
            <p:spPr>
              <a:xfrm>
                <a:off x="381886" y="3586168"/>
                <a:ext cx="8151628" cy="226803"/>
              </a:xfrm>
              <a:prstGeom prst="rect">
                <a:avLst/>
              </a:prstGeom>
              <a:blipFill>
                <a:blip r:embed="rId5"/>
                <a:stretch>
                  <a:fillRect l="-1421" t="-35135" b="-56757"/>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5"/>
              <p:cNvSpPr/>
              <p:nvPr/>
            </p:nvSpPr>
            <p:spPr>
              <a:xfrm>
                <a:off x="381886" y="3861009"/>
                <a:ext cx="8151628" cy="1114196"/>
              </a:xfrm>
              <a:prstGeom prst="rect">
                <a:avLst/>
              </a:prstGeom>
              <a:noFill/>
              <a:ln/>
            </p:spPr>
            <p:txBody>
              <a:bodyPr wrap="square" lIns="0" tIns="0" rIns="0" bIns="0" rtlCol="0" anchor="ctr"/>
              <a:lstStyle/>
              <a:p>
                <a:pPr marL="254000" indent="-254000" algn="l">
                  <a:lnSpc>
                    <a:spcPts val="1805"/>
                  </a:lnSpc>
                  <a:buSzPct val="100000"/>
                  <a:buChar char="●"/>
                </a:pPr>
                <a:r>
                  <a:rPr lang="en-US" sz="1600" b="1" dirty="0">
                    <a:solidFill>
                      <a:srgbClr val="000000"/>
                    </a:solidFill>
                    <a:latin typeface="Roboto" pitchFamily="34" charset="0"/>
                    <a:ea typeface="Roboto" pitchFamily="34" charset="-122"/>
                    <a:cs typeface="Roboto" pitchFamily="34" charset="-120"/>
                  </a:rPr>
                  <a:t>Quotient: </a:t>
                </a:r>
                <a14:m>
                  <m:oMath xmlns:m="http://schemas.openxmlformats.org/officeDocument/2006/math">
                    <m:d>
                      <m:dPr>
                        <m:ctrlPr>
                          <a:rPr lang="en-US" sz="2400" i="1" dirty="0" smtClean="0">
                            <a:solidFill>
                              <a:srgbClr val="000000"/>
                            </a:solidFill>
                            <a:latin typeface="Cambria Math" panose="02040503050406030204" pitchFamily="18" charset="0"/>
                            <a:ea typeface="Roboto" pitchFamily="34" charset="-122"/>
                            <a:cs typeface="Roboto" pitchFamily="34" charset="-120"/>
                          </a:rPr>
                        </m:ctrlPr>
                      </m:dPr>
                      <m:e>
                        <m:f>
                          <m:fPr>
                            <m:ctrlPr>
                              <a:rPr lang="en-IE" sz="2400" b="0" i="1" dirty="0" smtClean="0">
                                <a:solidFill>
                                  <a:srgbClr val="000000"/>
                                </a:solidFill>
                                <a:latin typeface="Cambria Math" panose="02040503050406030204" pitchFamily="18" charset="0"/>
                                <a:ea typeface="Roboto" pitchFamily="34" charset="-122"/>
                                <a:cs typeface="Roboto" pitchFamily="34" charset="-120"/>
                              </a:rPr>
                            </m:ctrlPr>
                          </m:fPr>
                          <m:num>
                            <m:r>
                              <a:rPr lang="en-US" sz="2400" i="1" dirty="0" smtClean="0">
                                <a:solidFill>
                                  <a:srgbClr val="000000"/>
                                </a:solidFill>
                                <a:latin typeface="Cambria Math" panose="02040503050406030204" pitchFamily="18" charset="0"/>
                                <a:ea typeface="Roboto" pitchFamily="34" charset="-122"/>
                                <a:cs typeface="Roboto" pitchFamily="34" charset="-120"/>
                              </a:rPr>
                              <m:t>𝑓</m:t>
                            </m:r>
                          </m:num>
                          <m:den>
                            <m:r>
                              <a:rPr lang="en-IE" sz="2400" b="0" i="1" dirty="0" smtClean="0">
                                <a:solidFill>
                                  <a:srgbClr val="000000"/>
                                </a:solidFill>
                                <a:latin typeface="Cambria Math" panose="02040503050406030204" pitchFamily="18" charset="0"/>
                                <a:ea typeface="Roboto" pitchFamily="34" charset="-122"/>
                                <a:cs typeface="Roboto" pitchFamily="34" charset="-120"/>
                              </a:rPr>
                              <m:t>𝑔</m:t>
                            </m:r>
                          </m:den>
                        </m:f>
                      </m:e>
                    </m:d>
                    <m:r>
                      <a:rPr lang="en-IE" sz="2400" b="0" i="1" dirty="0" smtClean="0">
                        <a:solidFill>
                          <a:srgbClr val="000000"/>
                        </a:solidFill>
                        <a:latin typeface="Cambria Math" panose="02040503050406030204" pitchFamily="18" charset="0"/>
                        <a:ea typeface="Roboto" pitchFamily="34" charset="-122"/>
                        <a:cs typeface="Roboto" pitchFamily="34" charset="-120"/>
                      </a:rPr>
                      <m:t>:</m:t>
                    </m:r>
                    <m:r>
                      <a:rPr lang="en-IE" sz="2400" b="0" i="1" dirty="0" smtClean="0">
                        <a:solidFill>
                          <a:srgbClr val="000000"/>
                        </a:solidFill>
                        <a:latin typeface="Cambria Math" panose="02040503050406030204" pitchFamily="18" charset="0"/>
                        <a:ea typeface="Roboto" pitchFamily="34" charset="-122"/>
                        <a:cs typeface="Roboto" pitchFamily="34" charset="-120"/>
                      </a:rPr>
                      <m:t>𝑥</m:t>
                    </m:r>
                    <m:r>
                      <a:rPr lang="en-IE" sz="2400" b="0" i="1" dirty="0" smtClean="0">
                        <a:solidFill>
                          <a:srgbClr val="000000"/>
                        </a:solidFill>
                        <a:latin typeface="Cambria Math" panose="02040503050406030204" pitchFamily="18" charset="0"/>
                        <a:ea typeface="Roboto" pitchFamily="34" charset="-122"/>
                        <a:cs typeface="Roboto" pitchFamily="34" charset="-120"/>
                      </a:rPr>
                      <m:t>↦</m:t>
                    </m:r>
                    <m:f>
                      <m:fPr>
                        <m:ctrlPr>
                          <a:rPr lang="en-US" sz="2400" i="1" dirty="0" smtClean="0">
                            <a:solidFill>
                              <a:srgbClr val="000000"/>
                            </a:solidFill>
                            <a:latin typeface="Cambria Math" panose="02040503050406030204" pitchFamily="18" charset="0"/>
                            <a:ea typeface="Roboto" pitchFamily="34" charset="-122"/>
                            <a:cs typeface="Roboto" pitchFamily="34" charset="-120"/>
                          </a:rPr>
                        </m:ctrlPr>
                      </m:fPr>
                      <m:num>
                        <m:r>
                          <a:rPr lang="en-US" sz="2400" i="1" dirty="0" smtClean="0">
                            <a:solidFill>
                              <a:srgbClr val="000000"/>
                            </a:solidFill>
                            <a:latin typeface="Cambria Math" panose="02040503050406030204" pitchFamily="18" charset="0"/>
                            <a:ea typeface="Roboto" pitchFamily="34" charset="-122"/>
                            <a:cs typeface="Roboto" pitchFamily="34" charset="-120"/>
                          </a:rPr>
                          <m:t>𝑓</m:t>
                        </m:r>
                        <m:d>
                          <m:dPr>
                            <m:ctrlPr>
                              <a:rPr lang="en-US" sz="2400" i="1" dirty="0" smtClean="0">
                                <a:solidFill>
                                  <a:srgbClr val="000000"/>
                                </a:solidFill>
                                <a:latin typeface="Cambria Math" panose="02040503050406030204" pitchFamily="18" charset="0"/>
                                <a:ea typeface="Roboto" pitchFamily="34" charset="-122"/>
                                <a:cs typeface="Roboto" pitchFamily="34" charset="-120"/>
                              </a:rPr>
                            </m:ctrlPr>
                          </m:dPr>
                          <m:e>
                            <m:r>
                              <a:rPr lang="en-US" sz="2400" i="1" dirty="0" smtClean="0">
                                <a:solidFill>
                                  <a:srgbClr val="000000"/>
                                </a:solidFill>
                                <a:latin typeface="Cambria Math" panose="02040503050406030204" pitchFamily="18" charset="0"/>
                                <a:ea typeface="Roboto" pitchFamily="34" charset="-122"/>
                                <a:cs typeface="Roboto" pitchFamily="34" charset="-120"/>
                              </a:rPr>
                              <m:t>𝑥</m:t>
                            </m:r>
                          </m:e>
                        </m:d>
                      </m:num>
                      <m:den>
                        <m:r>
                          <a:rPr lang="en-IE" sz="2400" b="0" i="1" dirty="0" smtClean="0">
                            <a:solidFill>
                              <a:srgbClr val="000000"/>
                            </a:solidFill>
                            <a:latin typeface="Cambria Math" panose="02040503050406030204" pitchFamily="18" charset="0"/>
                            <a:ea typeface="Roboto" pitchFamily="34" charset="-122"/>
                            <a:cs typeface="Roboto" pitchFamily="34" charset="-120"/>
                          </a:rPr>
                          <m:t>𝑔</m:t>
                        </m:r>
                        <m:r>
                          <a:rPr lang="en-IE" sz="2400" b="0" i="1" dirty="0" smtClean="0">
                            <a:solidFill>
                              <a:srgbClr val="000000"/>
                            </a:solidFill>
                            <a:latin typeface="Cambria Math" panose="02040503050406030204" pitchFamily="18" charset="0"/>
                            <a:ea typeface="Roboto" pitchFamily="34" charset="-122"/>
                            <a:cs typeface="Roboto" pitchFamily="34" charset="-120"/>
                          </a:rPr>
                          <m:t>(</m:t>
                        </m:r>
                        <m:r>
                          <a:rPr lang="en-IE" sz="2400" b="0" i="1" dirty="0" smtClean="0">
                            <a:solidFill>
                              <a:srgbClr val="000000"/>
                            </a:solidFill>
                            <a:latin typeface="Cambria Math" panose="02040503050406030204" pitchFamily="18" charset="0"/>
                            <a:ea typeface="Roboto" pitchFamily="34" charset="-122"/>
                            <a:cs typeface="Roboto" pitchFamily="34" charset="-120"/>
                          </a:rPr>
                          <m:t>𝑥</m:t>
                        </m:r>
                        <m:r>
                          <a:rPr lang="en-IE" sz="2400" b="0" i="1" dirty="0" smtClean="0">
                            <a:solidFill>
                              <a:srgbClr val="000000"/>
                            </a:solidFill>
                            <a:latin typeface="Cambria Math" panose="02040503050406030204" pitchFamily="18" charset="0"/>
                            <a:ea typeface="Roboto" pitchFamily="34" charset="-122"/>
                            <a:cs typeface="Roboto" pitchFamily="34" charset="-120"/>
                          </a:rPr>
                          <m:t>)</m:t>
                        </m:r>
                      </m:den>
                    </m:f>
                  </m:oMath>
                </a14:m>
                <a:r>
                  <a:rPr lang="en-US" sz="2400" dirty="0">
                    <a:solidFill>
                      <a:srgbClr val="000000"/>
                    </a:solidFill>
                    <a:latin typeface="Roboto" pitchFamily="34" charset="0"/>
                    <a:ea typeface="Roboto" pitchFamily="34" charset="-122"/>
                    <a:cs typeface="Roboto" pitchFamily="34" charset="-120"/>
                  </a:rPr>
                  <a:t> </a:t>
                </a:r>
                <a:r>
                  <a:rPr lang="en-US" sz="1600" dirty="0">
                    <a:solidFill>
                      <a:srgbClr val="000000"/>
                    </a:solidFill>
                    <a:latin typeface="Roboto" pitchFamily="34" charset="0"/>
                    <a:ea typeface="Roboto" pitchFamily="34" charset="-122"/>
                    <a:cs typeface="Roboto" pitchFamily="34" charset="-120"/>
                  </a:rPr>
                  <a:t>provided </a:t>
                </a:r>
                <a14:m>
                  <m:oMath xmlns:m="http://schemas.openxmlformats.org/officeDocument/2006/math">
                    <m:r>
                      <a:rPr lang="en-US" sz="2400" i="1" dirty="0" smtClean="0">
                        <a:solidFill>
                          <a:srgbClr val="000000"/>
                        </a:solidFill>
                        <a:latin typeface="Cambria Math" panose="02040503050406030204" pitchFamily="18" charset="0"/>
                        <a:ea typeface="Roboto" pitchFamily="34" charset="-122"/>
                        <a:cs typeface="Roboto" pitchFamily="34" charset="-120"/>
                      </a:rPr>
                      <m:t>𝑔</m:t>
                    </m:r>
                    <m:r>
                      <a:rPr lang="en-US" sz="2400" i="1" dirty="0" smtClean="0">
                        <a:solidFill>
                          <a:srgbClr val="000000"/>
                        </a:solidFill>
                        <a:latin typeface="Cambria Math" panose="02040503050406030204" pitchFamily="18" charset="0"/>
                        <a:ea typeface="Roboto" pitchFamily="34" charset="-122"/>
                        <a:cs typeface="Roboto" pitchFamily="34" charset="-120"/>
                      </a:rPr>
                      <m:t>(</m:t>
                    </m:r>
                    <m:r>
                      <a:rPr lang="en-US" sz="2400" i="1" dirty="0" smtClean="0">
                        <a:solidFill>
                          <a:srgbClr val="000000"/>
                        </a:solidFill>
                        <a:latin typeface="Cambria Math" panose="02040503050406030204" pitchFamily="18" charset="0"/>
                        <a:ea typeface="Roboto" pitchFamily="34" charset="-122"/>
                        <a:cs typeface="Roboto" pitchFamily="34" charset="-120"/>
                      </a:rPr>
                      <m:t>𝑥</m:t>
                    </m:r>
                    <m:r>
                      <a:rPr lang="en-US" sz="2400" i="1" dirty="0" smtClean="0">
                        <a:solidFill>
                          <a:srgbClr val="000000"/>
                        </a:solidFill>
                        <a:latin typeface="Cambria Math" panose="02040503050406030204" pitchFamily="18" charset="0"/>
                        <a:ea typeface="Roboto" pitchFamily="34" charset="-122"/>
                        <a:cs typeface="Roboto" pitchFamily="34" charset="-120"/>
                      </a:rPr>
                      <m:t>) ≠ 0</m:t>
                    </m:r>
                  </m:oMath>
                </a14:m>
                <a:endParaRPr lang="en-US" sz="2400" dirty="0"/>
              </a:p>
            </p:txBody>
          </p:sp>
        </mc:Choice>
        <mc:Fallback xmlns="">
          <p:sp>
            <p:nvSpPr>
              <p:cNvPr id="7" name="Text 5"/>
              <p:cNvSpPr>
                <a:spLocks noRot="1" noChangeAspect="1" noMove="1" noResize="1" noEditPoints="1" noAdjustHandles="1" noChangeArrowheads="1" noChangeShapeType="1" noTextEdit="1"/>
              </p:cNvSpPr>
              <p:nvPr/>
            </p:nvSpPr>
            <p:spPr>
              <a:xfrm>
                <a:off x="381886" y="3861009"/>
                <a:ext cx="8151628" cy="1114196"/>
              </a:xfrm>
              <a:prstGeom prst="rect">
                <a:avLst/>
              </a:prstGeom>
              <a:blipFill>
                <a:blip r:embed="rId6"/>
                <a:stretch>
                  <a:fillRect l="-1421"/>
                </a:stretch>
              </a:blipFill>
              <a:ln/>
            </p:spPr>
            <p:txBody>
              <a:bodyPr/>
              <a:lstStyle/>
              <a:p>
                <a:r>
                  <a:rPr lang="en-IE">
                    <a:noFill/>
                  </a:rPr>
                  <a:t> </a:t>
                </a:r>
              </a:p>
            </p:txBody>
          </p:sp>
        </mc:Fallback>
      </mc:AlternateContent>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1336023"/>
            <a:ext cx="8151628" cy="221512"/>
          </a:xfrm>
          <a:prstGeom prst="rect">
            <a:avLst/>
          </a:prstGeom>
          <a:noFill/>
          <a:ln/>
        </p:spPr>
        <p:txBody>
          <a:bodyPr wrap="square" lIns="0" tIns="0" rIns="0" bIns="0" rtlCol="0" anchor="ctr"/>
          <a:lstStyle/>
          <a:p>
            <a:pPr marL="0" indent="0">
              <a:lnSpc>
                <a:spcPts val="1763"/>
              </a:lnSpc>
              <a:buNone/>
            </a:pPr>
            <a:r>
              <a:rPr lang="en-US" sz="1600" b="1" dirty="0">
                <a:solidFill>
                  <a:srgbClr val="000000"/>
                </a:solidFill>
                <a:latin typeface="Roboto" panose="02000000000000000000" pitchFamily="2" charset="0"/>
                <a:ea typeface="Roboto" panose="02000000000000000000" pitchFamily="2" charset="0"/>
                <a:cs typeface="Heebo" pitchFamily="34" charset="-120"/>
              </a:rPr>
              <a:t>Composition of Functions</a:t>
            </a:r>
            <a:endParaRPr lang="en-US" sz="1600" dirty="0">
              <a:latin typeface="Roboto" panose="02000000000000000000" pitchFamily="2" charset="0"/>
              <a:ea typeface="Roboto" panose="02000000000000000000" pitchFamily="2" charset="0"/>
            </a:endParaRPr>
          </a:p>
        </p:txBody>
      </p:sp>
      <p:sp>
        <p:nvSpPr>
          <p:cNvPr id="3" name="Text 1"/>
          <p:cNvSpPr/>
          <p:nvPr/>
        </p:nvSpPr>
        <p:spPr>
          <a:xfrm>
            <a:off x="496186" y="1783415"/>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Composition is performing one function followed by another: a function of a function. The order matters!</a:t>
            </a:r>
            <a:endParaRPr lang="en-US" sz="1105" dirty="0"/>
          </a:p>
        </p:txBody>
      </p:sp>
      <mc:AlternateContent xmlns:mc="http://schemas.openxmlformats.org/markup-compatibility/2006" xmlns:a14="http://schemas.microsoft.com/office/drawing/2010/main">
        <mc:Choice Requires="a14">
          <p:sp>
            <p:nvSpPr>
              <p:cNvPr id="4" name="Text 2"/>
              <p:cNvSpPr/>
              <p:nvPr/>
            </p:nvSpPr>
            <p:spPr>
              <a:xfrm>
                <a:off x="496186" y="2169706"/>
                <a:ext cx="815162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Let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𝑓</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2</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+ 1 </m:t>
                    </m:r>
                  </m:oMath>
                </a14:m>
                <a:r>
                  <a:rPr lang="en-US" sz="1105" dirty="0">
                    <a:solidFill>
                      <a:srgbClr val="000000"/>
                    </a:solidFill>
                    <a:latin typeface="Roboto" pitchFamily="34" charset="0"/>
                    <a:ea typeface="Roboto" pitchFamily="34" charset="-122"/>
                    <a:cs typeface="Roboto" pitchFamily="34" charset="-120"/>
                  </a:rPr>
                  <a:t>and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𝑔</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²</m:t>
                    </m:r>
                  </m:oMath>
                </a14:m>
                <a:endParaRPr lang="en-US" sz="1105" dirty="0"/>
              </a:p>
            </p:txBody>
          </p:sp>
        </mc:Choice>
        <mc:Fallback xmlns="">
          <p:sp>
            <p:nvSpPr>
              <p:cNvPr id="4" name="Text 2"/>
              <p:cNvSpPr>
                <a:spLocks noRot="1" noChangeAspect="1" noMove="1" noResize="1" noEditPoints="1" noAdjustHandles="1" noChangeArrowheads="1" noChangeShapeType="1" noTextEdit="1"/>
              </p:cNvSpPr>
              <p:nvPr/>
            </p:nvSpPr>
            <p:spPr>
              <a:xfrm>
                <a:off x="496186" y="2169706"/>
                <a:ext cx="8151628" cy="226803"/>
              </a:xfrm>
              <a:prstGeom prst="rect">
                <a:avLst/>
              </a:prstGeom>
              <a:blipFill>
                <a:blip r:embed="rId3"/>
                <a:stretch>
                  <a:fillRect l="-1046" b="-35135"/>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5" name="Text 3"/>
              <p:cNvSpPr/>
              <p:nvPr/>
            </p:nvSpPr>
            <p:spPr>
              <a:xfrm>
                <a:off x="496186" y="2683490"/>
                <a:ext cx="3877438" cy="221512"/>
              </a:xfrm>
              <a:prstGeom prst="rect">
                <a:avLst/>
              </a:prstGeom>
              <a:noFill/>
              <a:ln/>
            </p:spPr>
            <p:txBody>
              <a:bodyPr wrap="square" lIns="0" tIns="0" rIns="0" bIns="0" rtlCol="0" anchor="ctr"/>
              <a:lstStyle/>
              <a:p>
                <a:pPr marL="0" indent="0">
                  <a:lnSpc>
                    <a:spcPts val="1763"/>
                  </a:lnSpc>
                  <a:buNone/>
                </a:pP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𝒈</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𝒇</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 </m:t>
                    </m:r>
                  </m:oMath>
                </a14:m>
                <a:r>
                  <a:rPr lang="en-US" sz="1410" b="1" dirty="0">
                    <a:solidFill>
                      <a:srgbClr val="000000"/>
                    </a:solidFill>
                    <a:latin typeface="Heebo" pitchFamily="34" charset="0"/>
                    <a:ea typeface="Heebo" pitchFamily="34" charset="-122"/>
                    <a:cs typeface="Heebo" pitchFamily="34" charset="-120"/>
                  </a:rPr>
                  <a:t>or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𝒈</m:t>
                    </m:r>
                    <m:r>
                      <a:rPr lang="en-US" sz="1410" b="1" i="1" dirty="0" smtClean="0">
                        <a:solidFill>
                          <a:srgbClr val="000000"/>
                        </a:solidFill>
                        <a:latin typeface="Cambria Math" panose="02040503050406030204" pitchFamily="18" charset="0"/>
                        <a:ea typeface="Heebo" pitchFamily="34" charset="-122"/>
                        <a:cs typeface="Heebo" pitchFamily="34" charset="-120"/>
                      </a:rPr>
                      <m:t> ∘ </m:t>
                    </m:r>
                    <m:r>
                      <a:rPr lang="en-US" sz="1410" b="1" i="1" dirty="0" smtClean="0">
                        <a:solidFill>
                          <a:srgbClr val="000000"/>
                        </a:solidFill>
                        <a:latin typeface="Cambria Math" panose="02040503050406030204" pitchFamily="18" charset="0"/>
                        <a:ea typeface="Heebo" pitchFamily="34" charset="-122"/>
                        <a:cs typeface="Heebo" pitchFamily="34" charset="-120"/>
                      </a:rPr>
                      <m:t>𝒇</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m:t>
                    </m:r>
                  </m:oMath>
                </a14:m>
                <a:endParaRPr lang="en-US" sz="1410" dirty="0"/>
              </a:p>
            </p:txBody>
          </p:sp>
        </mc:Choice>
        <mc:Fallback xmlns="">
          <p:sp>
            <p:nvSpPr>
              <p:cNvPr id="5" name="Text 3"/>
              <p:cNvSpPr>
                <a:spLocks noRot="1" noChangeAspect="1" noMove="1" noResize="1" noEditPoints="1" noAdjustHandles="1" noChangeArrowheads="1" noChangeShapeType="1" noTextEdit="1"/>
              </p:cNvSpPr>
              <p:nvPr/>
            </p:nvSpPr>
            <p:spPr>
              <a:xfrm>
                <a:off x="496186" y="2683490"/>
                <a:ext cx="3877438" cy="221512"/>
              </a:xfrm>
              <a:prstGeom prst="rect">
                <a:avLst/>
              </a:prstGeom>
              <a:blipFill>
                <a:blip r:embed="rId4"/>
                <a:stretch>
                  <a:fillRect l="-1572" t="-18919" b="-51351"/>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6" name="Text 4"/>
              <p:cNvSpPr/>
              <p:nvPr/>
            </p:nvSpPr>
            <p:spPr>
              <a:xfrm>
                <a:off x="496186" y="3032494"/>
                <a:ext cx="387743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First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𝑓</m:t>
                    </m:r>
                  </m:oMath>
                </a14:m>
                <a:r>
                  <a:rPr lang="en-US" sz="1105" dirty="0">
                    <a:solidFill>
                      <a:srgbClr val="000000"/>
                    </a:solidFill>
                    <a:latin typeface="Roboto" pitchFamily="34" charset="0"/>
                    <a:ea typeface="Roboto" pitchFamily="34" charset="-122"/>
                    <a:cs typeface="Roboto" pitchFamily="34" charset="-120"/>
                  </a:rPr>
                  <a:t>, then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𝑔</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6" name="Text 4"/>
              <p:cNvSpPr>
                <a:spLocks noRot="1" noChangeAspect="1" noMove="1" noResize="1" noEditPoints="1" noAdjustHandles="1" noChangeArrowheads="1" noChangeShapeType="1" noTextEdit="1"/>
              </p:cNvSpPr>
              <p:nvPr/>
            </p:nvSpPr>
            <p:spPr>
              <a:xfrm>
                <a:off x="496186" y="3032494"/>
                <a:ext cx="3877438" cy="226803"/>
              </a:xfrm>
              <a:prstGeom prst="rect">
                <a:avLst/>
              </a:prstGeom>
              <a:blipFill>
                <a:blip r:embed="rId5"/>
                <a:stretch>
                  <a:fillRect l="-2201" b="-3157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7" name="Text 5"/>
              <p:cNvSpPr/>
              <p:nvPr/>
            </p:nvSpPr>
            <p:spPr>
              <a:xfrm>
                <a:off x="496186" y="3386790"/>
                <a:ext cx="3877438"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𝑔</m:t>
                      </m:r>
                      <m:r>
                        <a:rPr lang="en-US" sz="1105" i="1" dirty="0" smtClean="0">
                          <a:solidFill>
                            <a:srgbClr val="000000"/>
                          </a:solidFill>
                          <a:latin typeface="Cambria Math" panose="02040503050406030204" pitchFamily="18" charset="0"/>
                          <a:ea typeface="Roboto" pitchFamily="34" charset="-122"/>
                          <a:cs typeface="Roboto" pitchFamily="34" charset="-120"/>
                        </a:rPr>
                        <m:t>(2</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 + 1) = (2</m:t>
                      </m:r>
                      <m:r>
                        <a:rPr lang="en-US" sz="1105" i="1" dirty="0">
                          <a:solidFill>
                            <a:srgbClr val="000000"/>
                          </a:solidFill>
                          <a:latin typeface="Cambria Math" panose="02040503050406030204" pitchFamily="18" charset="0"/>
                          <a:ea typeface="Roboto" pitchFamily="34" charset="-122"/>
                          <a:cs typeface="Roboto" pitchFamily="34" charset="-120"/>
                        </a:rPr>
                        <m:t>𝑥</m:t>
                      </m:r>
                      <m:r>
                        <a:rPr lang="en-US" sz="1105" i="1" dirty="0">
                          <a:solidFill>
                            <a:srgbClr val="000000"/>
                          </a:solidFill>
                          <a:latin typeface="Cambria Math" panose="02040503050406030204" pitchFamily="18" charset="0"/>
                          <a:ea typeface="Roboto" pitchFamily="34" charset="-122"/>
                          <a:cs typeface="Roboto" pitchFamily="34" charset="-120"/>
                        </a:rPr>
                        <m:t> + 1)²</m:t>
                      </m:r>
                    </m:oMath>
                  </m:oMathPara>
                </a14:m>
                <a:endParaRPr lang="en-US" sz="1105" dirty="0"/>
              </a:p>
            </p:txBody>
          </p:sp>
        </mc:Choice>
        <mc:Fallback xmlns="">
          <p:sp>
            <p:nvSpPr>
              <p:cNvPr id="7" name="Text 5"/>
              <p:cNvSpPr>
                <a:spLocks noRot="1" noChangeAspect="1" noMove="1" noResize="1" noEditPoints="1" noAdjustHandles="1" noChangeArrowheads="1" noChangeShapeType="1" noTextEdit="1"/>
              </p:cNvSpPr>
              <p:nvPr/>
            </p:nvSpPr>
            <p:spPr>
              <a:xfrm>
                <a:off x="496186" y="3386790"/>
                <a:ext cx="3877438" cy="226803"/>
              </a:xfrm>
              <a:prstGeom prst="rect">
                <a:avLst/>
              </a:prstGeom>
              <a:blipFill>
                <a:blip r:embed="rId6"/>
                <a:stretch>
                  <a:fillRect b="-16216"/>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 6"/>
              <p:cNvSpPr/>
              <p:nvPr/>
            </p:nvSpPr>
            <p:spPr>
              <a:xfrm>
                <a:off x="4778252" y="2683490"/>
                <a:ext cx="3877438" cy="221512"/>
              </a:xfrm>
              <a:prstGeom prst="rect">
                <a:avLst/>
              </a:prstGeom>
              <a:noFill/>
              <a:ln/>
            </p:spPr>
            <p:txBody>
              <a:bodyPr wrap="square" lIns="0" tIns="0" rIns="0" bIns="0" rtlCol="0" anchor="ctr"/>
              <a:lstStyle/>
              <a:p>
                <a:pPr marL="0" indent="0">
                  <a:lnSpc>
                    <a:spcPts val="1763"/>
                  </a:lnSpc>
                  <a:buNone/>
                </a:pP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𝒇</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𝒈</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 </m:t>
                    </m:r>
                  </m:oMath>
                </a14:m>
                <a:r>
                  <a:rPr lang="en-US" sz="1410" b="1" dirty="0">
                    <a:solidFill>
                      <a:srgbClr val="000000"/>
                    </a:solidFill>
                    <a:latin typeface="Heebo" pitchFamily="34" charset="0"/>
                    <a:ea typeface="Heebo" pitchFamily="34" charset="-122"/>
                    <a:cs typeface="Heebo" pitchFamily="34" charset="-120"/>
                  </a:rPr>
                  <a:t>or </a:t>
                </a:r>
                <a14:m>
                  <m:oMath xmlns:m="http://schemas.openxmlformats.org/officeDocument/2006/math">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𝒇</m:t>
                    </m:r>
                    <m:r>
                      <a:rPr lang="en-US" sz="1410" b="1" i="1" dirty="0" smtClean="0">
                        <a:solidFill>
                          <a:srgbClr val="000000"/>
                        </a:solidFill>
                        <a:latin typeface="Cambria Math" panose="02040503050406030204" pitchFamily="18" charset="0"/>
                        <a:ea typeface="Heebo" pitchFamily="34" charset="-122"/>
                        <a:cs typeface="Heebo" pitchFamily="34" charset="-120"/>
                      </a:rPr>
                      <m:t> ∘ </m:t>
                    </m:r>
                    <m:r>
                      <a:rPr lang="en-US" sz="1410" b="1" i="1" dirty="0" smtClean="0">
                        <a:solidFill>
                          <a:srgbClr val="000000"/>
                        </a:solidFill>
                        <a:latin typeface="Cambria Math" panose="02040503050406030204" pitchFamily="18" charset="0"/>
                        <a:ea typeface="Heebo" pitchFamily="34" charset="-122"/>
                        <a:cs typeface="Heebo" pitchFamily="34" charset="-120"/>
                      </a:rPr>
                      <m:t>𝒈</m:t>
                    </m:r>
                    <m:r>
                      <a:rPr lang="en-US" sz="1410" b="1" i="1" dirty="0" smtClean="0">
                        <a:solidFill>
                          <a:srgbClr val="000000"/>
                        </a:solidFill>
                        <a:latin typeface="Cambria Math" panose="02040503050406030204" pitchFamily="18" charset="0"/>
                        <a:ea typeface="Heebo" pitchFamily="34" charset="-122"/>
                        <a:cs typeface="Heebo" pitchFamily="34" charset="-120"/>
                      </a:rPr>
                      <m:t>)(</m:t>
                    </m:r>
                    <m:r>
                      <a:rPr lang="en-US" sz="1410" b="1" i="1" dirty="0" smtClean="0">
                        <a:solidFill>
                          <a:srgbClr val="000000"/>
                        </a:solidFill>
                        <a:latin typeface="Cambria Math" panose="02040503050406030204" pitchFamily="18" charset="0"/>
                        <a:ea typeface="Heebo" pitchFamily="34" charset="-122"/>
                        <a:cs typeface="Heebo" pitchFamily="34" charset="-120"/>
                      </a:rPr>
                      <m:t>𝒙</m:t>
                    </m:r>
                    <m:r>
                      <a:rPr lang="en-US" sz="1410" b="1" i="1" dirty="0" smtClean="0">
                        <a:solidFill>
                          <a:srgbClr val="000000"/>
                        </a:solidFill>
                        <a:latin typeface="Cambria Math" panose="02040503050406030204" pitchFamily="18" charset="0"/>
                        <a:ea typeface="Heebo" pitchFamily="34" charset="-122"/>
                        <a:cs typeface="Heebo" pitchFamily="34" charset="-120"/>
                      </a:rPr>
                      <m:t>)</m:t>
                    </m:r>
                  </m:oMath>
                </a14:m>
                <a:endParaRPr lang="en-US" sz="1410" dirty="0"/>
              </a:p>
            </p:txBody>
          </p:sp>
        </mc:Choice>
        <mc:Fallback xmlns="">
          <p:sp>
            <p:nvSpPr>
              <p:cNvPr id="8" name="Text 6"/>
              <p:cNvSpPr>
                <a:spLocks noRot="1" noChangeAspect="1" noMove="1" noResize="1" noEditPoints="1" noAdjustHandles="1" noChangeArrowheads="1" noChangeShapeType="1" noTextEdit="1"/>
              </p:cNvSpPr>
              <p:nvPr/>
            </p:nvSpPr>
            <p:spPr>
              <a:xfrm>
                <a:off x="4778252" y="2683490"/>
                <a:ext cx="3877438" cy="221512"/>
              </a:xfrm>
              <a:prstGeom prst="rect">
                <a:avLst/>
              </a:prstGeom>
              <a:blipFill>
                <a:blip r:embed="rId7"/>
                <a:stretch>
                  <a:fillRect l="-2201" t="-18919" b="-51351"/>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 7"/>
              <p:cNvSpPr/>
              <p:nvPr/>
            </p:nvSpPr>
            <p:spPr>
              <a:xfrm>
                <a:off x="4778252" y="3032494"/>
                <a:ext cx="3877438" cy="226803"/>
              </a:xfrm>
              <a:prstGeom prst="rect">
                <a:avLst/>
              </a:prstGeom>
              <a:noFill/>
              <a:ln/>
            </p:spPr>
            <p:txBody>
              <a:bodyPr wrap="square" lIns="0" tIns="0" rIns="0" bIns="0" rtlCol="0" anchor="ctr"/>
              <a:lstStyle/>
              <a:p>
                <a:pPr marL="0" indent="0">
                  <a:lnSpc>
                    <a:spcPts val="1805"/>
                  </a:lnSpc>
                  <a:buNone/>
                </a:pPr>
                <a:r>
                  <a:rPr lang="en-US" sz="1105" dirty="0">
                    <a:solidFill>
                      <a:srgbClr val="000000"/>
                    </a:solidFill>
                    <a:latin typeface="Roboto" pitchFamily="34" charset="0"/>
                    <a:ea typeface="Roboto" pitchFamily="34" charset="-122"/>
                    <a:cs typeface="Roboto" pitchFamily="34" charset="-120"/>
                  </a:rPr>
                  <a:t>First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𝑔</m:t>
                    </m:r>
                  </m:oMath>
                </a14:m>
                <a:r>
                  <a:rPr lang="en-US" sz="1105" dirty="0">
                    <a:solidFill>
                      <a:srgbClr val="000000"/>
                    </a:solidFill>
                    <a:latin typeface="Roboto" pitchFamily="34" charset="0"/>
                    <a:ea typeface="Roboto" pitchFamily="34" charset="-122"/>
                    <a:cs typeface="Roboto" pitchFamily="34" charset="-120"/>
                  </a:rPr>
                  <a:t>, then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𝑓</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9" name="Text 7"/>
              <p:cNvSpPr>
                <a:spLocks noRot="1" noChangeAspect="1" noMove="1" noResize="1" noEditPoints="1" noAdjustHandles="1" noChangeArrowheads="1" noChangeShapeType="1" noTextEdit="1"/>
              </p:cNvSpPr>
              <p:nvPr/>
            </p:nvSpPr>
            <p:spPr>
              <a:xfrm>
                <a:off x="4778252" y="3032494"/>
                <a:ext cx="3877438" cy="226803"/>
              </a:xfrm>
              <a:prstGeom prst="rect">
                <a:avLst/>
              </a:prstGeom>
              <a:blipFill>
                <a:blip r:embed="rId8"/>
                <a:stretch>
                  <a:fillRect l="-2358" b="-3157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0" name="Text 8"/>
              <p:cNvSpPr/>
              <p:nvPr/>
            </p:nvSpPr>
            <p:spPr>
              <a:xfrm>
                <a:off x="4778252" y="3386790"/>
                <a:ext cx="3877438" cy="226803"/>
              </a:xfrm>
              <a:prstGeom prst="rect">
                <a:avLst/>
              </a:prstGeom>
              <a:noFill/>
              <a:ln/>
            </p:spPr>
            <p:txBody>
              <a:bodyPr wrap="square" lIns="0" tIns="0" rIns="0" bIns="0" rtlCol="0" anchor="ctr"/>
              <a:lstStyle/>
              <a:p>
                <a:pPr marL="0" indent="0">
                  <a:lnSpc>
                    <a:spcPts val="1805"/>
                  </a:lnSpc>
                  <a:buNone/>
                </a:pPr>
                <a14:m>
                  <m:oMathPara xmlns:m="http://schemas.openxmlformats.org/officeDocument/2006/math">
                    <m:oMathParaPr>
                      <m:jc m:val="centerGroup"/>
                    </m:oMathParaPr>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𝑓</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²) = 2(</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²) + 1 = 2</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² + 1</m:t>
                      </m:r>
                    </m:oMath>
                  </m:oMathPara>
                </a14:m>
                <a:endParaRPr lang="en-US" sz="1105" dirty="0"/>
              </a:p>
            </p:txBody>
          </p:sp>
        </mc:Choice>
        <mc:Fallback xmlns="">
          <p:sp>
            <p:nvSpPr>
              <p:cNvPr id="10" name="Text 8"/>
              <p:cNvSpPr>
                <a:spLocks noRot="1" noChangeAspect="1" noMove="1" noResize="1" noEditPoints="1" noAdjustHandles="1" noChangeArrowheads="1" noChangeShapeType="1" noTextEdit="1"/>
              </p:cNvSpPr>
              <p:nvPr/>
            </p:nvSpPr>
            <p:spPr>
              <a:xfrm>
                <a:off x="4778252" y="3386790"/>
                <a:ext cx="3877438" cy="226803"/>
              </a:xfrm>
              <a:prstGeom prst="rect">
                <a:avLst/>
              </a:prstGeom>
              <a:blipFill>
                <a:blip r:embed="rId9"/>
                <a:stretch>
                  <a:fillRect b="-16216"/>
                </a:stretch>
              </a:blipFill>
              <a:ln/>
            </p:spPr>
            <p:txBody>
              <a:bodyPr/>
              <a:lstStyle/>
              <a:p>
                <a:r>
                  <a:rPr lang="en-IE">
                    <a:noFill/>
                  </a:rPr>
                  <a:t> </a:t>
                </a:r>
              </a:p>
            </p:txBody>
          </p:sp>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2019287" y="378599"/>
            <a:ext cx="4732227" cy="221512"/>
          </a:xfrm>
          <a:prstGeom prst="rect">
            <a:avLst/>
          </a:prstGeom>
          <a:noFill/>
          <a:ln/>
        </p:spPr>
        <p:txBody>
          <a:bodyPr wrap="square" lIns="0" tIns="0" rIns="0" bIns="0" rtlCol="0" anchor="ctr"/>
          <a:lstStyle/>
          <a:p>
            <a:pPr marL="0" indent="0">
              <a:lnSpc>
                <a:spcPts val="1763"/>
              </a:lnSpc>
              <a:buNone/>
            </a:pPr>
            <a:r>
              <a:rPr lang="en-US" sz="1410" b="1" dirty="0">
                <a:solidFill>
                  <a:srgbClr val="000000"/>
                </a:solidFill>
                <a:latin typeface="Heebo" pitchFamily="34" charset="0"/>
                <a:ea typeface="Heebo" pitchFamily="34" charset="-122"/>
                <a:cs typeface="Heebo" pitchFamily="34" charset="-120"/>
              </a:rPr>
              <a:t>Decomposing Functions and Finding the Inverse</a:t>
            </a:r>
            <a:endParaRPr lang="en-US" sz="1410" dirty="0"/>
          </a:p>
        </p:txBody>
      </p:sp>
      <p:sp>
        <p:nvSpPr>
          <p:cNvPr id="5" name="Text 1">
            <a:extLst>
              <a:ext uri="{FF2B5EF4-FFF2-40B4-BE49-F238E27FC236}">
                <a16:creationId xmlns:a16="http://schemas.microsoft.com/office/drawing/2014/main" id="{46201B41-F382-4DE2-8727-D8C0B87821FB}"/>
              </a:ext>
            </a:extLst>
          </p:cNvPr>
          <p:cNvSpPr/>
          <p:nvPr/>
        </p:nvSpPr>
        <p:spPr>
          <a:xfrm>
            <a:off x="309048" y="683981"/>
            <a:ext cx="7870370" cy="526044"/>
          </a:xfrm>
          <a:prstGeom prst="rect">
            <a:avLst/>
          </a:prstGeom>
          <a:noFill/>
          <a:ln/>
        </p:spPr>
        <p:txBody>
          <a:bodyPr wrap="square" lIns="0" tIns="0" rIns="0" bIns="0" rtlCol="0" anchor="t" anchorCtr="0"/>
          <a:lstStyle/>
          <a:p>
            <a:pPr algn="l"/>
            <a:r>
              <a:rPr lang="en-GB" sz="1100" b="0" i="0" u="none" strike="noStrike" baseline="0" dirty="0">
                <a:latin typeface="Roboto" panose="02000000000000000000" pitchFamily="2" charset="0"/>
                <a:ea typeface="Roboto" panose="02000000000000000000" pitchFamily="2" charset="0"/>
              </a:rPr>
              <a:t>A composite function can be broken into different stages, each represented by its own box. The inverse of a function is a function which will take the image under the function back to its original value. </a:t>
            </a:r>
          </a:p>
          <a:p>
            <a:pPr algn="l"/>
            <a:endParaRPr lang="en-GB" sz="1100" b="0" i="0" u="none" strike="noStrike" baseline="0" dirty="0">
              <a:latin typeface="Roboto" panose="02000000000000000000" pitchFamily="2" charset="0"/>
              <a:ea typeface="Roboto" panose="02000000000000000000" pitchFamily="2" charset="0"/>
            </a:endParaRPr>
          </a:p>
          <a:p>
            <a:pPr algn="l"/>
            <a:endParaRPr lang="en-US" sz="1105" dirty="0"/>
          </a:p>
          <a:p>
            <a:pPr algn="l"/>
            <a:endParaRPr lang="en-US" sz="1105" dirty="0"/>
          </a:p>
        </p:txBody>
      </p:sp>
      <p:pic>
        <p:nvPicPr>
          <p:cNvPr id="7" name="Picture 6">
            <a:extLst>
              <a:ext uri="{FF2B5EF4-FFF2-40B4-BE49-F238E27FC236}">
                <a16:creationId xmlns:a16="http://schemas.microsoft.com/office/drawing/2014/main" id="{D4E93899-FC3B-4D64-A9EB-DAA2B15BAAE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7454" y="1482351"/>
            <a:ext cx="4540539" cy="1798873"/>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3A89A34-A1B9-497E-A5AC-F5D7098418C8}"/>
                  </a:ext>
                </a:extLst>
              </p:cNvPr>
              <p:cNvSpPr txBox="1"/>
              <p:nvPr/>
            </p:nvSpPr>
            <p:spPr>
              <a:xfrm>
                <a:off x="4656735" y="1592170"/>
                <a:ext cx="4206778" cy="1550681"/>
              </a:xfrm>
              <a:prstGeom prst="rect">
                <a:avLst/>
              </a:prstGeom>
              <a:solidFill>
                <a:schemeClr val="accent2">
                  <a:lumMod val="20000"/>
                  <a:lumOff val="80000"/>
                </a:schemeClr>
              </a:solidFill>
            </p:spPr>
            <p:txBody>
              <a:bodyPr wrap="square">
                <a:spAutoFit/>
              </a:bodyPr>
              <a:lstStyle/>
              <a:p>
                <a:r>
                  <a:rPr lang="en-GB" sz="1100" dirty="0">
                    <a:latin typeface="Roboto" panose="02000000000000000000" pitchFamily="2" charset="0"/>
                    <a:ea typeface="Roboto" panose="02000000000000000000" pitchFamily="2" charset="0"/>
                  </a:rPr>
                  <a:t>Top line: </a:t>
                </a:r>
                <a14:m>
                  <m:oMath xmlns:m="http://schemas.openxmlformats.org/officeDocument/2006/math">
                    <m:r>
                      <a:rPr lang="en-GB" sz="1100" i="1" dirty="0" smtClean="0">
                        <a:latin typeface="Cambria Math" panose="02040503050406030204" pitchFamily="18" charset="0"/>
                        <a:ea typeface="Roboto" panose="02000000000000000000" pitchFamily="2" charset="0"/>
                      </a:rPr>
                      <m:t>𝑓</m:t>
                    </m:r>
                    <m:r>
                      <a:rPr lang="en-GB" sz="1100" i="1" dirty="0" smtClean="0">
                        <a:latin typeface="Cambria Math" panose="02040503050406030204" pitchFamily="18" charset="0"/>
                        <a:ea typeface="Roboto" panose="02000000000000000000" pitchFamily="2" charset="0"/>
                      </a:rPr>
                      <m:t> (</m:t>
                    </m:r>
                    <m:r>
                      <a:rPr lang="en-GB" sz="1100" i="1" dirty="0" smtClean="0">
                        <a:latin typeface="Cambria Math" panose="02040503050406030204" pitchFamily="18" charset="0"/>
                        <a:ea typeface="Roboto" panose="02000000000000000000" pitchFamily="2" charset="0"/>
                      </a:rPr>
                      <m:t>𝑥</m:t>
                    </m:r>
                    <m:r>
                      <a:rPr lang="en-GB" sz="1100" i="1" dirty="0" smtClean="0">
                        <a:latin typeface="Cambria Math" panose="02040503050406030204" pitchFamily="18" charset="0"/>
                        <a:ea typeface="Roboto" panose="02000000000000000000" pitchFamily="2" charset="0"/>
                      </a:rPr>
                      <m:t> ) = 5</m:t>
                    </m:r>
                    <m:r>
                      <a:rPr lang="en-GB" sz="1100" i="1" dirty="0" smtClean="0">
                        <a:latin typeface="Cambria Math" panose="02040503050406030204" pitchFamily="18" charset="0"/>
                        <a:ea typeface="Roboto" panose="02000000000000000000" pitchFamily="2" charset="0"/>
                      </a:rPr>
                      <m:t>𝑥</m:t>
                    </m:r>
                    <m:r>
                      <a:rPr lang="en-GB" sz="1100" i="1" dirty="0" smtClean="0">
                        <a:latin typeface="Cambria Math" panose="02040503050406030204" pitchFamily="18" charset="0"/>
                        <a:ea typeface="Roboto" panose="02000000000000000000" pitchFamily="2" charset="0"/>
                      </a:rPr>
                      <m:t> − 2 </m:t>
                    </m:r>
                  </m:oMath>
                </a14:m>
                <a:r>
                  <a:rPr lang="en-GB" sz="1100" dirty="0">
                    <a:latin typeface="Roboto" panose="02000000000000000000" pitchFamily="2" charset="0"/>
                    <a:ea typeface="Roboto" panose="02000000000000000000" pitchFamily="2" charset="0"/>
                  </a:rPr>
                  <a:t>(read from left to right) </a:t>
                </a:r>
              </a:p>
              <a:p>
                <a:endParaRPr lang="en-GB" sz="1100" dirty="0">
                  <a:latin typeface="Roboto" panose="02000000000000000000" pitchFamily="2" charset="0"/>
                  <a:ea typeface="Roboto" panose="02000000000000000000" pitchFamily="2" charset="0"/>
                </a:endParaRPr>
              </a:p>
              <a:p>
                <a:r>
                  <a:rPr lang="en-GB" sz="1100" dirty="0">
                    <a:latin typeface="Roboto" panose="02000000000000000000" pitchFamily="2" charset="0"/>
                    <a:ea typeface="Roboto" panose="02000000000000000000" pitchFamily="2" charset="0"/>
                  </a:rPr>
                  <a:t>Bottom line:  the inverse function (read from right to left).</a:t>
                </a:r>
                <a:endParaRPr lang="en-GB" sz="1100" b="0" i="0" u="none" strike="noStrike" baseline="0" dirty="0">
                  <a:latin typeface="Roboto" panose="02000000000000000000" pitchFamily="2" charset="0"/>
                  <a:ea typeface="Roboto" panose="02000000000000000000" pitchFamily="2" charset="0"/>
                </a:endParaRPr>
              </a:p>
              <a:p>
                <a:pPr algn="l"/>
                <a:endParaRPr lang="en-GB" sz="1100" b="0" i="0" u="none" strike="noStrike" baseline="0" dirty="0">
                  <a:latin typeface="Roboto" panose="02000000000000000000" pitchFamily="2" charset="0"/>
                  <a:ea typeface="Roboto" panose="02000000000000000000" pitchFamily="2" charset="0"/>
                </a:endParaRPr>
              </a:p>
              <a:p>
                <a:pPr algn="l"/>
                <a:r>
                  <a:rPr lang="en-GB" sz="1100" b="0" i="0" u="none" strike="noStrike" baseline="0" dirty="0">
                    <a:latin typeface="Roboto" panose="02000000000000000000" pitchFamily="2" charset="0"/>
                    <a:ea typeface="Roboto" panose="02000000000000000000" pitchFamily="2" charset="0"/>
                  </a:rPr>
                  <a:t>The inverse operations give that </a:t>
                </a:r>
                <a14:m>
                  <m:oMath xmlns:m="http://schemas.openxmlformats.org/officeDocument/2006/math">
                    <m:r>
                      <a:rPr lang="en-GB" sz="1400" b="0" i="1" u="none" strike="noStrike" baseline="0" dirty="0" smtClean="0">
                        <a:latin typeface="Cambria Math" panose="02040503050406030204" pitchFamily="18" charset="0"/>
                      </a:rPr>
                      <m:t>𝑥</m:t>
                    </m:r>
                    <m:r>
                      <a:rPr lang="en-GB" sz="1400" b="0" i="1" u="none" strike="noStrike" baseline="0" dirty="0" smtClean="0">
                        <a:latin typeface="Cambria Math" panose="02040503050406030204" pitchFamily="18" charset="0"/>
                      </a:rPr>
                      <m:t> =</m:t>
                    </m:r>
                    <m:f>
                      <m:fPr>
                        <m:ctrlPr>
                          <a:rPr lang="en-IE" sz="1400" b="0" i="1" u="none" strike="noStrike" baseline="0" dirty="0" smtClean="0">
                            <a:latin typeface="Cambria Math" panose="02040503050406030204" pitchFamily="18" charset="0"/>
                          </a:rPr>
                        </m:ctrlPr>
                      </m:fPr>
                      <m:num>
                        <m:r>
                          <a:rPr lang="en-GB" sz="1400" b="0" i="1" u="none" strike="noStrike" baseline="0" dirty="0" smtClean="0">
                            <a:latin typeface="Cambria Math" panose="02040503050406030204" pitchFamily="18" charset="0"/>
                          </a:rPr>
                          <m:t>𝑦</m:t>
                        </m:r>
                        <m:r>
                          <a:rPr lang="en-GB" sz="1400" b="0" i="1" u="none" strike="noStrike" baseline="0" dirty="0" smtClean="0">
                            <a:latin typeface="Cambria Math" panose="02040503050406030204" pitchFamily="18" charset="0"/>
                          </a:rPr>
                          <m:t> + 2</m:t>
                        </m:r>
                      </m:num>
                      <m:den>
                        <m:r>
                          <a:rPr lang="en-IE" sz="1400" b="0" i="1" u="none" strike="noStrike" baseline="0" dirty="0" smtClean="0">
                            <a:latin typeface="Cambria Math" panose="02040503050406030204" pitchFamily="18" charset="0"/>
                          </a:rPr>
                          <m:t>5</m:t>
                        </m:r>
                      </m:den>
                    </m:f>
                  </m:oMath>
                </a14:m>
                <a:r>
                  <a:rPr lang="en-GB" sz="1400" b="0" i="0" u="none" strike="noStrike" baseline="0" dirty="0">
                    <a:latin typeface="Roboto" panose="02000000000000000000" pitchFamily="2" charset="0"/>
                    <a:ea typeface="Roboto" panose="02000000000000000000" pitchFamily="2" charset="0"/>
                  </a:rPr>
                  <a:t> . </a:t>
                </a:r>
              </a:p>
              <a:p>
                <a:pPr algn="l"/>
                <a:endParaRPr lang="en-GB" sz="1100" dirty="0">
                  <a:latin typeface="Roboto" panose="02000000000000000000" pitchFamily="2" charset="0"/>
                  <a:ea typeface="Roboto" panose="02000000000000000000" pitchFamily="2" charset="0"/>
                </a:endParaRPr>
              </a:p>
              <a:p>
                <a:pPr algn="l"/>
                <a:r>
                  <a:rPr lang="en-GB" sz="1100" dirty="0">
                    <a:latin typeface="Roboto" panose="02000000000000000000" pitchFamily="2" charset="0"/>
                    <a:ea typeface="Roboto" panose="02000000000000000000" pitchFamily="2" charset="0"/>
                  </a:rPr>
                  <a:t>S</a:t>
                </a:r>
                <a:r>
                  <a:rPr lang="en-GB" sz="1100" b="0" i="0" u="none" strike="noStrike" baseline="0" dirty="0">
                    <a:latin typeface="Roboto" panose="02000000000000000000" pitchFamily="2" charset="0"/>
                    <a:ea typeface="Roboto" panose="02000000000000000000" pitchFamily="2" charset="0"/>
                  </a:rPr>
                  <a:t>wap the letters, giving the inverse function as</a:t>
                </a:r>
                <a:r>
                  <a:rPr lang="en-GB" sz="1100" b="0" i="0" u="none" strike="noStrike" dirty="0">
                    <a:latin typeface="Roboto" panose="02000000000000000000" pitchFamily="2" charset="0"/>
                    <a:ea typeface="Roboto" panose="02000000000000000000" pitchFamily="2" charset="0"/>
                  </a:rPr>
                  <a:t> </a:t>
                </a:r>
                <a14:m>
                  <m:oMath xmlns:m="http://schemas.openxmlformats.org/officeDocument/2006/math">
                    <m:r>
                      <a:rPr lang="en-IE" sz="1400" b="0" i="1" u="none" strike="noStrike" baseline="0" dirty="0" smtClean="0">
                        <a:latin typeface="Cambria Math" panose="02040503050406030204" pitchFamily="18" charset="0"/>
                      </a:rPr>
                      <m:t>𝑦</m:t>
                    </m:r>
                    <m:r>
                      <a:rPr lang="en-IE" sz="1400" b="0" i="1" u="none" strike="noStrike" baseline="0" dirty="0" smtClean="0">
                        <a:latin typeface="Cambria Math" panose="02040503050406030204" pitchFamily="18" charset="0"/>
                      </a:rPr>
                      <m:t> =</m:t>
                    </m:r>
                    <m:f>
                      <m:fPr>
                        <m:ctrlPr>
                          <a:rPr lang="en-IE" sz="1400" b="0" i="1" u="none" strike="noStrike" baseline="0" dirty="0" smtClean="0">
                            <a:latin typeface="Cambria Math" panose="02040503050406030204" pitchFamily="18" charset="0"/>
                          </a:rPr>
                        </m:ctrlPr>
                      </m:fPr>
                      <m:num>
                        <m:r>
                          <a:rPr lang="en-IE" sz="1400" b="0" i="1" u="none" strike="noStrike" baseline="0" dirty="0" smtClean="0">
                            <a:latin typeface="Cambria Math" panose="02040503050406030204" pitchFamily="18" charset="0"/>
                          </a:rPr>
                          <m:t>𝑥</m:t>
                        </m:r>
                        <m:r>
                          <a:rPr lang="en-IE" sz="1400" b="0" i="1" u="none" strike="noStrike" baseline="0" dirty="0" smtClean="0">
                            <a:latin typeface="Cambria Math" panose="02040503050406030204" pitchFamily="18" charset="0"/>
                          </a:rPr>
                          <m:t> + 2</m:t>
                        </m:r>
                      </m:num>
                      <m:den>
                        <m:r>
                          <a:rPr lang="en-IE" sz="1400" b="0" i="1" u="none" strike="noStrike" baseline="0" dirty="0" smtClean="0">
                            <a:latin typeface="Cambria Math" panose="02040503050406030204" pitchFamily="18" charset="0"/>
                          </a:rPr>
                          <m:t>5</m:t>
                        </m:r>
                      </m:den>
                    </m:f>
                    <m:r>
                      <a:rPr lang="en-IE" sz="1400" b="0" i="1" u="none" strike="noStrike" baseline="0" dirty="0" smtClean="0">
                        <a:latin typeface="Cambria Math" panose="02040503050406030204" pitchFamily="18" charset="0"/>
                      </a:rPr>
                      <m:t> </m:t>
                    </m:r>
                  </m:oMath>
                </a14:m>
                <a:endParaRPr lang="en-IE" sz="1400" b="0" i="0" u="none" strike="noStrike" baseline="0" dirty="0">
                  <a:latin typeface="Times-Roman"/>
                </a:endParaRPr>
              </a:p>
            </p:txBody>
          </p:sp>
        </mc:Choice>
        <mc:Fallback xmlns="">
          <p:sp>
            <p:nvSpPr>
              <p:cNvPr id="9" name="TextBox 8">
                <a:extLst>
                  <a:ext uri="{FF2B5EF4-FFF2-40B4-BE49-F238E27FC236}">
                    <a16:creationId xmlns:a16="http://schemas.microsoft.com/office/drawing/2014/main" id="{23A89A34-A1B9-497E-A5AC-F5D7098418C8}"/>
                  </a:ext>
                </a:extLst>
              </p:cNvPr>
              <p:cNvSpPr txBox="1">
                <a:spLocks noRot="1" noChangeAspect="1" noMove="1" noResize="1" noEditPoints="1" noAdjustHandles="1" noChangeArrowheads="1" noChangeShapeType="1" noTextEdit="1"/>
              </p:cNvSpPr>
              <p:nvPr/>
            </p:nvSpPr>
            <p:spPr>
              <a:xfrm>
                <a:off x="4656735" y="1592170"/>
                <a:ext cx="4206778" cy="1550681"/>
              </a:xfrm>
              <a:prstGeom prst="rect">
                <a:avLst/>
              </a:prstGeom>
              <a:blipFill>
                <a:blip r:embed="rId4"/>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A33149B-E63C-42C0-AB12-C490157D38B1}"/>
                  </a:ext>
                </a:extLst>
              </p:cNvPr>
              <p:cNvSpPr txBox="1"/>
              <p:nvPr/>
            </p:nvSpPr>
            <p:spPr>
              <a:xfrm>
                <a:off x="280487" y="1210025"/>
                <a:ext cx="8208522" cy="369332"/>
              </a:xfrm>
              <a:prstGeom prst="rect">
                <a:avLst/>
              </a:prstGeom>
              <a:noFill/>
            </p:spPr>
            <p:txBody>
              <a:bodyPr wrap="square">
                <a:spAutoFit/>
              </a:bodyPr>
              <a:lstStyle/>
              <a:p>
                <a:pPr algn="ctr"/>
                <a:r>
                  <a:rPr lang="en-GB" dirty="0">
                    <a:latin typeface="Roboto" panose="02000000000000000000" pitchFamily="2" charset="0"/>
                    <a:ea typeface="Roboto" panose="02000000000000000000" pitchFamily="2" charset="0"/>
                  </a:rPr>
                  <a:t>Example: </a:t>
                </a:r>
                <a14:m>
                  <m:oMath xmlns:m="http://schemas.openxmlformats.org/officeDocument/2006/math">
                    <m:r>
                      <a:rPr lang="en-GB" i="1" dirty="0" smtClean="0">
                        <a:latin typeface="Cambria Math" panose="02040503050406030204" pitchFamily="18" charset="0"/>
                      </a:rPr>
                      <m:t> </m:t>
                    </m:r>
                    <m:r>
                      <a:rPr lang="en-GB" i="1" dirty="0">
                        <a:latin typeface="Cambria Math" panose="02040503050406030204" pitchFamily="18" charset="0"/>
                      </a:rPr>
                      <m:t>𝑓</m:t>
                    </m:r>
                    <m:r>
                      <a:rPr lang="en-GB" i="1" dirty="0">
                        <a:latin typeface="Cambria Math" panose="02040503050406030204" pitchFamily="18" charset="0"/>
                      </a:rPr>
                      <m:t> (</m:t>
                    </m:r>
                    <m:r>
                      <a:rPr lang="en-GB" i="1" dirty="0">
                        <a:latin typeface="Cambria Math" panose="02040503050406030204" pitchFamily="18" charset="0"/>
                      </a:rPr>
                      <m:t>𝑥</m:t>
                    </m:r>
                    <m:r>
                      <a:rPr lang="en-GB" i="1" dirty="0">
                        <a:latin typeface="Cambria Math" panose="02040503050406030204" pitchFamily="18" charset="0"/>
                      </a:rPr>
                      <m:t>) = 5</m:t>
                    </m:r>
                    <m:r>
                      <a:rPr lang="en-GB" i="1" dirty="0">
                        <a:latin typeface="Cambria Math" panose="02040503050406030204" pitchFamily="18" charset="0"/>
                      </a:rPr>
                      <m:t>𝑥</m:t>
                    </m:r>
                    <m:r>
                      <a:rPr lang="en-GB" i="1" dirty="0">
                        <a:latin typeface="Cambria Math" panose="02040503050406030204" pitchFamily="18" charset="0"/>
                      </a:rPr>
                      <m:t> − 2 </m:t>
                    </m:r>
                  </m:oMath>
                </a14:m>
                <a:r>
                  <a:rPr lang="en-GB" dirty="0">
                    <a:latin typeface="Roboto" panose="02000000000000000000" pitchFamily="2" charset="0"/>
                    <a:ea typeface="Roboto" panose="02000000000000000000" pitchFamily="2" charset="0"/>
                  </a:rPr>
                  <a:t>and its inverse</a:t>
                </a:r>
                <a:endParaRPr lang="en-IE" dirty="0">
                  <a:latin typeface="Roboto" panose="02000000000000000000" pitchFamily="2" charset="0"/>
                  <a:ea typeface="Roboto" panose="02000000000000000000" pitchFamily="2" charset="0"/>
                </a:endParaRPr>
              </a:p>
            </p:txBody>
          </p:sp>
        </mc:Choice>
        <mc:Fallback xmlns="">
          <p:sp>
            <p:nvSpPr>
              <p:cNvPr id="8" name="TextBox 7">
                <a:extLst>
                  <a:ext uri="{FF2B5EF4-FFF2-40B4-BE49-F238E27FC236}">
                    <a16:creationId xmlns:a16="http://schemas.microsoft.com/office/drawing/2014/main" id="{7A33149B-E63C-42C0-AB12-C490157D38B1}"/>
                  </a:ext>
                </a:extLst>
              </p:cNvPr>
              <p:cNvSpPr txBox="1">
                <a:spLocks noRot="1" noChangeAspect="1" noMove="1" noResize="1" noEditPoints="1" noAdjustHandles="1" noChangeArrowheads="1" noChangeShapeType="1" noTextEdit="1"/>
              </p:cNvSpPr>
              <p:nvPr/>
            </p:nvSpPr>
            <p:spPr>
              <a:xfrm>
                <a:off x="280487" y="1210025"/>
                <a:ext cx="8208522" cy="369332"/>
              </a:xfrm>
              <a:prstGeom prst="rect">
                <a:avLst/>
              </a:prstGeom>
              <a:blipFill>
                <a:blip r:embed="rId5"/>
                <a:stretch>
                  <a:fillRect t="-6557" b="-26230"/>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46701EC-C506-4C0D-9F19-19CC64AFC901}"/>
                  </a:ext>
                </a:extLst>
              </p:cNvPr>
              <p:cNvSpPr txBox="1"/>
              <p:nvPr/>
            </p:nvSpPr>
            <p:spPr>
              <a:xfrm>
                <a:off x="267260" y="3313251"/>
                <a:ext cx="3340644" cy="1415772"/>
              </a:xfrm>
              <a:prstGeom prst="rect">
                <a:avLst/>
              </a:prstGeom>
              <a:solidFill>
                <a:schemeClr val="accent3">
                  <a:lumMod val="20000"/>
                  <a:lumOff val="80000"/>
                </a:schemeClr>
              </a:solidFill>
            </p:spPr>
            <p:txBody>
              <a:bodyPr wrap="square">
                <a:spAutoFit/>
              </a:bodyPr>
              <a:lstStyle/>
              <a:p>
                <a:pPr algn="l"/>
                <a:r>
                  <a:rPr lang="en-GB" sz="1400" b="0" i="0" u="none" strike="noStrike" baseline="0" dirty="0">
                    <a:latin typeface="Roboto" panose="02000000000000000000" pitchFamily="2" charset="0"/>
                    <a:ea typeface="Roboto" panose="02000000000000000000" pitchFamily="2" charset="0"/>
                  </a:rPr>
                  <a:t>If </a:t>
                </a:r>
                <a14:m>
                  <m:oMath xmlns:m="http://schemas.openxmlformats.org/officeDocument/2006/math">
                    <m:sSup>
                      <m:sSupPr>
                        <m:ctrlPr>
                          <a:rPr lang="en-GB" sz="1400" b="0" i="1" u="none" strike="noStrike" baseline="0" dirty="0" smtClean="0">
                            <a:latin typeface="Cambria Math" panose="02040503050406030204" pitchFamily="18" charset="0"/>
                          </a:rPr>
                        </m:ctrlPr>
                      </m:sSupPr>
                      <m:e>
                        <m:r>
                          <a:rPr lang="en-IE" sz="1400" b="0" i="1" u="none" strike="noStrike" baseline="0" dirty="0" smtClean="0">
                            <a:latin typeface="Cambria Math" panose="02040503050406030204" pitchFamily="18" charset="0"/>
                          </a:rPr>
                          <m:t>𝑓</m:t>
                        </m:r>
                      </m:e>
                      <m:sup>
                        <m:r>
                          <a:rPr lang="en-IE" sz="1400" b="0" i="1" u="none" strike="noStrike" baseline="0" dirty="0" smtClean="0">
                            <a:latin typeface="Cambria Math" panose="02040503050406030204" pitchFamily="18" charset="0"/>
                          </a:rPr>
                          <m:t>−1</m:t>
                        </m:r>
                      </m:sup>
                    </m:sSup>
                    <m:r>
                      <a:rPr lang="en-IE" sz="1400" b="0" i="1" u="none" strike="noStrike" baseline="0" dirty="0" smtClean="0">
                        <a:latin typeface="Cambria Math" panose="02040503050406030204" pitchFamily="18" charset="0"/>
                      </a:rPr>
                      <m:t> </m:t>
                    </m:r>
                    <m:r>
                      <a:rPr lang="en-GB" sz="1400" b="0" i="1" u="none" strike="noStrike" baseline="0" dirty="0" smtClean="0">
                        <a:latin typeface="Cambria Math" panose="02040503050406030204" pitchFamily="18" charset="0"/>
                      </a:rPr>
                      <m:t>(</m:t>
                    </m:r>
                    <m:r>
                      <a:rPr lang="en-GB" sz="1400" b="0" i="1" u="none" strike="noStrike" baseline="0" dirty="0">
                        <a:latin typeface="Cambria Math" panose="02040503050406030204" pitchFamily="18" charset="0"/>
                      </a:rPr>
                      <m:t>𝑥</m:t>
                    </m:r>
                    <m:r>
                      <a:rPr lang="en-GB" sz="1400" b="0" i="1" u="none" strike="noStrike" baseline="0" dirty="0">
                        <a:latin typeface="Cambria Math" panose="02040503050406030204" pitchFamily="18" charset="0"/>
                      </a:rPr>
                      <m:t>) </m:t>
                    </m:r>
                  </m:oMath>
                </a14:m>
                <a:r>
                  <a:rPr lang="en-GB" sz="1400" b="0" i="0" u="none" strike="noStrike" baseline="0" dirty="0">
                    <a:latin typeface="Roboto" panose="02000000000000000000" pitchFamily="2" charset="0"/>
                    <a:ea typeface="Roboto" panose="02000000000000000000" pitchFamily="2" charset="0"/>
                  </a:rPr>
                  <a:t>is the inverse of </a:t>
                </a:r>
                <a:r>
                  <a:rPr lang="en-GB" sz="1400" b="0" i="1" u="none" strike="noStrike" baseline="0" dirty="0">
                    <a:latin typeface="Roboto" panose="02000000000000000000" pitchFamily="2" charset="0"/>
                    <a:ea typeface="Roboto" panose="02000000000000000000" pitchFamily="2" charset="0"/>
                  </a:rPr>
                  <a:t>f (x),  </a:t>
                </a:r>
                <a:r>
                  <a:rPr lang="en-IE" sz="1400" dirty="0">
                    <a:latin typeface="Roboto" panose="02000000000000000000" pitchFamily="2" charset="0"/>
                    <a:ea typeface="Roboto" panose="02000000000000000000" pitchFamily="2" charset="0"/>
                  </a:rPr>
                  <a:t>t</a:t>
                </a:r>
                <a:r>
                  <a:rPr lang="en-IE" sz="1400" b="0" i="0" u="none" strike="noStrike" baseline="0" dirty="0">
                    <a:latin typeface="Roboto" panose="02000000000000000000" pitchFamily="2" charset="0"/>
                    <a:ea typeface="Roboto" panose="02000000000000000000" pitchFamily="2" charset="0"/>
                  </a:rPr>
                  <a:t>hen</a:t>
                </a:r>
              </a:p>
              <a:p>
                <a:pPr algn="l"/>
                <a:endParaRPr lang="en-GB" sz="1800" dirty="0">
                  <a:latin typeface="Roboto" panose="02000000000000000000" pitchFamily="2" charset="0"/>
                  <a:ea typeface="Roboto" panose="02000000000000000000" pitchFamily="2" charset="0"/>
                </a:endParaRPr>
              </a:p>
              <a:p>
                <a:pPr/>
                <a14:m>
                  <m:oMathPara xmlns:m="http://schemas.openxmlformats.org/officeDocument/2006/math">
                    <m:oMathParaPr>
                      <m:jc m:val="centerGroup"/>
                    </m:oMathParaPr>
                    <m:oMath xmlns:m="http://schemas.openxmlformats.org/officeDocument/2006/math">
                      <m:sSup>
                        <m:sSupPr>
                          <m:ctrlPr>
                            <a:rPr lang="en-GB" i="1" dirty="0" smtClean="0">
                              <a:latin typeface="Cambria Math" panose="02040503050406030204" pitchFamily="18" charset="0"/>
                            </a:rPr>
                          </m:ctrlPr>
                        </m:sSupPr>
                        <m:e>
                          <m:r>
                            <a:rPr lang="en-IE" i="1" dirty="0">
                              <a:latin typeface="Cambria Math" panose="02040503050406030204" pitchFamily="18" charset="0"/>
                            </a:rPr>
                            <m:t>𝑓</m:t>
                          </m:r>
                        </m:e>
                        <m:sup>
                          <m:r>
                            <a:rPr lang="en-IE" i="1" dirty="0">
                              <a:latin typeface="Cambria Math" panose="02040503050406030204" pitchFamily="18" charset="0"/>
                            </a:rPr>
                            <m:t>−1</m:t>
                          </m:r>
                        </m:sup>
                      </m:sSup>
                      <m:r>
                        <a:rPr lang="en-IE" b="0" i="1" u="none" strike="noStrike" baseline="0" dirty="0" smtClean="0">
                          <a:latin typeface="Cambria Math" panose="02040503050406030204" pitchFamily="18" charset="0"/>
                        </a:rPr>
                        <m:t>(</m:t>
                      </m:r>
                      <m:r>
                        <a:rPr lang="en-IE" b="0" i="1" u="none" strike="noStrike" baseline="0" dirty="0" smtClean="0">
                          <a:latin typeface="Cambria Math" panose="02040503050406030204" pitchFamily="18" charset="0"/>
                        </a:rPr>
                        <m:t>𝑓</m:t>
                      </m:r>
                      <m:r>
                        <a:rPr lang="en-IE" b="0" i="1" u="none" strike="noStrike" baseline="0" dirty="0" smtClean="0">
                          <a:latin typeface="Cambria Math" panose="02040503050406030204" pitchFamily="18" charset="0"/>
                        </a:rPr>
                        <m:t> (</m:t>
                      </m:r>
                      <m:r>
                        <a:rPr lang="en-IE" b="0" i="1" u="none" strike="noStrike" baseline="0" dirty="0" smtClean="0">
                          <a:latin typeface="Cambria Math" panose="02040503050406030204" pitchFamily="18" charset="0"/>
                        </a:rPr>
                        <m:t>𝑥</m:t>
                      </m:r>
                      <m:r>
                        <a:rPr lang="en-IE" b="0" i="1" u="none" strike="noStrike" baseline="0" dirty="0" smtClean="0">
                          <a:latin typeface="Cambria Math" panose="02040503050406030204" pitchFamily="18" charset="0"/>
                        </a:rPr>
                        <m:t>)) = </m:t>
                      </m:r>
                      <m:r>
                        <a:rPr lang="en-IE" b="0" i="1" u="none" strike="noStrike" baseline="0" dirty="0" smtClean="0">
                          <a:latin typeface="Cambria Math" panose="02040503050406030204" pitchFamily="18" charset="0"/>
                        </a:rPr>
                        <m:t>𝑥</m:t>
                      </m:r>
                    </m:oMath>
                  </m:oMathPara>
                </a14:m>
                <a:endParaRPr lang="en-IE" b="0" i="1" u="none" strike="noStrike" baseline="0" dirty="0">
                  <a:latin typeface="MTMI"/>
                </a:endParaRPr>
              </a:p>
              <a:p>
                <a:endParaRPr lang="en-IE" b="0" i="1" u="none" strike="noStrike" baseline="0" dirty="0">
                  <a:latin typeface="MTMI"/>
                </a:endParaRPr>
              </a:p>
              <a:p>
                <a:pPr/>
                <a14:m>
                  <m:oMathPara xmlns:m="http://schemas.openxmlformats.org/officeDocument/2006/math">
                    <m:oMathParaPr>
                      <m:jc m:val="centerGroup"/>
                    </m:oMathParaPr>
                    <m:oMath xmlns:m="http://schemas.openxmlformats.org/officeDocument/2006/math">
                      <m:r>
                        <a:rPr lang="en-IE" b="0" i="1" u="none" strike="noStrike" baseline="0" dirty="0" smtClean="0">
                          <a:latin typeface="Cambria Math" panose="02040503050406030204" pitchFamily="18" charset="0"/>
                        </a:rPr>
                        <m:t>(</m:t>
                      </m:r>
                      <m:sSup>
                        <m:sSupPr>
                          <m:ctrlPr>
                            <a:rPr lang="en-GB" i="1" dirty="0">
                              <a:latin typeface="Cambria Math" panose="02040503050406030204" pitchFamily="18" charset="0"/>
                            </a:rPr>
                          </m:ctrlPr>
                        </m:sSupPr>
                        <m:e>
                          <m:r>
                            <a:rPr lang="en-IE" i="1" dirty="0">
                              <a:latin typeface="Cambria Math" panose="02040503050406030204" pitchFamily="18" charset="0"/>
                            </a:rPr>
                            <m:t>𝑓</m:t>
                          </m:r>
                        </m:e>
                        <m:sup>
                          <m:r>
                            <a:rPr lang="en-IE" i="1" dirty="0">
                              <a:latin typeface="Cambria Math" panose="02040503050406030204" pitchFamily="18" charset="0"/>
                            </a:rPr>
                            <m:t>−1</m:t>
                          </m:r>
                        </m:sup>
                      </m:sSup>
                      <m:r>
                        <a:rPr lang="en-IE" b="0" i="1" u="none" strike="noStrike" baseline="0" dirty="0" smtClean="0">
                          <a:latin typeface="Cambria Math" panose="02040503050406030204" pitchFamily="18" charset="0"/>
                        </a:rPr>
                        <m:t>◦ </m:t>
                      </m:r>
                      <m:r>
                        <a:rPr lang="en-IE" b="0" i="1" u="none" strike="noStrike" baseline="0" dirty="0" smtClean="0">
                          <a:latin typeface="Cambria Math" panose="02040503050406030204" pitchFamily="18" charset="0"/>
                        </a:rPr>
                        <m:t>𝑓</m:t>
                      </m:r>
                      <m:r>
                        <a:rPr lang="en-IE" b="0" i="1" u="none" strike="noStrike" baseline="0" dirty="0" smtClean="0">
                          <a:latin typeface="Cambria Math" panose="02040503050406030204" pitchFamily="18" charset="0"/>
                        </a:rPr>
                        <m:t> ) : </m:t>
                      </m:r>
                      <m:r>
                        <a:rPr lang="en-IE" b="0" i="1" u="none" strike="noStrike" baseline="0" dirty="0" smtClean="0">
                          <a:latin typeface="Cambria Math" panose="02040503050406030204" pitchFamily="18" charset="0"/>
                        </a:rPr>
                        <m:t>𝑥</m:t>
                      </m:r>
                      <m:r>
                        <a:rPr lang="en-IE" b="0" i="1" u="none" strike="noStrike" baseline="0" dirty="0" smtClean="0">
                          <a:latin typeface="Cambria Math" panose="02040503050406030204" pitchFamily="18" charset="0"/>
                        </a:rPr>
                        <m:t> → </m:t>
                      </m:r>
                      <m:r>
                        <a:rPr lang="en-IE" b="0" i="1" u="none" strike="noStrike" baseline="0" dirty="0" smtClean="0">
                          <a:latin typeface="Cambria Math" panose="02040503050406030204" pitchFamily="18" charset="0"/>
                        </a:rPr>
                        <m:t>𝑥</m:t>
                      </m:r>
                    </m:oMath>
                  </m:oMathPara>
                </a14:m>
                <a:endParaRPr lang="en-US" dirty="0"/>
              </a:p>
            </p:txBody>
          </p:sp>
        </mc:Choice>
        <mc:Fallback xmlns="">
          <p:sp>
            <p:nvSpPr>
              <p:cNvPr id="10" name="TextBox 9">
                <a:extLst>
                  <a:ext uri="{FF2B5EF4-FFF2-40B4-BE49-F238E27FC236}">
                    <a16:creationId xmlns:a16="http://schemas.microsoft.com/office/drawing/2014/main" id="{C46701EC-C506-4C0D-9F19-19CC64AFC901}"/>
                  </a:ext>
                </a:extLst>
              </p:cNvPr>
              <p:cNvSpPr txBox="1">
                <a:spLocks noRot="1" noChangeAspect="1" noMove="1" noResize="1" noEditPoints="1" noAdjustHandles="1" noChangeArrowheads="1" noChangeShapeType="1" noTextEdit="1"/>
              </p:cNvSpPr>
              <p:nvPr/>
            </p:nvSpPr>
            <p:spPr>
              <a:xfrm>
                <a:off x="267260" y="3313251"/>
                <a:ext cx="3340644" cy="1415772"/>
              </a:xfrm>
              <a:prstGeom prst="rect">
                <a:avLst/>
              </a:prstGeom>
              <a:blipFill>
                <a:blip r:embed="rId6"/>
                <a:stretch>
                  <a:fillRect l="-547" t="-862" b="-2586"/>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1" name="Text 3">
                <a:extLst>
                  <a:ext uri="{FF2B5EF4-FFF2-40B4-BE49-F238E27FC236}">
                    <a16:creationId xmlns:a16="http://schemas.microsoft.com/office/drawing/2014/main" id="{7486EF2E-00AE-4492-9579-F64F4D29CB53}"/>
                  </a:ext>
                </a:extLst>
              </p:cNvPr>
              <p:cNvSpPr/>
              <p:nvPr/>
            </p:nvSpPr>
            <p:spPr>
              <a:xfrm>
                <a:off x="3948471" y="3500408"/>
                <a:ext cx="2286771" cy="301546"/>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Write the function as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𝑦</m:t>
                    </m:r>
                    <m:r>
                      <a:rPr lang="en-US" sz="1105" i="1" dirty="0" smtClean="0">
                        <a:solidFill>
                          <a:srgbClr val="000000"/>
                        </a:solidFill>
                        <a:latin typeface="Cambria Math" panose="02040503050406030204" pitchFamily="18" charset="0"/>
                        <a:ea typeface="Roboto" pitchFamily="34" charset="-122"/>
                        <a:cs typeface="Roboto" pitchFamily="34" charset="-120"/>
                      </a:rPr>
                      <m:t> = </m:t>
                    </m:r>
                    <m:r>
                      <a:rPr lang="en-US" sz="1105" i="1" dirty="0" smtClean="0">
                        <a:solidFill>
                          <a:srgbClr val="000000"/>
                        </a:solidFill>
                        <a:latin typeface="Cambria Math" panose="02040503050406030204" pitchFamily="18" charset="0"/>
                        <a:ea typeface="Roboto" pitchFamily="34" charset="-122"/>
                        <a:cs typeface="Roboto" pitchFamily="34" charset="-120"/>
                      </a:rPr>
                      <m:t>𝑓</m:t>
                    </m:r>
                    <m:r>
                      <a:rPr lang="en-US" sz="1105" i="1" dirty="0" smtClean="0">
                        <a:solidFill>
                          <a:srgbClr val="000000"/>
                        </a:solidFill>
                        <a:latin typeface="Cambria Math" panose="02040503050406030204" pitchFamily="18" charset="0"/>
                        <a:ea typeface="Roboto" pitchFamily="34" charset="-122"/>
                        <a:cs typeface="Roboto" pitchFamily="34" charset="-120"/>
                      </a:rPr>
                      <m:t>(</m:t>
                    </m:r>
                    <m:r>
                      <a:rPr lang="en-US" sz="1105" i="1" dirty="0" smtClean="0">
                        <a:solidFill>
                          <a:srgbClr val="000000"/>
                        </a:solidFill>
                        <a:latin typeface="Cambria Math" panose="02040503050406030204" pitchFamily="18" charset="0"/>
                        <a:ea typeface="Roboto" pitchFamily="34" charset="-122"/>
                        <a:cs typeface="Roboto" pitchFamily="34" charset="-120"/>
                      </a:rPr>
                      <m:t>𝑥</m:t>
                    </m:r>
                    <m:r>
                      <a:rPr lang="en-US" sz="1105" i="1" dirty="0" smtClean="0">
                        <a:solidFill>
                          <a:srgbClr val="000000"/>
                        </a:solidFill>
                        <a:latin typeface="Cambria Math" panose="02040503050406030204" pitchFamily="18" charset="0"/>
                        <a:ea typeface="Roboto" pitchFamily="34" charset="-122"/>
                        <a:cs typeface="Roboto" pitchFamily="34" charset="-120"/>
                      </a:rPr>
                      <m:t>)</m:t>
                    </m:r>
                  </m:oMath>
                </a14:m>
                <a:endParaRPr lang="en-US" sz="1105" dirty="0"/>
              </a:p>
            </p:txBody>
          </p:sp>
        </mc:Choice>
        <mc:Fallback xmlns="">
          <p:sp>
            <p:nvSpPr>
              <p:cNvPr id="11" name="Text 3">
                <a:extLst>
                  <a:ext uri="{FF2B5EF4-FFF2-40B4-BE49-F238E27FC236}">
                    <a16:creationId xmlns:a16="http://schemas.microsoft.com/office/drawing/2014/main" id="{7486EF2E-00AE-4492-9579-F64F4D29CB53}"/>
                  </a:ext>
                </a:extLst>
              </p:cNvPr>
              <p:cNvSpPr>
                <a:spLocks noRot="1" noChangeAspect="1" noMove="1" noResize="1" noEditPoints="1" noAdjustHandles="1" noChangeArrowheads="1" noChangeShapeType="1" noTextEdit="1"/>
              </p:cNvSpPr>
              <p:nvPr/>
            </p:nvSpPr>
            <p:spPr>
              <a:xfrm>
                <a:off x="3948471" y="3500408"/>
                <a:ext cx="2286771" cy="301546"/>
              </a:xfrm>
              <a:prstGeom prst="rect">
                <a:avLst/>
              </a:prstGeom>
              <a:blipFill>
                <a:blip r:embed="rId7"/>
                <a:stretch>
                  <a:fillRect l="-3467" b="-12000"/>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2" name="Text 4">
                <a:extLst>
                  <a:ext uri="{FF2B5EF4-FFF2-40B4-BE49-F238E27FC236}">
                    <a16:creationId xmlns:a16="http://schemas.microsoft.com/office/drawing/2014/main" id="{4C2CA5DA-7AB5-42B6-B801-03A47F8BC3ED}"/>
                  </a:ext>
                </a:extLst>
              </p:cNvPr>
              <p:cNvSpPr/>
              <p:nvPr/>
            </p:nvSpPr>
            <p:spPr>
              <a:xfrm>
                <a:off x="3948471" y="3836472"/>
                <a:ext cx="4797964" cy="369331"/>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Rearrange the equation to make x the subject (solve for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𝑥</m:t>
                    </m:r>
                  </m:oMath>
                </a14:m>
                <a:r>
                  <a:rPr lang="en-US" sz="1105" dirty="0">
                    <a:solidFill>
                      <a:srgbClr val="000000"/>
                    </a:solidFill>
                    <a:latin typeface="Roboto" pitchFamily="34" charset="0"/>
                    <a:ea typeface="Roboto" pitchFamily="34" charset="-122"/>
                    <a:cs typeface="Roboto" pitchFamily="34" charset="-120"/>
                  </a:rPr>
                  <a:t> in terms of </a:t>
                </a:r>
                <a14:m>
                  <m:oMath xmlns:m="http://schemas.openxmlformats.org/officeDocument/2006/math">
                    <m:r>
                      <a:rPr lang="en-US" sz="1105" i="1" dirty="0" smtClean="0">
                        <a:solidFill>
                          <a:srgbClr val="000000"/>
                        </a:solidFill>
                        <a:latin typeface="Cambria Math" panose="02040503050406030204" pitchFamily="18" charset="0"/>
                        <a:ea typeface="Roboto" pitchFamily="34" charset="-122"/>
                        <a:cs typeface="Roboto" pitchFamily="34" charset="-120"/>
                      </a:rPr>
                      <m:t>𝑦</m:t>
                    </m:r>
                  </m:oMath>
                </a14:m>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12" name="Text 4">
                <a:extLst>
                  <a:ext uri="{FF2B5EF4-FFF2-40B4-BE49-F238E27FC236}">
                    <a16:creationId xmlns:a16="http://schemas.microsoft.com/office/drawing/2014/main" id="{4C2CA5DA-7AB5-42B6-B801-03A47F8BC3ED}"/>
                  </a:ext>
                </a:extLst>
              </p:cNvPr>
              <p:cNvSpPr>
                <a:spLocks noRot="1" noChangeAspect="1" noMove="1" noResize="1" noEditPoints="1" noAdjustHandles="1" noChangeArrowheads="1" noChangeShapeType="1" noTextEdit="1"/>
              </p:cNvSpPr>
              <p:nvPr/>
            </p:nvSpPr>
            <p:spPr>
              <a:xfrm>
                <a:off x="3948471" y="3836472"/>
                <a:ext cx="4797964" cy="369331"/>
              </a:xfrm>
              <a:prstGeom prst="rect">
                <a:avLst/>
              </a:prstGeom>
              <a:blipFill>
                <a:blip r:embed="rId8"/>
                <a:stretch>
                  <a:fillRect l="-1652" r="-254" b="-1639"/>
                </a:stretch>
              </a:blipFill>
              <a:ln/>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3" name="Text 5">
                <a:extLst>
                  <a:ext uri="{FF2B5EF4-FFF2-40B4-BE49-F238E27FC236}">
                    <a16:creationId xmlns:a16="http://schemas.microsoft.com/office/drawing/2014/main" id="{3C1AA990-99A6-4081-A2E6-5829C4086A16}"/>
                  </a:ext>
                </a:extLst>
              </p:cNvPr>
              <p:cNvSpPr/>
              <p:nvPr/>
            </p:nvSpPr>
            <p:spPr>
              <a:xfrm>
                <a:off x="3948471" y="4294508"/>
                <a:ext cx="4540538" cy="369331"/>
              </a:xfrm>
              <a:prstGeom prst="rect">
                <a:avLst/>
              </a:prstGeom>
              <a:noFill/>
              <a:ln/>
            </p:spPr>
            <p:txBody>
              <a:bodyPr wrap="square" lIns="0" tIns="0" rIns="0" bIns="0" rtlCol="0" anchor="ctr"/>
              <a:lstStyle/>
              <a:p>
                <a:pPr marL="254000" indent="-254000" algn="l">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Swap the letters x and y. The new expression for y is </a:t>
                </a:r>
                <a14:m>
                  <m:oMath xmlns:m="http://schemas.openxmlformats.org/officeDocument/2006/math">
                    <m:sSup>
                      <m:sSupPr>
                        <m:ctrlPr>
                          <a:rPr lang="en-GB" sz="1200" b="0" i="1" u="none" strike="noStrike" baseline="0" dirty="0" smtClean="0">
                            <a:latin typeface="Cambria Math" panose="02040503050406030204" pitchFamily="18" charset="0"/>
                          </a:rPr>
                        </m:ctrlPr>
                      </m:sSupPr>
                      <m:e>
                        <m:r>
                          <a:rPr lang="en-IE" sz="1200" b="0" i="1" u="none" strike="noStrike" baseline="0" dirty="0" smtClean="0">
                            <a:latin typeface="Cambria Math" panose="02040503050406030204" pitchFamily="18" charset="0"/>
                          </a:rPr>
                          <m:t>𝑓</m:t>
                        </m:r>
                      </m:e>
                      <m:sup>
                        <m:r>
                          <a:rPr lang="en-IE" sz="1200" b="0" i="1" u="none" strike="noStrike" baseline="0" dirty="0" smtClean="0">
                            <a:latin typeface="Cambria Math" panose="02040503050406030204" pitchFamily="18" charset="0"/>
                          </a:rPr>
                          <m:t>−1</m:t>
                        </m:r>
                      </m:sup>
                    </m:sSup>
                    <m:r>
                      <a:rPr lang="en-IE" sz="1200" b="0" i="1" u="none" strike="noStrike" baseline="0" dirty="0" smtClean="0">
                        <a:latin typeface="Cambria Math" panose="02040503050406030204" pitchFamily="18" charset="0"/>
                      </a:rPr>
                      <m:t> </m:t>
                    </m:r>
                    <m:r>
                      <a:rPr lang="en-GB" sz="1200" b="0" i="1" u="none" strike="noStrike" baseline="0" dirty="0" smtClean="0">
                        <a:latin typeface="Cambria Math" panose="02040503050406030204" pitchFamily="18" charset="0"/>
                      </a:rPr>
                      <m:t>(</m:t>
                    </m:r>
                    <m:r>
                      <a:rPr lang="en-GB" sz="1200" b="0" i="1" u="none" strike="noStrike" baseline="0" dirty="0">
                        <a:latin typeface="Cambria Math" panose="02040503050406030204" pitchFamily="18" charset="0"/>
                      </a:rPr>
                      <m:t>𝑥</m:t>
                    </m:r>
                    <m:r>
                      <a:rPr lang="en-GB" sz="1200" b="0" i="1" u="none" strike="noStrike" baseline="0" dirty="0">
                        <a:latin typeface="Cambria Math" panose="02040503050406030204" pitchFamily="18" charset="0"/>
                      </a:rPr>
                      <m:t>)</m:t>
                    </m:r>
                  </m:oMath>
                </a14:m>
                <a:endParaRPr lang="en-US" sz="1105" dirty="0"/>
              </a:p>
            </p:txBody>
          </p:sp>
        </mc:Choice>
        <mc:Fallback xmlns="">
          <p:sp>
            <p:nvSpPr>
              <p:cNvPr id="13" name="Text 5">
                <a:extLst>
                  <a:ext uri="{FF2B5EF4-FFF2-40B4-BE49-F238E27FC236}">
                    <a16:creationId xmlns:a16="http://schemas.microsoft.com/office/drawing/2014/main" id="{3C1AA990-99A6-4081-A2E6-5829C4086A16}"/>
                  </a:ext>
                </a:extLst>
              </p:cNvPr>
              <p:cNvSpPr>
                <a:spLocks noRot="1" noChangeAspect="1" noMove="1" noResize="1" noEditPoints="1" noAdjustHandles="1" noChangeArrowheads="1" noChangeShapeType="1" noTextEdit="1"/>
              </p:cNvSpPr>
              <p:nvPr/>
            </p:nvSpPr>
            <p:spPr>
              <a:xfrm>
                <a:off x="3948471" y="4294508"/>
                <a:ext cx="4540538" cy="369331"/>
              </a:xfrm>
              <a:prstGeom prst="rect">
                <a:avLst/>
              </a:prstGeom>
              <a:blipFill>
                <a:blip r:embed="rId9"/>
                <a:stretch>
                  <a:fillRect l="-1745" b="-1639"/>
                </a:stretch>
              </a:blipFill>
              <a:ln/>
            </p:spPr>
            <p:txBody>
              <a:bodyPr/>
              <a:lstStyle/>
              <a:p>
                <a:r>
                  <a:rPr lang="en-IE">
                    <a:noFill/>
                  </a:rPr>
                  <a:t> </a:t>
                </a:r>
              </a:p>
            </p:txBody>
          </p:sp>
        </mc:Fallback>
      </mc:AlternateContent>
      <p:sp>
        <p:nvSpPr>
          <p:cNvPr id="20" name="Text 0">
            <a:extLst>
              <a:ext uri="{FF2B5EF4-FFF2-40B4-BE49-F238E27FC236}">
                <a16:creationId xmlns:a16="http://schemas.microsoft.com/office/drawing/2014/main" id="{EB8AE1CB-8AB2-434C-AE45-711D90E85E80}"/>
              </a:ext>
            </a:extLst>
          </p:cNvPr>
          <p:cNvSpPr/>
          <p:nvPr/>
        </p:nvSpPr>
        <p:spPr>
          <a:xfrm>
            <a:off x="3948471" y="3184220"/>
            <a:ext cx="4678694" cy="369330"/>
          </a:xfrm>
          <a:prstGeom prst="rect">
            <a:avLst/>
          </a:prstGeom>
          <a:noFill/>
          <a:ln/>
        </p:spPr>
        <p:txBody>
          <a:bodyPr wrap="square" lIns="0" tIns="0" rIns="0" bIns="0" rtlCol="0" anchor="ctr"/>
          <a:lstStyle/>
          <a:p>
            <a:pPr marL="0" indent="0" algn="ctr">
              <a:lnSpc>
                <a:spcPts val="1763"/>
              </a:lnSpc>
              <a:buNone/>
            </a:pPr>
            <a:r>
              <a:rPr lang="en-US" sz="1410" b="1" dirty="0">
                <a:solidFill>
                  <a:srgbClr val="000000"/>
                </a:solidFill>
                <a:latin typeface="Heebo" pitchFamily="34" charset="0"/>
                <a:ea typeface="Heebo" pitchFamily="34" charset="-122"/>
                <a:cs typeface="Heebo" pitchFamily="34" charset="-120"/>
              </a:rPr>
              <a:t>Finding the Inverse</a:t>
            </a:r>
            <a:endParaRPr lang="en-US" sz="141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96186" y="805933"/>
            <a:ext cx="8151628" cy="443023"/>
          </a:xfrm>
          <a:prstGeom prst="rect">
            <a:avLst/>
          </a:prstGeom>
          <a:noFill/>
          <a:ln/>
        </p:spPr>
        <p:txBody>
          <a:bodyPr wrap="square" lIns="0" tIns="0" rIns="0" bIns="0" rtlCol="0" anchor="ctr"/>
          <a:lstStyle/>
          <a:p>
            <a:pPr marL="0" indent="0">
              <a:lnSpc>
                <a:spcPts val="3525"/>
              </a:lnSpc>
              <a:buNone/>
            </a:pPr>
            <a:r>
              <a:rPr lang="en-US" sz="2820" b="1" dirty="0">
                <a:solidFill>
                  <a:srgbClr val="000000"/>
                </a:solidFill>
                <a:latin typeface="Heebo" pitchFamily="34" charset="0"/>
                <a:ea typeface="Heebo" pitchFamily="34" charset="-122"/>
                <a:cs typeface="Heebo" pitchFamily="34" charset="-120"/>
              </a:rPr>
              <a:t>1.6 Summary</a:t>
            </a:r>
            <a:endParaRPr lang="en-US" sz="2820" dirty="0"/>
          </a:p>
        </p:txBody>
      </p:sp>
      <p:sp>
        <p:nvSpPr>
          <p:cNvPr id="3" name="Text 1"/>
          <p:cNvSpPr/>
          <p:nvPr/>
        </p:nvSpPr>
        <p:spPr>
          <a:xfrm>
            <a:off x="257646" y="1565839"/>
            <a:ext cx="8151628" cy="226803"/>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Functions are used to express relationships between physical quantities.</a:t>
            </a:r>
            <a:endParaRPr lang="en-US" sz="1105" dirty="0"/>
          </a:p>
        </p:txBody>
      </p:sp>
      <p:sp>
        <p:nvSpPr>
          <p:cNvPr id="4" name="Text 2"/>
          <p:cNvSpPr/>
          <p:nvPr/>
        </p:nvSpPr>
        <p:spPr>
          <a:xfrm>
            <a:off x="257646" y="1879579"/>
            <a:ext cx="8151628" cy="226803"/>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A set is a collection of elements. </a:t>
            </a:r>
            <a:endParaRPr lang="en-US" sz="1105" dirty="0"/>
          </a:p>
        </p:txBody>
      </p:sp>
      <mc:AlternateContent xmlns:mc="http://schemas.openxmlformats.org/markup-compatibility/2006" xmlns:a14="http://schemas.microsoft.com/office/drawing/2010/main">
        <mc:Choice Requires="a14">
          <p:sp>
            <p:nvSpPr>
              <p:cNvPr id="5" name="Text 3"/>
              <p:cNvSpPr/>
              <p:nvPr/>
            </p:nvSpPr>
            <p:spPr>
              <a:xfrm>
                <a:off x="257646" y="2206638"/>
                <a:ext cx="8151628" cy="226803"/>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Key set operations are intersection (</a:t>
                </a:r>
                <a14:m>
                  <m:oMath xmlns:m="http://schemas.openxmlformats.org/officeDocument/2006/math">
                    <m:r>
                      <a:rPr lang="en-US" sz="1200" b="1" i="1" dirty="0" smtClean="0">
                        <a:solidFill>
                          <a:srgbClr val="000000"/>
                        </a:solidFill>
                        <a:latin typeface="Cambria Math" panose="02040503050406030204" pitchFamily="18" charset="0"/>
                        <a:ea typeface="Heebo" pitchFamily="34" charset="-122"/>
                        <a:cs typeface="Heebo" pitchFamily="34" charset="-120"/>
                      </a:rPr>
                      <m:t>∩</m:t>
                    </m:r>
                  </m:oMath>
                </a14:m>
                <a:r>
                  <a:rPr lang="en-US" sz="1105" dirty="0">
                    <a:solidFill>
                      <a:srgbClr val="000000"/>
                    </a:solidFill>
                    <a:latin typeface="Roboto" pitchFamily="34" charset="0"/>
                    <a:ea typeface="Roboto" pitchFamily="34" charset="-122"/>
                    <a:cs typeface="Roboto" pitchFamily="34" charset="-120"/>
                  </a:rPr>
                  <a:t>), union (</a:t>
                </a:r>
                <a14:m>
                  <m:oMath xmlns:m="http://schemas.openxmlformats.org/officeDocument/2006/math">
                    <m:r>
                      <a:rPr lang="en-US" sz="1200" b="1" i="1" dirty="0">
                        <a:solidFill>
                          <a:srgbClr val="000000"/>
                        </a:solidFill>
                        <a:latin typeface="Cambria Math" panose="02040503050406030204" pitchFamily="18" charset="0"/>
                        <a:ea typeface="Heebo" pitchFamily="34" charset="-122"/>
                        <a:cs typeface="Heebo" pitchFamily="34" charset="-120"/>
                      </a:rPr>
                      <m:t>∪</m:t>
                    </m:r>
                  </m:oMath>
                </a14:m>
                <a:r>
                  <a:rPr lang="en-US" sz="1105" dirty="0">
                    <a:solidFill>
                      <a:srgbClr val="000000"/>
                    </a:solidFill>
                    <a:latin typeface="Roboto" pitchFamily="34" charset="0"/>
                    <a:ea typeface="Roboto" pitchFamily="34" charset="-122"/>
                    <a:cs typeface="Roboto" pitchFamily="34" charset="-120"/>
                  </a:rPr>
                  <a:t>), and complement (</a:t>
                </a:r>
                <a:r>
                  <a:rPr lang="en-US" sz="1200" b="1" dirty="0">
                    <a:solidFill>
                      <a:srgbClr val="000000"/>
                    </a:solidFill>
                    <a:latin typeface="Heebo" pitchFamily="34" charset="0"/>
                    <a:ea typeface="Heebo" pitchFamily="34" charset="-122"/>
                    <a:cs typeface="Heebo" pitchFamily="34" charset="-120"/>
                  </a:rPr>
                  <a:t>A'</a:t>
                </a:r>
                <a:r>
                  <a:rPr lang="en-US" sz="1105" dirty="0">
                    <a:solidFill>
                      <a:srgbClr val="000000"/>
                    </a:solidFill>
                    <a:latin typeface="Roboto" pitchFamily="34" charset="0"/>
                    <a:ea typeface="Roboto" pitchFamily="34" charset="-122"/>
                    <a:cs typeface="Roboto" pitchFamily="34" charset="-120"/>
                  </a:rPr>
                  <a:t>).</a:t>
                </a:r>
                <a:endParaRPr lang="en-US" sz="1105" dirty="0"/>
              </a:p>
            </p:txBody>
          </p:sp>
        </mc:Choice>
        <mc:Fallback xmlns="">
          <p:sp>
            <p:nvSpPr>
              <p:cNvPr id="5" name="Text 3"/>
              <p:cNvSpPr>
                <a:spLocks noRot="1" noChangeAspect="1" noMove="1" noResize="1" noEditPoints="1" noAdjustHandles="1" noChangeArrowheads="1" noChangeShapeType="1" noTextEdit="1"/>
              </p:cNvSpPr>
              <p:nvPr/>
            </p:nvSpPr>
            <p:spPr>
              <a:xfrm>
                <a:off x="257646" y="2206638"/>
                <a:ext cx="8151628" cy="226803"/>
              </a:xfrm>
              <a:prstGeom prst="rect">
                <a:avLst/>
              </a:prstGeom>
              <a:blipFill>
                <a:blip r:embed="rId3"/>
                <a:stretch>
                  <a:fillRect l="-972" t="-2703" b="-43243"/>
                </a:stretch>
              </a:blipFill>
              <a:ln/>
            </p:spPr>
            <p:txBody>
              <a:bodyPr/>
              <a:lstStyle/>
              <a:p>
                <a:r>
                  <a:rPr lang="en-IE">
                    <a:noFill/>
                  </a:rPr>
                  <a:t> </a:t>
                </a:r>
              </a:p>
            </p:txBody>
          </p:sp>
        </mc:Fallback>
      </mc:AlternateContent>
      <p:sp>
        <p:nvSpPr>
          <p:cNvPr id="6" name="Text 4"/>
          <p:cNvSpPr/>
          <p:nvPr/>
        </p:nvSpPr>
        <p:spPr>
          <a:xfrm>
            <a:off x="257646" y="2897061"/>
            <a:ext cx="8151628" cy="226803"/>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Functions are special relations where each input has exactly one output.</a:t>
            </a:r>
            <a:endParaRPr lang="en-US" sz="1105" dirty="0"/>
          </a:p>
        </p:txBody>
      </p:sp>
      <p:sp>
        <p:nvSpPr>
          <p:cNvPr id="7" name="Text 5"/>
          <p:cNvSpPr/>
          <p:nvPr/>
        </p:nvSpPr>
        <p:spPr>
          <a:xfrm>
            <a:off x="257646" y="3181296"/>
            <a:ext cx="8538484" cy="385856"/>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Analog signals are represented by continuous, or piecewise continuous,  functions; digital signals by discrete functions (sequences).</a:t>
            </a:r>
            <a:endParaRPr lang="en-US" sz="1105" dirty="0"/>
          </a:p>
        </p:txBody>
      </p:sp>
      <p:sp>
        <p:nvSpPr>
          <p:cNvPr id="8" name="Text 6"/>
          <p:cNvSpPr/>
          <p:nvPr/>
        </p:nvSpPr>
        <p:spPr>
          <a:xfrm>
            <a:off x="257646" y="3638032"/>
            <a:ext cx="8151628" cy="226803"/>
          </a:xfrm>
          <a:prstGeom prst="rect">
            <a:avLst/>
          </a:prstGeom>
          <a:noFill/>
          <a:ln/>
        </p:spPr>
        <p:txBody>
          <a:bodyPr wrap="square" lIns="0" tIns="0" rIns="0" bIns="0" rtlCol="0" anchor="ctr"/>
          <a:lstStyle/>
          <a:p>
            <a:pPr marL="254000" indent="-254000">
              <a:lnSpc>
                <a:spcPts val="1805"/>
              </a:lnSpc>
              <a:buSzPct val="100000"/>
              <a:buChar char="●"/>
            </a:pPr>
            <a:r>
              <a:rPr lang="en-US" sz="1105" dirty="0">
                <a:solidFill>
                  <a:srgbClr val="000000"/>
                </a:solidFill>
                <a:latin typeface="Roboto" pitchFamily="34" charset="0"/>
                <a:ea typeface="Roboto" pitchFamily="34" charset="-122"/>
                <a:cs typeface="Roboto" pitchFamily="34" charset="-120"/>
              </a:rPr>
              <a:t>Functions can be combined via arithmetic operations or composition (function of a function).</a:t>
            </a:r>
            <a:endParaRPr lang="en-US" sz="1105" dirty="0"/>
          </a:p>
        </p:txBody>
      </p:sp>
      <mc:AlternateContent xmlns:mc="http://schemas.openxmlformats.org/markup-compatibility/2006" xmlns:a14="http://schemas.microsoft.com/office/drawing/2010/main">
        <mc:Choice Requires="a14">
          <p:sp>
            <p:nvSpPr>
              <p:cNvPr id="9" name="Text 7"/>
              <p:cNvSpPr/>
              <p:nvPr/>
            </p:nvSpPr>
            <p:spPr>
              <a:xfrm>
                <a:off x="257646" y="4009284"/>
                <a:ext cx="8538484" cy="417444"/>
              </a:xfrm>
              <a:prstGeom prst="rect">
                <a:avLst/>
              </a:prstGeom>
              <a:noFill/>
              <a:ln/>
            </p:spPr>
            <p:txBody>
              <a:bodyPr wrap="square" lIns="0" tIns="0" rIns="0" bIns="0" rtlCol="0" anchor="ctr"/>
              <a:lstStyle/>
              <a:p>
                <a:pPr marL="171450" indent="-171450">
                  <a:buSzPct val="150000"/>
                  <a:buFont typeface="Arial" panose="020B0604020202020204" pitchFamily="34" charset="0"/>
                  <a:buChar char="•"/>
                </a:pPr>
                <a:r>
                  <a:rPr lang="en-GB" sz="1110" b="0" i="0" u="none" strike="noStrike" baseline="0" dirty="0">
                    <a:latin typeface="Roboto" panose="02000000000000000000" pitchFamily="2" charset="0"/>
                    <a:ea typeface="Roboto" panose="02000000000000000000" pitchFamily="2" charset="0"/>
                  </a:rPr>
                  <a:t>The inverse of a function is a function which will take the image under the function back to its original value </a:t>
                </a:r>
                <a14:m>
                  <m:oMath xmlns:m="http://schemas.openxmlformats.org/officeDocument/2006/math">
                    <m:sSup>
                      <m:sSupPr>
                        <m:ctrlPr>
                          <a:rPr lang="en-GB" sz="1400" i="1" dirty="0" smtClean="0">
                            <a:latin typeface="Cambria Math" panose="02040503050406030204" pitchFamily="18" charset="0"/>
                            <a:ea typeface="Cambria Math" panose="02040503050406030204" pitchFamily="18" charset="0"/>
                          </a:rPr>
                        </m:ctrlPr>
                      </m:sSupPr>
                      <m:e>
                        <m:r>
                          <a:rPr lang="en-IE" sz="1400" i="1" dirty="0">
                            <a:latin typeface="Cambria Math" panose="02040503050406030204" pitchFamily="18" charset="0"/>
                            <a:ea typeface="Cambria Math" panose="02040503050406030204" pitchFamily="18" charset="0"/>
                          </a:rPr>
                          <m:t>𝑓</m:t>
                        </m:r>
                      </m:e>
                      <m:sup>
                        <m:r>
                          <a:rPr lang="en-IE" sz="1400" i="1" dirty="0">
                            <a:latin typeface="Cambria Math" panose="02040503050406030204" pitchFamily="18" charset="0"/>
                            <a:ea typeface="Cambria Math" panose="02040503050406030204" pitchFamily="18" charset="0"/>
                          </a:rPr>
                          <m:t>−1</m:t>
                        </m:r>
                      </m:sup>
                    </m:sSup>
                    <m:r>
                      <a:rPr lang="en-IE" sz="1400" b="0" i="1" u="none" strike="noStrike" baseline="0" dirty="0" smtClean="0">
                        <a:latin typeface="Cambria Math" panose="02040503050406030204" pitchFamily="18" charset="0"/>
                        <a:ea typeface="Cambria Math" panose="02040503050406030204" pitchFamily="18" charset="0"/>
                      </a:rPr>
                      <m:t>(</m:t>
                    </m:r>
                    <m:r>
                      <a:rPr lang="en-IE" sz="1400" b="0" i="1" u="none" strike="noStrike" baseline="0" dirty="0" smtClean="0">
                        <a:latin typeface="Cambria Math" panose="02040503050406030204" pitchFamily="18" charset="0"/>
                        <a:ea typeface="Cambria Math" panose="02040503050406030204" pitchFamily="18" charset="0"/>
                      </a:rPr>
                      <m:t>𝑓</m:t>
                    </m:r>
                    <m:r>
                      <a:rPr lang="en-IE" sz="1400" b="0" i="1" u="none" strike="noStrike" baseline="0" dirty="0" smtClean="0">
                        <a:latin typeface="Cambria Math" panose="02040503050406030204" pitchFamily="18" charset="0"/>
                        <a:ea typeface="Cambria Math" panose="02040503050406030204" pitchFamily="18" charset="0"/>
                      </a:rPr>
                      <m:t> (</m:t>
                    </m:r>
                    <m:r>
                      <a:rPr lang="en-IE" sz="1400" b="0" i="1" u="none" strike="noStrike" baseline="0" dirty="0" smtClean="0">
                        <a:latin typeface="Cambria Math" panose="02040503050406030204" pitchFamily="18" charset="0"/>
                        <a:ea typeface="Cambria Math" panose="02040503050406030204" pitchFamily="18" charset="0"/>
                      </a:rPr>
                      <m:t>𝑥</m:t>
                    </m:r>
                    <m:r>
                      <a:rPr lang="en-IE" sz="1400" b="0" i="1" u="none" strike="noStrike" baseline="0" dirty="0" smtClean="0">
                        <a:latin typeface="Cambria Math" panose="02040503050406030204" pitchFamily="18" charset="0"/>
                        <a:ea typeface="Cambria Math" panose="02040503050406030204" pitchFamily="18" charset="0"/>
                      </a:rPr>
                      <m:t>)) = </m:t>
                    </m:r>
                    <m:r>
                      <a:rPr lang="en-IE" sz="1400" b="0" i="1" u="none" strike="noStrike" baseline="0" dirty="0" smtClean="0">
                        <a:latin typeface="Cambria Math" panose="02040503050406030204" pitchFamily="18" charset="0"/>
                        <a:ea typeface="Cambria Math" panose="02040503050406030204" pitchFamily="18" charset="0"/>
                      </a:rPr>
                      <m:t>𝑥</m:t>
                    </m:r>
                  </m:oMath>
                </a14:m>
                <a:endParaRPr lang="en-IE" sz="1400" b="0" i="1" u="none" strike="noStrike" baseline="0" dirty="0">
                  <a:latin typeface="Cambria Math" panose="02040503050406030204" pitchFamily="18" charset="0"/>
                  <a:ea typeface="Cambria Math" panose="02040503050406030204" pitchFamily="18" charset="0"/>
                </a:endParaRPr>
              </a:p>
              <a:p>
                <a:pPr>
                  <a:buSzPct val="150000"/>
                </a:pPr>
                <a:endParaRPr lang="en-US" sz="1100" dirty="0">
                  <a:latin typeface="Roboto" panose="02000000000000000000" pitchFamily="2" charset="0"/>
                  <a:ea typeface="Roboto" panose="02000000000000000000" pitchFamily="2" charset="0"/>
                </a:endParaRPr>
              </a:p>
            </p:txBody>
          </p:sp>
        </mc:Choice>
        <mc:Fallback xmlns="">
          <p:sp>
            <p:nvSpPr>
              <p:cNvPr id="9" name="Text 7"/>
              <p:cNvSpPr>
                <a:spLocks noRot="1" noChangeAspect="1" noMove="1" noResize="1" noEditPoints="1" noAdjustHandles="1" noChangeArrowheads="1" noChangeShapeType="1" noTextEdit="1"/>
              </p:cNvSpPr>
              <p:nvPr/>
            </p:nvSpPr>
            <p:spPr>
              <a:xfrm>
                <a:off x="257646" y="4009284"/>
                <a:ext cx="8538484" cy="417444"/>
              </a:xfrm>
              <a:prstGeom prst="rect">
                <a:avLst/>
              </a:prstGeom>
              <a:blipFill>
                <a:blip r:embed="rId4"/>
                <a:stretch>
                  <a:fillRect l="-1428" t="-17647"/>
                </a:stretch>
              </a:blipFill>
              <a:ln/>
            </p:spPr>
            <p:txBody>
              <a:bodyPr/>
              <a:lstStyle/>
              <a:p>
                <a:r>
                  <a:rPr lang="en-IE">
                    <a:noFill/>
                  </a:rPr>
                  <a:t> </a:t>
                </a:r>
              </a:p>
            </p:txBody>
          </p:sp>
        </mc:Fallback>
      </mc:AlternateContent>
      <p:sp>
        <p:nvSpPr>
          <p:cNvPr id="11" name="TextBox 10">
            <a:extLst>
              <a:ext uri="{FF2B5EF4-FFF2-40B4-BE49-F238E27FC236}">
                <a16:creationId xmlns:a16="http://schemas.microsoft.com/office/drawing/2014/main" id="{241D509B-4507-43DF-87DC-A83EC812EB0D}"/>
              </a:ext>
            </a:extLst>
          </p:cNvPr>
          <p:cNvSpPr txBox="1"/>
          <p:nvPr/>
        </p:nvSpPr>
        <p:spPr>
          <a:xfrm>
            <a:off x="198011" y="2548514"/>
            <a:ext cx="8270898" cy="261610"/>
          </a:xfrm>
          <a:prstGeom prst="rect">
            <a:avLst/>
          </a:prstGeom>
          <a:noFill/>
        </p:spPr>
        <p:txBody>
          <a:bodyPr wrap="square">
            <a:spAutoFit/>
          </a:bodyPr>
          <a:lstStyle/>
          <a:p>
            <a:pPr marL="171450" indent="-171450">
              <a:buSzPct val="150000"/>
              <a:buFont typeface="Arial" panose="020B0604020202020204" pitchFamily="34" charset="0"/>
              <a:buChar char="•"/>
            </a:pPr>
            <a:r>
              <a:rPr lang="en-GB" sz="1110" b="0" i="0" u="none" strike="noStrike" baseline="0" dirty="0">
                <a:latin typeface="Roboto" panose="02000000000000000000" pitchFamily="2" charset="0"/>
                <a:ea typeface="Roboto" panose="02000000000000000000" pitchFamily="2" charset="0"/>
              </a:rPr>
              <a:t>The set of all inputs to a function is the</a:t>
            </a:r>
            <a:r>
              <a:rPr lang="en-GB" sz="1110" dirty="0">
                <a:latin typeface="Roboto" panose="02000000000000000000" pitchFamily="2" charset="0"/>
                <a:ea typeface="Roboto" panose="02000000000000000000" pitchFamily="2" charset="0"/>
              </a:rPr>
              <a:t> </a:t>
            </a:r>
            <a:r>
              <a:rPr lang="en-GB" sz="1110" b="0" i="0" u="none" strike="noStrike" baseline="0" dirty="0">
                <a:latin typeface="Roboto" panose="02000000000000000000" pitchFamily="2" charset="0"/>
                <a:ea typeface="Roboto" panose="02000000000000000000" pitchFamily="2" charset="0"/>
              </a:rPr>
              <a:t>domain of the function. The set including all the outputs is called </a:t>
            </a:r>
            <a:r>
              <a:rPr lang="en-IE" sz="1110" b="0" i="0" u="none" strike="noStrike" baseline="0" dirty="0">
                <a:latin typeface="Roboto" panose="02000000000000000000" pitchFamily="2" charset="0"/>
                <a:ea typeface="Roboto" panose="02000000000000000000" pitchFamily="2" charset="0"/>
              </a:rPr>
              <a:t>the codomain.</a:t>
            </a:r>
            <a:endParaRPr lang="en-IE" sz="1110" dirty="0">
              <a:latin typeface="Roboto" panose="02000000000000000000" pitchFamily="2" charset="0"/>
              <a:ea typeface="Roboto" panose="02000000000000000000" pitchFamily="2"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1125</TotalTime>
  <Words>1752</Words>
  <Application>Microsoft Office PowerPoint</Application>
  <PresentationFormat>On-screen Show (16:9)</PresentationFormat>
  <Paragraphs>165</Paragraphs>
  <Slides>19</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Calibri</vt:lpstr>
      <vt:lpstr>Cambria Math</vt:lpstr>
      <vt:lpstr>Heebo</vt:lpstr>
      <vt:lpstr>MTMI</vt:lpstr>
      <vt:lpstr>Roboto</vt:lpstr>
      <vt:lpstr>Times-Roman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Sets and functions</dc:title>
  <dc:subject>PptxGenJS Presentation</dc:subject>
  <dc:creator>PptxGenJS</dc:creator>
  <cp:lastModifiedBy>Mary Attenborough</cp:lastModifiedBy>
  <cp:revision>49</cp:revision>
  <dcterms:created xsi:type="dcterms:W3CDTF">2025-09-17T06:35:02Z</dcterms:created>
  <dcterms:modified xsi:type="dcterms:W3CDTF">2026-10-01T15:47:47Z</dcterms:modified>
</cp:coreProperties>
</file>