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5978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1A67D7-6880-42BC-954E-2A1CA7B676F7}"/>
              </a:ext>
            </a:extLst>
          </p:cNvPr>
          <p:cNvSpPr txBox="1"/>
          <p:nvPr userDrawn="1"/>
        </p:nvSpPr>
        <p:spPr>
          <a:xfrm>
            <a:off x="2994053" y="4911453"/>
            <a:ext cx="577771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800" dirty="0">
                <a:latin typeface="Roboto" panose="02000000000000000000" pitchFamily="2" charset="0"/>
                <a:ea typeface="Roboto" panose="02000000000000000000" pitchFamily="2" charset="0"/>
              </a:rPr>
              <a:t>Attenborough M 2003 Mathematics for Electrical Engineering and Computing 10 Complex Numbers, pp.:206-236, (</a:t>
            </a:r>
            <a:r>
              <a:rPr lang="en-IE" sz="800" dirty="0" err="1">
                <a:latin typeface="Roboto" panose="02000000000000000000" pitchFamily="2" charset="0"/>
                <a:ea typeface="Roboto" panose="02000000000000000000" pitchFamily="2" charset="0"/>
              </a:rPr>
              <a:t>Newnes</a:t>
            </a:r>
            <a:r>
              <a:rPr lang="en-IE" sz="80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3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15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3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7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emf"/><Relationship Id="rId5" Type="http://schemas.openxmlformats.org/officeDocument/2006/relationships/image" Target="../media/image53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6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7586" y="-293914"/>
            <a:ext cx="3429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659972" y="665963"/>
            <a:ext cx="4722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Complex Numbers</a:t>
            </a:r>
            <a:endParaRPr lang="en-IE" sz="282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14FEE5-F049-F9EB-29BE-E73291EFF7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446654"/>
            <a:ext cx="3797531" cy="34029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86" y="556609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Introduction to Complex Numbers</a:t>
            </a:r>
            <a:endParaRPr lang="en-IE" sz="2820" noProof="0" dirty="0"/>
          </a:p>
        </p:txBody>
      </p:sp>
      <p:sp>
        <p:nvSpPr>
          <p:cNvPr id="4" name="Text 1"/>
          <p:cNvSpPr/>
          <p:nvPr/>
        </p:nvSpPr>
        <p:spPr>
          <a:xfrm>
            <a:off x="496186" y="1212284"/>
            <a:ext cx="8151628" cy="680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single frequency wave can be represented by a rotating vector called a phasor. Linear systems can alter this wave by scaling its amplitude and shifting its phase. Using complex numbers, this entire system transformation can be represented by a simple multiplication.</a:t>
            </a:r>
            <a:endParaRPr lang="en-IE" sz="1105" noProof="0" dirty="0"/>
          </a:p>
        </p:txBody>
      </p:sp>
      <p:sp>
        <p:nvSpPr>
          <p:cNvPr id="5" name="Text 2"/>
          <p:cNvSpPr/>
          <p:nvPr/>
        </p:nvSpPr>
        <p:spPr>
          <a:xfrm>
            <a:off x="496186" y="2179674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Imaginary Unit, j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3"/>
              <p:cNvSpPr/>
              <p:nvPr/>
            </p:nvSpPr>
            <p:spPr>
              <a:xfrm>
                <a:off x="496186" y="2528678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We define '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' as an operator that rotates a phasor by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𝜋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/2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(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90°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 without changing its amplitude.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6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528678"/>
                <a:ext cx="3877438" cy="453607"/>
              </a:xfrm>
              <a:prstGeom prst="rect">
                <a:avLst/>
              </a:prstGeom>
              <a:blipFill>
                <a:blip r:embed="rId3"/>
                <a:stretch>
                  <a:fillRect l="-2201" r="-1887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4"/>
              <p:cNvSpPr/>
              <p:nvPr/>
            </p:nvSpPr>
            <p:spPr>
              <a:xfrm>
                <a:off x="496186" y="3149649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Multiplying by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rotates a phasor by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𝜋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/2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7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149649"/>
                <a:ext cx="3877438" cy="226803"/>
              </a:xfrm>
              <a:prstGeom prst="rect">
                <a:avLst/>
              </a:prstGeom>
              <a:blipFill>
                <a:blip r:embed="rId4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5"/>
              <p:cNvSpPr/>
              <p:nvPr/>
            </p:nvSpPr>
            <p:spPr>
              <a:xfrm>
                <a:off x="496186" y="3433922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Multiplying by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twice (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  <m:r>
                      <a:rPr lang="en-IE" sz="1105" b="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×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 rotates the phasor by π (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180°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), which is equivalent to multiplying by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−1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8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433922"/>
                <a:ext cx="3877438" cy="453607"/>
              </a:xfrm>
              <a:prstGeom prst="rect">
                <a:avLst/>
              </a:prstGeom>
              <a:blipFill>
                <a:blip r:embed="rId5"/>
                <a:stretch>
                  <a:fillRect l="-2044" b="-17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6"/>
              <p:cNvSpPr/>
              <p:nvPr/>
            </p:nvSpPr>
            <p:spPr>
              <a:xfrm>
                <a:off x="496186" y="3944999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This leads to the fundamental definition of the imaginary unit: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 = −1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9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944999"/>
                <a:ext cx="3877438" cy="453607"/>
              </a:xfrm>
              <a:prstGeom prst="rect">
                <a:avLst/>
              </a:prstGeom>
              <a:blipFill>
                <a:blip r:embed="rId6"/>
                <a:stretch>
                  <a:fillRect l="-2044" r="-943" b="-17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B96BB3F6-AFEA-DA16-4D43-E9599F47A9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7880" y="1810168"/>
            <a:ext cx="3524226" cy="8531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E03011-92BB-12B5-557B-ADEB980D8A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126410"/>
            <a:ext cx="4075814" cy="8028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96186" y="38986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Linear Systems and Phasors</a:t>
            </a:r>
            <a:endParaRPr lang="en-IE" sz="2820" noProof="0" dirty="0"/>
          </a:p>
        </p:txBody>
      </p:sp>
      <p:sp>
        <p:nvSpPr>
          <p:cNvPr id="5" name="Text 1"/>
          <p:cNvSpPr/>
          <p:nvPr/>
        </p:nvSpPr>
        <p:spPr>
          <a:xfrm>
            <a:off x="496186" y="1045535"/>
            <a:ext cx="815162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system is often represented as a box with an input and an output. We are interested in linear systems where a single-frequency wave input produces an output at the same frequency, but with a potentially different amplitude and phase.</a:t>
            </a:r>
            <a:endParaRPr lang="en-IE" sz="1105" noProof="0" dirty="0"/>
          </a:p>
        </p:txBody>
      </p:sp>
      <p:sp>
        <p:nvSpPr>
          <p:cNvPr id="6" name="Text 2"/>
          <p:cNvSpPr/>
          <p:nvPr/>
        </p:nvSpPr>
        <p:spPr>
          <a:xfrm>
            <a:off x="496186" y="178612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Electrical Systems</a:t>
            </a:r>
            <a:endParaRPr lang="en-IE" sz="1410" noProof="0" dirty="0"/>
          </a:p>
        </p:txBody>
      </p:sp>
      <p:sp>
        <p:nvSpPr>
          <p:cNvPr id="7" name="Text 3"/>
          <p:cNvSpPr/>
          <p:nvPr/>
        </p:nvSpPr>
        <p:spPr>
          <a:xfrm>
            <a:off x="496186" y="2135126"/>
            <a:ext cx="387743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Circuits made of resistors, capacitors, and inductors are a prime example. The input and output are typically voltages.</a:t>
            </a:r>
            <a:endParaRPr lang="en-IE" sz="1105" noProof="0" dirty="0"/>
          </a:p>
        </p:txBody>
      </p:sp>
      <p:sp>
        <p:nvSpPr>
          <p:cNvPr id="8" name="Text 4"/>
          <p:cNvSpPr/>
          <p:nvPr/>
        </p:nvSpPr>
        <p:spPr>
          <a:xfrm>
            <a:off x="4778252" y="178612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Mechanical Systems</a:t>
            </a:r>
            <a:endParaRPr lang="en-IE" sz="1410" noProof="0" dirty="0"/>
          </a:p>
        </p:txBody>
      </p:sp>
      <p:sp>
        <p:nvSpPr>
          <p:cNvPr id="9" name="Text 5"/>
          <p:cNvSpPr/>
          <p:nvPr/>
        </p:nvSpPr>
        <p:spPr>
          <a:xfrm>
            <a:off x="4778252" y="2135126"/>
            <a:ext cx="3877438" cy="680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Equivalent mechanical systems consist of masses, springs, and dampers. The input might be an external force and the output a displacement or tension.</a:t>
            </a:r>
            <a:endParaRPr lang="en-IE" sz="1105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07ADF3-C9CD-5747-5327-160252132F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83" b="52642"/>
          <a:stretch>
            <a:fillRect/>
          </a:stretch>
        </p:blipFill>
        <p:spPr>
          <a:xfrm>
            <a:off x="496185" y="2716225"/>
            <a:ext cx="3263015" cy="1871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618C05-2D59-D07F-1A4D-99DDB7033E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693" t="53419" r="9488" b="2975"/>
          <a:stretch>
            <a:fillRect/>
          </a:stretch>
        </p:blipFill>
        <p:spPr>
          <a:xfrm>
            <a:off x="5384801" y="2943028"/>
            <a:ext cx="2502569" cy="17234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86" y="398106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Representing Complex Numbers</a:t>
            </a:r>
            <a:endParaRPr lang="en-IE" sz="2820" noProof="0" dirty="0"/>
          </a:p>
        </p:txBody>
      </p:sp>
      <p:sp>
        <p:nvSpPr>
          <p:cNvPr id="4" name="Text 1"/>
          <p:cNvSpPr/>
          <p:nvPr/>
        </p:nvSpPr>
        <p:spPr>
          <a:xfrm>
            <a:off x="496186" y="118127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Real and Imaginary Parts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2"/>
              <p:cNvSpPr/>
              <p:nvPr/>
            </p:nvSpPr>
            <p:spPr>
              <a:xfrm>
                <a:off x="496186" y="1530276"/>
                <a:ext cx="3877438" cy="68041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 complex number,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is written as the sum of its real and imaginary parts: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𝑗𝑦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 In engineering, '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' is used for the imaginary unit to avoid confusion with '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𝑖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' for current.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5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530276"/>
                <a:ext cx="3877438" cy="680410"/>
              </a:xfrm>
              <a:prstGeom prst="rect">
                <a:avLst/>
              </a:prstGeom>
              <a:blipFill>
                <a:blip r:embed="rId3"/>
                <a:stretch>
                  <a:fillRect l="-2201" r="-2044" b="-1160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3"/>
              <p:cNvSpPr/>
              <p:nvPr/>
            </p:nvSpPr>
            <p:spPr>
              <a:xfrm>
                <a:off x="496186" y="2378050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is the real part: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𝑅𝑒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=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6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378050"/>
                <a:ext cx="3877438" cy="226803"/>
              </a:xfrm>
              <a:prstGeom prst="rect">
                <a:avLst/>
              </a:prstGeom>
              <a:blipFill>
                <a:blip r:embed="rId4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4"/>
              <p:cNvSpPr/>
              <p:nvPr/>
            </p:nvSpPr>
            <p:spPr>
              <a:xfrm>
                <a:off x="496186" y="2662324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is the imaginary part: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𝐼𝑚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= 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7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662324"/>
                <a:ext cx="3877438" cy="226803"/>
              </a:xfrm>
              <a:prstGeom prst="rect">
                <a:avLst/>
              </a:prstGeom>
              <a:blipFill>
                <a:blip r:embed="rId5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5"/>
          <p:cNvSpPr/>
          <p:nvPr/>
        </p:nvSpPr>
        <p:spPr>
          <a:xfrm>
            <a:off x="4778252" y="118127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Complex Plane</a:t>
            </a:r>
            <a:endParaRPr lang="en-IE" sz="1410" noProof="0" dirty="0"/>
          </a:p>
        </p:txBody>
      </p:sp>
      <p:sp>
        <p:nvSpPr>
          <p:cNvPr id="9" name="Text 6"/>
          <p:cNvSpPr/>
          <p:nvPr/>
        </p:nvSpPr>
        <p:spPr>
          <a:xfrm>
            <a:off x="4778252" y="1530276"/>
            <a:ext cx="3877438" cy="680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Complex numbers are visualized on a 2D plane, often called an Argand diagram. The horizontal axis represents the real part, and the vertical axis represents the imaginary part.</a:t>
            </a:r>
            <a:endParaRPr lang="en-IE" sz="1105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8066FB-F0C3-DD2A-DC5B-799B95B656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8252" y="2378050"/>
            <a:ext cx="3048000" cy="24790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96186" y="691609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Basic Operations with Complex Numbers</a:t>
            </a:r>
            <a:endParaRPr lang="en-IE" sz="2820" noProof="0" dirty="0"/>
          </a:p>
        </p:txBody>
      </p:sp>
      <p:sp>
        <p:nvSpPr>
          <p:cNvPr id="5" name="Text 1"/>
          <p:cNvSpPr/>
          <p:nvPr/>
        </p:nvSpPr>
        <p:spPr>
          <a:xfrm>
            <a:off x="488802" y="1253263"/>
            <a:ext cx="2452380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Equality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2"/>
              <p:cNvSpPr/>
              <p:nvPr/>
            </p:nvSpPr>
            <p:spPr>
              <a:xfrm>
                <a:off x="488802" y="1550812"/>
                <a:ext cx="2452380" cy="158710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Two complex numbers are equal only if their real parts are equal and their imaginary parts are equal. </a:t>
                </a:r>
              </a:p>
              <a:p>
                <a:pPr marL="0" indent="0">
                  <a:lnSpc>
                    <a:spcPts val="1805"/>
                  </a:lnSpc>
                  <a:buNone/>
                </a:pPr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If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𝑗𝑏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𝑗𝑑</m:t>
                    </m:r>
                  </m:oMath>
                </a14:m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then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and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𝑏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𝑑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6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02" y="1550812"/>
                <a:ext cx="2452380" cy="1587102"/>
              </a:xfrm>
              <a:prstGeom prst="rect">
                <a:avLst/>
              </a:prstGeom>
              <a:blipFill>
                <a:blip r:embed="rId3"/>
                <a:stretch>
                  <a:fillRect l="-3483" t="-383" r="-497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3"/>
          <p:cNvSpPr/>
          <p:nvPr/>
        </p:nvSpPr>
        <p:spPr>
          <a:xfrm>
            <a:off x="3345810" y="1253263"/>
            <a:ext cx="2452380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Addition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4"/>
              <p:cNvSpPr/>
              <p:nvPr/>
            </p:nvSpPr>
            <p:spPr>
              <a:xfrm>
                <a:off x="3119004" y="1641038"/>
                <a:ext cx="2923348" cy="109991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Add the real and imaginary parts separately.</a:t>
                </a:r>
              </a:p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1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E" sz="11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IE" sz="1100" i="1" dirty="0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IE" sz="1100" i="1" dirty="0" err="1">
                          <a:latin typeface="Cambria Math" panose="02040503050406030204" pitchFamily="18" charset="0"/>
                        </a:rPr>
                        <m:t>𝑗𝑏</m:t>
                      </m:r>
                      <m:r>
                        <a:rPr lang="en-IE" sz="1100" i="1" dirty="0">
                          <a:latin typeface="Cambria Math" panose="02040503050406030204" pitchFamily="18" charset="0"/>
                        </a:rPr>
                        <m:t>) + (</m:t>
                      </m:r>
                      <m:r>
                        <a:rPr lang="en-IE" sz="1100" i="1" dirty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IE" sz="1100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IE" sz="1100" i="1" dirty="0" err="1">
                          <a:latin typeface="Cambria Math" panose="02040503050406030204" pitchFamily="18" charset="0"/>
                        </a:rPr>
                        <m:t>𝑗𝑑</m:t>
                      </m:r>
                      <m:r>
                        <a:rPr lang="en-IE" sz="1100" i="1" dirty="0">
                          <a:latin typeface="Cambria Math" panose="02040503050406030204" pitchFamily="18" charset="0"/>
                        </a:rPr>
                        <m:t>)= (</m:t>
                      </m:r>
                      <m:r>
                        <a:rPr lang="en-IE" sz="1100" i="1" dirty="0" err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IE" sz="1100" i="1" dirty="0" err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sz="1100" i="1" dirty="0" err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IE" sz="1100" i="1" dirty="0">
                          <a:latin typeface="Cambria Math" panose="02040503050406030204" pitchFamily="18" charset="0"/>
                        </a:rPr>
                        <m:t>) + </m:t>
                      </m:r>
                      <m:r>
                        <a:rPr lang="en-IE" sz="1100" i="1" dirty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IE" sz="11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E" sz="1100" i="1" dirty="0" err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IE" sz="1100" i="1" dirty="0" err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E" sz="1100" i="1" dirty="0" err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E" sz="1100" i="1" dirty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IE" sz="1100" dirty="0"/>
              </a:p>
              <a:p>
                <a:pPr marL="0" indent="0">
                  <a:lnSpc>
                    <a:spcPts val="1805"/>
                  </a:lnSpc>
                  <a:buNone/>
                </a:pPr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This follows the parallelogram law for vectors.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8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9004" y="1641038"/>
                <a:ext cx="2923348" cy="1099916"/>
              </a:xfrm>
              <a:prstGeom prst="rect">
                <a:avLst/>
              </a:prstGeom>
              <a:blipFill>
                <a:blip r:embed="rId4"/>
                <a:stretch>
                  <a:fillRect l="-3132" t="-552" r="-146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5"/>
          <p:cNvSpPr/>
          <p:nvPr/>
        </p:nvSpPr>
        <p:spPr>
          <a:xfrm>
            <a:off x="6202818" y="1253263"/>
            <a:ext cx="2453241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Subtraction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6"/>
              <p:cNvSpPr/>
              <p:nvPr/>
            </p:nvSpPr>
            <p:spPr>
              <a:xfrm>
                <a:off x="6202818" y="1602267"/>
                <a:ext cx="2814528" cy="113868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Subtract the real and imaginary parts separately. </a:t>
                </a:r>
              </a:p>
              <a:p>
                <a:pPr marL="0" indent="0">
                  <a:lnSpc>
                    <a:spcPts val="1805"/>
                  </a:lnSpc>
                  <a:buNone/>
                </a:pP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𝑗𝑏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− (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𝑗𝑑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= (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+ 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𝑏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𝑑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</a:t>
                </a:r>
              </a:p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This is like adding the negative of the second vector.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10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818" y="1602267"/>
                <a:ext cx="2814528" cy="1138687"/>
              </a:xfrm>
              <a:prstGeom prst="rect">
                <a:avLst/>
              </a:prstGeom>
              <a:blipFill>
                <a:blip r:embed="rId5"/>
                <a:stretch>
                  <a:fillRect l="-3254" t="-1070" r="-4121" b="-5882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3A9326D0-1480-8BE9-7F88-886F6F6E5BA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06" t="10269" r="5235"/>
          <a:stretch/>
        </p:blipFill>
        <p:spPr>
          <a:xfrm>
            <a:off x="3345809" y="2740954"/>
            <a:ext cx="1937263" cy="20226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A6CF3A-CBBA-E16F-CCE7-45886AA86B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1327" y="2702183"/>
            <a:ext cx="2176378" cy="22198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990895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Multiplication and Conjugates</a:t>
            </a:r>
            <a:endParaRPr lang="en-IE" sz="2820" noProof="0" dirty="0"/>
          </a:p>
        </p:txBody>
      </p:sp>
      <p:sp>
        <p:nvSpPr>
          <p:cNvPr id="3" name="Text 1"/>
          <p:cNvSpPr/>
          <p:nvPr/>
        </p:nvSpPr>
        <p:spPr>
          <a:xfrm>
            <a:off x="496186" y="177406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Multiplication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2"/>
              <p:cNvSpPr/>
              <p:nvPr/>
            </p:nvSpPr>
            <p:spPr>
              <a:xfrm>
                <a:off x="496186" y="2123066"/>
                <a:ext cx="3877438" cy="62097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Multiply complex numbers in the same way as any algebraic expression, by expanding the brackets.  Finally remember that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 = −1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123066"/>
                <a:ext cx="3877438" cy="620971"/>
              </a:xfrm>
              <a:prstGeom prst="rect">
                <a:avLst/>
              </a:prstGeom>
              <a:blipFill>
                <a:blip r:embed="rId3"/>
                <a:stretch>
                  <a:fillRect l="-2201" t="-4902" r="-2516" b="-1470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3"/>
              <p:cNvSpPr/>
              <p:nvPr/>
            </p:nvSpPr>
            <p:spPr>
              <a:xfrm>
                <a:off x="488310" y="2943305"/>
                <a:ext cx="3877438" cy="154918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Example: </a:t>
                </a:r>
                <a:endParaRPr lang="en-IE" sz="1105" i="1" noProof="0" dirty="0">
                  <a:solidFill>
                    <a:srgbClr val="000000"/>
                  </a:solidFill>
                  <a:latin typeface="Cambria Math" panose="02040503050406030204" pitchFamily="18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(3 +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4)(1 −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2) </m:t>
                      </m:r>
                    </m:oMath>
                  </m:oMathPara>
                </a14:m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= 3(1) + 3(−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2) +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4(1) +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4(−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2) </m:t>
                      </m:r>
                    </m:oMath>
                  </m:oMathPara>
                </a14:m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= 3 −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6 +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4 −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²8 </m:t>
                      </m:r>
                    </m:oMath>
                  </m:oMathPara>
                </a14:m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>
                  <a:lnSpc>
                    <a:spcPts val="1805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= 3 −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2 + 8 		 (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𝑢𝑠𝑖𝑛𝑔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² =−1)</m:t>
                      </m:r>
                    </m:oMath>
                  </m:oMathPara>
                </a14:m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= 11 − 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𝑗</m:t>
                      </m:r>
                      <m:r>
                        <a:rPr lang="en-IE" sz="1105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2.</m:t>
                      </m:r>
                    </m:oMath>
                  </m:oMathPara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5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10" y="2943305"/>
                <a:ext cx="3877438" cy="1549182"/>
              </a:xfrm>
              <a:prstGeom prst="rect">
                <a:avLst/>
              </a:prstGeom>
              <a:blipFill>
                <a:blip r:embed="rId4"/>
                <a:stretch>
                  <a:fillRect l="-2201" t="-78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4"/>
          <p:cNvSpPr/>
          <p:nvPr/>
        </p:nvSpPr>
        <p:spPr>
          <a:xfrm>
            <a:off x="4778252" y="177406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Complex Conjugate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5"/>
              <p:cNvSpPr/>
              <p:nvPr/>
            </p:nvSpPr>
            <p:spPr>
              <a:xfrm>
                <a:off x="4778252" y="2123066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conjugate of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𝑗𝑦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𝑖𝑠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∗ =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−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𝑗𝑦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</a:t>
                </a:r>
              </a:p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Geometrically, it's a reflection across the real axis.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7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2123066"/>
                <a:ext cx="3877438" cy="453607"/>
              </a:xfrm>
              <a:prstGeom prst="rect">
                <a:avLst/>
              </a:prstGeom>
              <a:blipFill>
                <a:blip r:embed="rId5"/>
                <a:stretch>
                  <a:fillRect l="-2358" b="-17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6"/>
          <p:cNvSpPr/>
          <p:nvPr/>
        </p:nvSpPr>
        <p:spPr>
          <a:xfrm>
            <a:off x="4778252" y="2744037"/>
            <a:ext cx="387743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number multiplied by its conjugate is always a real, non-negative number.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7"/>
              <p:cNvSpPr/>
              <p:nvPr/>
            </p:nvSpPr>
            <p:spPr>
              <a:xfrm>
                <a:off x="4778252" y="3255113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∗ = (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𝑗𝑦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)(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−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𝑗𝑦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= 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 + 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9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3255113"/>
                <a:ext cx="3877438" cy="226803"/>
              </a:xfrm>
              <a:prstGeom prst="rect">
                <a:avLst/>
              </a:prstGeom>
              <a:blipFill>
                <a:blip r:embed="rId6"/>
                <a:stretch>
                  <a:fillRect l="-2044" b="-29730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8"/>
              <p:cNvSpPr/>
              <p:nvPr/>
            </p:nvSpPr>
            <p:spPr>
              <a:xfrm>
                <a:off x="4778252" y="3539387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This value is also the square of the number's magnitude (modulus):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|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|²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10" name="Tex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3539387"/>
                <a:ext cx="3877438" cy="453607"/>
              </a:xfrm>
              <a:prstGeom prst="rect">
                <a:avLst/>
              </a:prstGeom>
              <a:blipFill>
                <a:blip r:embed="rId7"/>
                <a:stretch>
                  <a:fillRect l="-2044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698746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Division of Complex Numbers</a:t>
            </a:r>
            <a:endParaRPr lang="en-IE" sz="2820" noProof="0" dirty="0"/>
          </a:p>
        </p:txBody>
      </p:sp>
      <p:sp>
        <p:nvSpPr>
          <p:cNvPr id="3" name="Text 1"/>
          <p:cNvSpPr/>
          <p:nvPr/>
        </p:nvSpPr>
        <p:spPr>
          <a:xfrm>
            <a:off x="496186" y="1354421"/>
            <a:ext cx="815162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divide complex numbers, we make the denominator a real number. This is done by multiplying both the numerator and the denominator by the complex conjugate of the denominator.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2"/>
              <p:cNvSpPr/>
              <p:nvPr/>
            </p:nvSpPr>
            <p:spPr>
              <a:xfrm>
                <a:off x="496186" y="1865498"/>
                <a:ext cx="8151628" cy="70625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IE" sz="1410" b="1" noProof="0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Example:		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E" sz="200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</m:ctrlPr>
                      </m:fPr>
                      <m:num>
                        <m:r>
                          <a:rPr lang="en-IE" sz="2000" b="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3 + </m:t>
                        </m:r>
                        <m:r>
                          <a:rPr lang="en-IE" sz="2000" b="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𝑗</m:t>
                        </m:r>
                        <m:r>
                          <a:rPr lang="en-IE" sz="2000" b="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4</m:t>
                        </m:r>
                      </m:num>
                      <m:den>
                        <m:r>
                          <a:rPr lang="en-IE" sz="2000" b="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1 − </m:t>
                        </m:r>
                        <m:r>
                          <a:rPr lang="en-IE" sz="2000" b="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𝑗</m:t>
                        </m:r>
                        <m:r>
                          <a:rPr lang="en-IE" sz="2000" b="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Heebo" pitchFamily="34" charset="-122"/>
                            <a:cs typeface="Heebo" pitchFamily="34" charset="-120"/>
                          </a:rPr>
                          <m:t>2</m:t>
                        </m:r>
                      </m:den>
                    </m:f>
                    <m:r>
                      <a:rPr lang="en-IE" sz="2000" b="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</m:t>
                    </m:r>
                  </m:oMath>
                </a14:m>
                <a:endParaRPr lang="en-IE" sz="2000" noProof="0" dirty="0"/>
              </a:p>
            </p:txBody>
          </p:sp>
        </mc:Choice>
        <mc:Fallback xmlns=""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865498"/>
                <a:ext cx="8151628" cy="706252"/>
              </a:xfrm>
              <a:prstGeom prst="rect">
                <a:avLst/>
              </a:prstGeom>
              <a:blipFill>
                <a:blip r:embed="rId3"/>
                <a:stretch>
                  <a:fillRect l="-134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3"/>
              <p:cNvSpPr/>
              <p:nvPr/>
            </p:nvSpPr>
            <p:spPr>
              <a:xfrm>
                <a:off x="496186" y="2462717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Step 1: Multiply top and bottom by the conjugate of the denominator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(1 +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2)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5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462717"/>
                <a:ext cx="8151628" cy="226803"/>
              </a:xfrm>
              <a:prstGeom prst="rect">
                <a:avLst/>
              </a:prstGeom>
              <a:blipFill>
                <a:blip r:embed="rId4"/>
                <a:stretch>
                  <a:fillRect l="-972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4"/>
              <p:cNvSpPr/>
              <p:nvPr/>
            </p:nvSpPr>
            <p:spPr>
              <a:xfrm>
                <a:off x="496186" y="2746990"/>
                <a:ext cx="8151628" cy="62447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Fraction becomes: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E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</m:ctrlPr>
                          </m:dPr>
                          <m:e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3 + </m:t>
                            </m:r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𝑗</m:t>
                            </m:r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4</m:t>
                            </m:r>
                          </m:e>
                        </m:d>
                        <m:d>
                          <m:dPr>
                            <m:ctrlP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</m:ctrlPr>
                          </m:dPr>
                          <m:e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1 + </m:t>
                            </m:r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𝑗</m:t>
                            </m:r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2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</m:ctrlPr>
                          </m:dPr>
                          <m:e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1 − </m:t>
                            </m:r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𝑗</m:t>
                            </m:r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2</m:t>
                            </m:r>
                          </m:e>
                        </m:d>
                        <m:d>
                          <m:dPr>
                            <m:ctrlP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</m:ctrlPr>
                          </m:dPr>
                          <m:e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1 + </m:t>
                            </m:r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𝑗</m:t>
                            </m:r>
                            <m:r>
                              <a:rPr lang="en-IE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2</m:t>
                            </m:r>
                          </m:e>
                        </m:d>
                      </m:den>
                    </m:f>
                  </m:oMath>
                </a14:m>
                <a:endParaRPr lang="en-IE" noProof="0" dirty="0"/>
              </a:p>
            </p:txBody>
          </p:sp>
        </mc:Choice>
        <mc:Fallback xmlns="">
          <p:sp>
            <p:nvSpPr>
              <p:cNvPr id="6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746990"/>
                <a:ext cx="8151628" cy="624477"/>
              </a:xfrm>
              <a:prstGeom prst="rect">
                <a:avLst/>
              </a:prstGeom>
              <a:blipFill>
                <a:blip r:embed="rId5"/>
                <a:stretch>
                  <a:fillRect l="-972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5"/>
          <p:cNvSpPr/>
          <p:nvPr/>
        </p:nvSpPr>
        <p:spPr>
          <a:xfrm>
            <a:off x="496186" y="3428938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2: Expand the numerator and denominator.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6"/>
              <p:cNvSpPr/>
              <p:nvPr/>
            </p:nvSpPr>
            <p:spPr>
              <a:xfrm>
                <a:off x="496186" y="3713211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Numerator: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(3 + </m:t>
                    </m:r>
                    <m:r>
                      <m:rPr>
                        <m:sty m:val="p"/>
                      </m:rPr>
                      <a:rPr lang="en-IE" sz="1105" i="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j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6 + </m:t>
                    </m:r>
                    <m:r>
                      <m:rPr>
                        <m:sty m:val="p"/>
                      </m:rPr>
                      <a:rPr lang="en-IE" sz="1105" i="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j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4 + </m:t>
                    </m:r>
                    <m:r>
                      <m:rPr>
                        <m:sty m:val="p"/>
                      </m:rPr>
                      <a:rPr lang="en-IE" sz="1105" i="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j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²8) = (3 + </m:t>
                    </m:r>
                    <m:r>
                      <m:rPr>
                        <m:sty m:val="p"/>
                      </m:rPr>
                      <a:rPr lang="en-IE" sz="1105" i="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j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10 − 8) = −5 + </m:t>
                    </m:r>
                    <m:r>
                      <m:rPr>
                        <m:sty m:val="p"/>
                      </m:rPr>
                      <a:rPr lang="en-IE" sz="1105" i="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j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10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8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713211"/>
                <a:ext cx="8151628" cy="226803"/>
              </a:xfrm>
              <a:prstGeom prst="rect">
                <a:avLst/>
              </a:prstGeom>
              <a:blipFill>
                <a:blip r:embed="rId6"/>
                <a:stretch>
                  <a:fillRect l="-972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7"/>
              <p:cNvSpPr/>
              <p:nvPr/>
            </p:nvSpPr>
            <p:spPr>
              <a:xfrm>
                <a:off x="496186" y="3997484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Denominator: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1² + 2² = 1 + 4 = 5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9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997484"/>
                <a:ext cx="8151628" cy="226803"/>
              </a:xfrm>
              <a:prstGeom prst="rect">
                <a:avLst/>
              </a:prstGeom>
              <a:blipFill>
                <a:blip r:embed="rId7"/>
                <a:stretch>
                  <a:fillRect l="-972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8"/>
          <p:cNvSpPr/>
          <p:nvPr/>
        </p:nvSpPr>
        <p:spPr>
          <a:xfrm>
            <a:off x="496186" y="4281757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3: Simplify the result: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9"/>
              <p:cNvSpPr/>
              <p:nvPr/>
            </p:nvSpPr>
            <p:spPr>
              <a:xfrm>
                <a:off x="2305878" y="4293659"/>
                <a:ext cx="2793666" cy="6242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l">
                  <a:lnSpc>
                    <a:spcPts val="1805"/>
                  </a:lnSpc>
                  <a:buSzPct val="10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E" i="1" noProof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</m:ctrlPr>
                        </m:fPr>
                        <m:num>
                          <m:r>
                            <a:rPr lang="en-IE" i="1" noProof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  <m:t>−5 +</m:t>
                          </m:r>
                          <m:r>
                            <m:rPr>
                              <m:sty m:val="p"/>
                            </m:rPr>
                            <a:rPr lang="en-IE" b="0" i="0" noProof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  <m:t>j</m:t>
                          </m:r>
                          <m:r>
                            <a:rPr lang="en-IE" i="1" noProof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  <m:t>10</m:t>
                          </m:r>
                        </m:num>
                        <m:den>
                          <m:r>
                            <a:rPr lang="en-IE" i="1" noProof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  <m:t>5</m:t>
                          </m:r>
                        </m:den>
                      </m:f>
                      <m:r>
                        <a:rPr lang="en-IE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 = −1 + </m:t>
                      </m:r>
                      <m:r>
                        <m:rPr>
                          <m:sty m:val="p"/>
                        </m:rPr>
                        <a:rPr lang="en-IE" i="0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j</m:t>
                      </m:r>
                      <m:r>
                        <a:rPr lang="en-IE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2</m:t>
                      </m:r>
                    </m:oMath>
                  </m:oMathPara>
                </a14:m>
                <a:endParaRPr lang="en-IE" noProof="0" dirty="0"/>
              </a:p>
            </p:txBody>
          </p:sp>
        </mc:Choice>
        <mc:Fallback xmlns="">
          <p:sp>
            <p:nvSpPr>
              <p:cNvPr id="11" name="Text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878" y="4293659"/>
                <a:ext cx="2793666" cy="624203"/>
              </a:xfrm>
              <a:prstGeom prst="rect">
                <a:avLst/>
              </a:prstGeom>
              <a:blipFill>
                <a:blip r:embed="rId8"/>
                <a:stretch>
                  <a:fillRect t="-679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1238496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Solving Quadratic Equations</a:t>
            </a:r>
            <a:endParaRPr lang="en-IE" sz="282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1"/>
              <p:cNvSpPr/>
              <p:nvPr/>
            </p:nvSpPr>
            <p:spPr>
              <a:xfrm>
                <a:off x="496186" y="1894171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Complex numbers provide a way to find solutions for any quadratic equation of the form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𝑎𝑥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 +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𝑏𝑥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𝑐</m:t>
                    </m:r>
                    <m:r>
                      <a:rPr lang="en-IE" sz="1105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0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3" name="Tex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894171"/>
                <a:ext cx="8151628" cy="226803"/>
              </a:xfrm>
              <a:prstGeom prst="rect">
                <a:avLst/>
              </a:prstGeom>
              <a:blipFill>
                <a:blip r:embed="rId3"/>
                <a:stretch>
                  <a:fillRect l="-1046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2"/>
          <p:cNvSpPr/>
          <p:nvPr/>
        </p:nvSpPr>
        <p:spPr>
          <a:xfrm>
            <a:off x="496186" y="2333625"/>
            <a:ext cx="1236361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Formula:</a:t>
            </a:r>
            <a:endParaRPr lang="en-IE" sz="1410" noProof="0" dirty="0"/>
          </a:p>
        </p:txBody>
      </p:sp>
      <p:sp>
        <p:nvSpPr>
          <p:cNvPr id="5" name="Text 3"/>
          <p:cNvSpPr/>
          <p:nvPr/>
        </p:nvSpPr>
        <p:spPr>
          <a:xfrm>
            <a:off x="496186" y="3136609"/>
            <a:ext cx="8151628" cy="3872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</a:t>
            </a:r>
            <a:r>
              <a:rPr lang="en-IE" sz="1200" i="1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b² - 4ac </a:t>
            </a: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&lt; 0, the term inside the square root is negative, which meant, when we only considered real numbers, there were no solutions.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4"/>
              <p:cNvSpPr/>
              <p:nvPr/>
            </p:nvSpPr>
            <p:spPr>
              <a:xfrm>
                <a:off x="496186" y="3581302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>
                  <a:lnSpc>
                    <a:spcPts val="1805"/>
                  </a:lnSpc>
                  <a:buSzPct val="100000"/>
                  <a:buChar char="●"/>
                </a:pPr>
                <a:r>
                  <a:rPr lang="en-IE" sz="1200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With complex numbers, when </a:t>
                </a:r>
                <a14:m>
                  <m:oMath xmlns:m="http://schemas.openxmlformats.org/officeDocument/2006/math"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² − 4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𝑎𝑐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&lt; 0 </m:t>
                    </m:r>
                  </m:oMath>
                </a14:m>
                <a:r>
                  <a:rPr lang="en-IE" sz="1200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we can write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IE" sz="140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IE" sz="1400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IE" sz="1400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IE" sz="1400" i="1" noProof="0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IE" sz="140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Times New Roman" panose="02020603050405020304" pitchFamily="18" charset="0"/>
                          </a:rPr>
                          <m:t>− 4</m:t>
                        </m:r>
                        <m:r>
                          <a:rPr lang="en-IE" sz="1400" i="1" noProof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Times New Roman" panose="02020603050405020304" pitchFamily="18" charset="0"/>
                          </a:rPr>
                          <m:t>𝑎𝑐</m:t>
                        </m:r>
                      </m:e>
                    </m:rad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E" sz="1200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as</a:t>
                </a:r>
                <a14:m>
                  <m:oMath xmlns:m="http://schemas.openxmlformats.org/officeDocument/2006/math"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𝑗</m:t>
                    </m:r>
                    <m:rad>
                      <m:radPr>
                        <m:degHide m:val="on"/>
                        <m:ctrlPr>
                          <a:rPr lang="en-IE" sz="1400" i="1" noProof="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IE" sz="1400" i="1" noProof="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IE" sz="1400" i="1" noProof="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Times New Roman" panose="02020603050405020304" pitchFamily="18" charset="0"/>
                          </a:rPr>
                          <m:t>𝑎𝑐</m:t>
                        </m:r>
                        <m:r>
                          <a:rPr lang="en-IE" sz="1400" i="1" noProof="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Times New Roman" panose="02020603050405020304" pitchFamily="18" charset="0"/>
                          </a:rPr>
                          <m:t> − </m:t>
                        </m:r>
                        <m:sSup>
                          <m:sSupPr>
                            <m:ctrlPr>
                              <a:rPr lang="en-IE" sz="1400" i="1" noProof="0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IE" sz="1400" i="1" noProof="0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IE" sz="1400" i="1" noProof="0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IE" sz="1200" noProof="0" dirty="0"/>
                  <a:t> </a:t>
                </a:r>
              </a:p>
            </p:txBody>
          </p:sp>
        </mc:Choice>
        <mc:Fallback xmlns="">
          <p:sp>
            <p:nvSpPr>
              <p:cNvPr id="6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581302"/>
                <a:ext cx="8151628" cy="226803"/>
              </a:xfrm>
              <a:prstGeom prst="rect">
                <a:avLst/>
              </a:prstGeom>
              <a:blipFill>
                <a:blip r:embed="rId4"/>
                <a:stretch>
                  <a:fillRect l="-1046" t="-2632" b="-39474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5"/>
              <p:cNvSpPr/>
              <p:nvPr/>
            </p:nvSpPr>
            <p:spPr>
              <a:xfrm>
                <a:off x="496186" y="3865575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This means the solutions will be a pair of complex conjugates of the form </a:t>
                </a:r>
                <a14:m>
                  <m:oMath xmlns:m="http://schemas.openxmlformats.org/officeDocument/2006/math"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± </m:t>
                    </m:r>
                    <m:r>
                      <m:rPr>
                        <m:sty m:val="p"/>
                      </m:rPr>
                      <a:rPr lang="en-IE" sz="1400" i="0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400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endParaRPr lang="en-IE" sz="1400" noProof="0" dirty="0"/>
              </a:p>
            </p:txBody>
          </p:sp>
        </mc:Choice>
        <mc:Fallback xmlns="">
          <p:sp>
            <p:nvSpPr>
              <p:cNvPr id="7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865575"/>
                <a:ext cx="8151628" cy="226803"/>
              </a:xfrm>
              <a:prstGeom prst="rect">
                <a:avLst/>
              </a:prstGeom>
              <a:blipFill>
                <a:blip r:embed="rId5"/>
                <a:stretch>
                  <a:fillRect l="-972" t="-2703" b="-32432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6"/>
          <p:cNvSpPr/>
          <p:nvPr/>
        </p:nvSpPr>
        <p:spPr>
          <a:xfrm>
            <a:off x="496186" y="4149849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Therefore, if you know one complex root of a quadratic equation with real coefficients, the other root is simply its conjugate.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DDF1C2-2F20-4F57-8C81-0B5A9C2393F8}"/>
                  </a:ext>
                </a:extLst>
              </p:cNvPr>
              <p:cNvSpPr txBox="1"/>
              <p:nvPr/>
            </p:nvSpPr>
            <p:spPr>
              <a:xfrm>
                <a:off x="1424490" y="2262991"/>
                <a:ext cx="2981739" cy="685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IE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E" smtClean="0"/>
                        <m:t>= </m:t>
                      </m:r>
                      <m:f>
                        <m:f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IE"/>
                            <m:t> 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 ±</m:t>
                          </m:r>
                          <m:rad>
                            <m:radPr>
                              <m:degHide m:val="on"/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I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E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IE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DDF1C2-2F20-4F57-8C81-0B5A9C239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4490" y="2262991"/>
                <a:ext cx="2981739" cy="6851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96186" y="38986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Polar Form of a Complex Number</a:t>
            </a:r>
            <a:endParaRPr lang="en-IE" sz="282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1"/>
              <p:cNvSpPr/>
              <p:nvPr/>
            </p:nvSpPr>
            <p:spPr>
              <a:xfrm>
                <a:off x="496186" y="1045535"/>
                <a:ext cx="815162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Instead of Cartesian coordinates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,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we can describe a complex number using its distance from the origin (modulus, r) and its angle from the positive real axis (argument,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𝜃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). This is the polar form: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𝑟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𝜃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5" name="Tex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045535"/>
                <a:ext cx="8151628" cy="453607"/>
              </a:xfrm>
              <a:prstGeom prst="rect">
                <a:avLst/>
              </a:prstGeom>
              <a:blipFill>
                <a:blip r:embed="rId3"/>
                <a:stretch>
                  <a:fillRect l="-1046" t="-1351" b="-1756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2"/>
          <p:cNvSpPr/>
          <p:nvPr/>
        </p:nvSpPr>
        <p:spPr>
          <a:xfrm>
            <a:off x="496186" y="1675366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Cartesian to Polar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3"/>
              <p:cNvSpPr/>
              <p:nvPr/>
            </p:nvSpPr>
            <p:spPr>
              <a:xfrm>
                <a:off x="496186" y="2064242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Modulus: </a:t>
                </a:r>
                <a14:m>
                  <m:oMath xmlns:m="http://schemas.openxmlformats.org/officeDocument/2006/math"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= |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| = √(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² + 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²)</m:t>
                    </m:r>
                  </m:oMath>
                </a14:m>
                <a:endParaRPr lang="en-IE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064242"/>
                <a:ext cx="3877438" cy="226803"/>
              </a:xfrm>
              <a:prstGeom prst="rect">
                <a:avLst/>
              </a:prstGeom>
              <a:blipFill>
                <a:blip r:embed="rId4"/>
                <a:stretch>
                  <a:fillRect l="-2044" t="-10811" b="-3783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4"/>
              <p:cNvSpPr/>
              <p:nvPr/>
            </p:nvSpPr>
            <p:spPr>
              <a:xfrm>
                <a:off x="496186" y="2348515"/>
                <a:ext cx="387743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Argument: </a:t>
                </a:r>
                <a14:m>
                  <m:oMath xmlns:m="http://schemas.openxmlformats.org/officeDocument/2006/math"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tan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⁻¹(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/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) 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(with adjustment for the correct quadrant)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8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348515"/>
                <a:ext cx="3877438" cy="453607"/>
              </a:xfrm>
              <a:prstGeom prst="rect">
                <a:avLst/>
              </a:prstGeom>
              <a:blipFill>
                <a:blip r:embed="rId5"/>
                <a:stretch>
                  <a:fillRect l="-2044" b="-17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5"/>
          <p:cNvSpPr/>
          <p:nvPr/>
        </p:nvSpPr>
        <p:spPr>
          <a:xfrm>
            <a:off x="4778252" y="1675366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Polar to Cartesian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6"/>
              <p:cNvSpPr/>
              <p:nvPr/>
            </p:nvSpPr>
            <p:spPr>
              <a:xfrm>
                <a:off x="4778252" y="2064242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Real Part: </a:t>
                </a:r>
                <a14:m>
                  <m:oMath xmlns:m="http://schemas.openxmlformats.org/officeDocument/2006/math"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cos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⁡(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IE" sz="12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2064242"/>
                <a:ext cx="3877438" cy="226803"/>
              </a:xfrm>
              <a:prstGeom prst="rect">
                <a:avLst/>
              </a:prstGeom>
              <a:blipFill>
                <a:blip r:embed="rId6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7"/>
              <p:cNvSpPr/>
              <p:nvPr/>
            </p:nvSpPr>
            <p:spPr>
              <a:xfrm>
                <a:off x="4778252" y="2348515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Imaginary Part: </a:t>
                </a:r>
                <a14:m>
                  <m:oMath xmlns:m="http://schemas.openxmlformats.org/officeDocument/2006/math"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sin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⁡(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IE" sz="12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2348515"/>
                <a:ext cx="3877438" cy="226803"/>
              </a:xfrm>
              <a:prstGeom prst="rect">
                <a:avLst/>
              </a:prstGeom>
              <a:blipFill>
                <a:blip r:embed="rId7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6A6983F-4443-4A05-98EE-E638575227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0978" y="2739361"/>
            <a:ext cx="2637065" cy="19547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1344822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Operations in Polar Form</a:t>
            </a:r>
            <a:endParaRPr lang="en-IE" sz="2820" noProof="0" dirty="0"/>
          </a:p>
        </p:txBody>
      </p:sp>
      <p:sp>
        <p:nvSpPr>
          <p:cNvPr id="3" name="Text 1"/>
          <p:cNvSpPr/>
          <p:nvPr/>
        </p:nvSpPr>
        <p:spPr>
          <a:xfrm>
            <a:off x="496186" y="2000496"/>
            <a:ext cx="815162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While addition and subtraction require conversion to Cartesian form, multiplication and division become much simpler in polar form.</a:t>
            </a:r>
            <a:endParaRPr lang="en-IE" sz="1105" noProof="0" dirty="0"/>
          </a:p>
        </p:txBody>
      </p:sp>
      <p:sp>
        <p:nvSpPr>
          <p:cNvPr id="4" name="Text 2"/>
          <p:cNvSpPr/>
          <p:nvPr/>
        </p:nvSpPr>
        <p:spPr>
          <a:xfrm>
            <a:off x="496186" y="2741083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Multiplication</a:t>
            </a:r>
            <a:endParaRPr lang="en-IE" sz="1410" noProof="0" dirty="0"/>
          </a:p>
        </p:txBody>
      </p:sp>
      <p:sp>
        <p:nvSpPr>
          <p:cNvPr id="5" name="Text 3"/>
          <p:cNvSpPr/>
          <p:nvPr/>
        </p:nvSpPr>
        <p:spPr>
          <a:xfrm>
            <a:off x="496186" y="3090087"/>
            <a:ext cx="387743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multiply, multiply the moduli and add the arguments.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4"/>
              <p:cNvSpPr/>
              <p:nvPr/>
            </p:nvSpPr>
            <p:spPr>
              <a:xfrm>
                <a:off x="496186" y="3444383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(</a:t>
                </a:r>
                <a:r>
                  <a:rPr lang="en-IE" sz="1400" i="1" noProof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Roboto" pitchFamily="34" charset="-122"/>
                    <a:cs typeface="Times New Roman" panose="02020603050405020304" pitchFamily="18" charset="0"/>
                  </a:rPr>
                  <a:t>r</a:t>
                </a:r>
                <a:r>
                  <a:rPr lang="en-IE" sz="1400" noProof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Roboto" pitchFamily="34" charset="-122"/>
                    <a:cs typeface="Times New Roman" panose="02020603050405020304" pitchFamily="18" charset="0"/>
                  </a:rPr>
                  <a:t>₁∠θ₁) </a:t>
                </a:r>
                <a14:m>
                  <m:oMath xmlns:m="http://schemas.openxmlformats.org/officeDocument/2006/math">
                    <m:r>
                      <a:rPr lang="en-IE" sz="1400" b="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⋅</m:t>
                    </m:r>
                  </m:oMath>
                </a14:m>
                <a:r>
                  <a:rPr lang="en-IE" sz="1400" noProof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Roboto" pitchFamily="34" charset="-122"/>
                    <a:cs typeface="Times New Roman" panose="02020603050405020304" pitchFamily="18" charset="0"/>
                  </a:rPr>
                  <a:t> (</a:t>
                </a:r>
                <a:r>
                  <a:rPr lang="en-IE" sz="1400" i="1" noProof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Roboto" pitchFamily="34" charset="-122"/>
                    <a:cs typeface="Times New Roman" panose="02020603050405020304" pitchFamily="18" charset="0"/>
                  </a:rPr>
                  <a:t>r</a:t>
                </a:r>
                <a:r>
                  <a:rPr lang="en-IE" sz="1400" noProof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Roboto" pitchFamily="34" charset="-122"/>
                    <a:cs typeface="Times New Roman" panose="02020603050405020304" pitchFamily="18" charset="0"/>
                  </a:rPr>
                  <a:t>₂∠θ₂) = </a:t>
                </a:r>
                <a14:m>
                  <m:oMath xmlns:m="http://schemas.openxmlformats.org/officeDocument/2006/math"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(</m:t>
                    </m:r>
                    <m:r>
                      <a:rPr lang="en-IE" sz="1400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400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₁</m:t>
                    </m:r>
                    <m:r>
                      <a:rPr lang="en-IE" sz="1400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₂)∠</m:t>
                    </m:r>
                  </m:oMath>
                </a14:m>
                <a:r>
                  <a:rPr lang="en-IE" sz="1400" noProof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Roboto" pitchFamily="34" charset="-122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₁ + 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₂</m:t>
                    </m:r>
                  </m:oMath>
                </a14:m>
                <a:r>
                  <a:rPr lang="en-IE" sz="1400" noProof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Roboto" pitchFamily="34" charset="-122"/>
                    <a:cs typeface="Times New Roman" panose="02020603050405020304" pitchFamily="18" charset="0"/>
                  </a:rPr>
                  <a:t>)</a:t>
                </a:r>
                <a:endParaRPr lang="en-IE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444383"/>
                <a:ext cx="3877438" cy="226803"/>
              </a:xfrm>
              <a:prstGeom prst="rect">
                <a:avLst/>
              </a:prstGeom>
              <a:blipFill>
                <a:blip r:embed="rId3"/>
                <a:stretch>
                  <a:fillRect l="-2201" t="-24324" b="-4594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5"/>
          <p:cNvSpPr/>
          <p:nvPr/>
        </p:nvSpPr>
        <p:spPr>
          <a:xfrm>
            <a:off x="4778252" y="2741083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Division</a:t>
            </a:r>
            <a:endParaRPr lang="en-IE" sz="1410" noProof="0" dirty="0"/>
          </a:p>
        </p:txBody>
      </p:sp>
      <p:sp>
        <p:nvSpPr>
          <p:cNvPr id="8" name="Text 6"/>
          <p:cNvSpPr/>
          <p:nvPr/>
        </p:nvSpPr>
        <p:spPr>
          <a:xfrm>
            <a:off x="4778252" y="3090087"/>
            <a:ext cx="387743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divide, divide the moduli and subtract the arguments.</a:t>
            </a:r>
            <a:endParaRPr lang="en-IE" sz="1105" noProof="0" dirty="0"/>
          </a:p>
        </p:txBody>
      </p:sp>
      <p:sp>
        <p:nvSpPr>
          <p:cNvPr id="9" name="Text 7"/>
          <p:cNvSpPr/>
          <p:nvPr/>
        </p:nvSpPr>
        <p:spPr>
          <a:xfrm>
            <a:off x="4778252" y="3444383"/>
            <a:ext cx="387743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400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(</a:t>
            </a:r>
            <a:r>
              <a:rPr lang="en-IE" sz="1400" i="1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r</a:t>
            </a:r>
            <a:r>
              <a:rPr lang="en-IE" sz="1400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₁∠θ₁) / (</a:t>
            </a:r>
            <a:r>
              <a:rPr lang="en-IE" sz="1400" i="1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r</a:t>
            </a:r>
            <a:r>
              <a:rPr lang="en-IE" sz="1400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₂∠θ₂) = (</a:t>
            </a:r>
            <a:r>
              <a:rPr lang="en-IE" sz="1400" i="1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r</a:t>
            </a:r>
            <a:r>
              <a:rPr lang="en-IE" sz="1400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₁/</a:t>
            </a:r>
            <a:r>
              <a:rPr lang="en-IE" sz="1400" i="1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r</a:t>
            </a:r>
            <a:r>
              <a:rPr lang="en-IE" sz="1400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₂)∠(θ₁ - θ₂)</a:t>
            </a:r>
            <a:endParaRPr lang="en-IE" sz="14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496186" y="55944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Application: AC Circuit Analysis</a:t>
            </a:r>
            <a:endParaRPr lang="en-IE" sz="282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1"/>
              <p:cNvSpPr/>
              <p:nvPr/>
            </p:nvSpPr>
            <p:spPr>
              <a:xfrm>
                <a:off x="496186" y="1215114"/>
                <a:ext cx="815162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Complex numbers are fundamental to analysing alternating current (AC) circuits. The relationship between voltage (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𝑉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), current (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𝐼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), and impedance (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𝑍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 is a complex version of Ohm's Law: </a:t>
                </a:r>
                <a14:m>
                  <m:oMath xmlns:m="http://schemas.openxmlformats.org/officeDocument/2006/math"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𝑉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𝑍𝐼</m:t>
                    </m:r>
                  </m:oMath>
                </a14:m>
                <a:endParaRPr lang="en-IE" sz="1400" noProof="0" dirty="0"/>
              </a:p>
            </p:txBody>
          </p:sp>
        </mc:Choice>
        <mc:Fallback xmlns="">
          <p:sp>
            <p:nvSpPr>
              <p:cNvPr id="6" name="Tex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215114"/>
                <a:ext cx="8151628" cy="453607"/>
              </a:xfrm>
              <a:prstGeom prst="rect">
                <a:avLst/>
              </a:prstGeom>
              <a:blipFill>
                <a:blip r:embed="rId3"/>
                <a:stretch>
                  <a:fillRect l="-1046" t="-1333" r="-374" b="-16000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2"/>
          <p:cNvSpPr/>
          <p:nvPr/>
        </p:nvSpPr>
        <p:spPr>
          <a:xfrm>
            <a:off x="496186" y="3597103"/>
            <a:ext cx="2575442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Resistor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3"/>
              <p:cNvSpPr/>
              <p:nvPr/>
            </p:nvSpPr>
            <p:spPr>
              <a:xfrm>
                <a:off x="496186" y="3903650"/>
                <a:ext cx="2575442" cy="6731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Impedance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𝑍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𝑅</m:t>
                    </m:r>
                  </m:oMath>
                </a14:m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 algn="ctr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It's a purely real value representing resistance.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8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903650"/>
                <a:ext cx="2575442" cy="673103"/>
              </a:xfrm>
              <a:prstGeom prst="rect">
                <a:avLst/>
              </a:prstGeom>
              <a:blipFill>
                <a:blip r:embed="rId4"/>
                <a:stretch>
                  <a:fillRect b="-1261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4"/>
          <p:cNvSpPr/>
          <p:nvPr/>
        </p:nvSpPr>
        <p:spPr>
          <a:xfrm>
            <a:off x="3284279" y="3597103"/>
            <a:ext cx="2575442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Capacitor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5"/>
              <p:cNvSpPr/>
              <p:nvPr/>
            </p:nvSpPr>
            <p:spPr>
              <a:xfrm>
                <a:off x="3284279" y="3903650"/>
                <a:ext cx="2575442" cy="68041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Impedance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𝑍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1/(</m:t>
                    </m:r>
                    <m:r>
                      <a:rPr lang="en-IE" sz="1105" i="1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  <m:r>
                      <a:rPr lang="en-IE" sz="1105" i="1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𝜔</m:t>
                    </m:r>
                    <m:r>
                      <a:rPr lang="en-IE" sz="1105" i="1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𝐶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= −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/(</m:t>
                    </m:r>
                    <m:r>
                      <a:rPr lang="en-IE" sz="1105" i="1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𝜔</m:t>
                    </m:r>
                    <m:r>
                      <a:rPr lang="en-IE" sz="1105" i="1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𝐶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</m:t>
                    </m:r>
                  </m:oMath>
                </a14:m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 algn="ctr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It's purely imaginary and called reactance. ω is the angular frequency.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10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279" y="3903650"/>
                <a:ext cx="2575442" cy="680410"/>
              </a:xfrm>
              <a:prstGeom prst="rect">
                <a:avLst/>
              </a:prstGeom>
              <a:blipFill>
                <a:blip r:embed="rId5"/>
                <a:stretch>
                  <a:fillRect b="-1160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6"/>
          <p:cNvSpPr/>
          <p:nvPr/>
        </p:nvSpPr>
        <p:spPr>
          <a:xfrm>
            <a:off x="6072372" y="3597103"/>
            <a:ext cx="2575442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Inductor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7"/>
              <p:cNvSpPr/>
              <p:nvPr/>
            </p:nvSpPr>
            <p:spPr>
              <a:xfrm>
                <a:off x="6072372" y="3903650"/>
                <a:ext cx="2575442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Impedance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𝑍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IE" sz="1105" i="1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𝑗</m:t>
                    </m:r>
                    <m:r>
                      <a:rPr lang="en-IE" sz="1105" i="1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𝜔</m:t>
                    </m:r>
                    <m:r>
                      <a:rPr lang="en-IE" sz="1105" i="1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𝐿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</m:t>
                    </m:r>
                  </m:oMath>
                </a14:m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0" indent="0" algn="ctr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It's also a purely imaginary reactance.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12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372" y="3903650"/>
                <a:ext cx="2575442" cy="453607"/>
              </a:xfrm>
              <a:prstGeom prst="rect">
                <a:avLst/>
              </a:prstGeom>
              <a:blipFill>
                <a:blip r:embed="rId6"/>
                <a:stretch>
                  <a:fillRect b="-1733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B9357D5F-50DE-EE6D-17BB-BE196EAA90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681" y="2194763"/>
            <a:ext cx="2452451" cy="4536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7172E37-6442-9322-9851-153CFE4430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2471" y="1796667"/>
            <a:ext cx="839057" cy="16781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744D9E-FB0B-804B-102A-85134BAE71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100" y="1706009"/>
            <a:ext cx="1950388" cy="18060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96186" y="38986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Combining Impedances</a:t>
            </a:r>
            <a:endParaRPr lang="en-IE" sz="2820" noProof="0" dirty="0"/>
          </a:p>
        </p:txBody>
      </p:sp>
      <p:sp>
        <p:nvSpPr>
          <p:cNvPr id="5" name="Text 1"/>
          <p:cNvSpPr/>
          <p:nvPr/>
        </p:nvSpPr>
        <p:spPr>
          <a:xfrm>
            <a:off x="496186" y="1173027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Series Circuits</a:t>
            </a:r>
            <a:endParaRPr lang="en-IE" sz="1410" noProof="0" dirty="0"/>
          </a:p>
        </p:txBody>
      </p:sp>
      <p:sp>
        <p:nvSpPr>
          <p:cNvPr id="6" name="Text 2"/>
          <p:cNvSpPr/>
          <p:nvPr/>
        </p:nvSpPr>
        <p:spPr>
          <a:xfrm>
            <a:off x="496186" y="1522031"/>
            <a:ext cx="387743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components in series, the total impedance is the sum of the individual impedances.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3"/>
              <p:cNvSpPr/>
              <p:nvPr/>
            </p:nvSpPr>
            <p:spPr>
              <a:xfrm>
                <a:off x="496186" y="2103130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400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en-IE" sz="1400" i="1" baseline="-25000" noProof="0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𝑡𝑜𝑡𝑎𝑙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₁ + 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₂</m:t>
                      </m:r>
                    </m:oMath>
                  </m:oMathPara>
                </a14:m>
                <a:endParaRPr lang="en-IE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103130"/>
                <a:ext cx="3877438" cy="226803"/>
              </a:xfrm>
              <a:prstGeom prst="rect">
                <a:avLst/>
              </a:prstGeom>
              <a:blipFill>
                <a:blip r:embed="rId3"/>
                <a:stretch>
                  <a:fillRect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4"/>
          <p:cNvSpPr/>
          <p:nvPr/>
        </p:nvSpPr>
        <p:spPr>
          <a:xfrm>
            <a:off x="4778252" y="1173027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Parallel Circuits</a:t>
            </a:r>
            <a:endParaRPr lang="en-IE" sz="1410" noProof="0" dirty="0"/>
          </a:p>
        </p:txBody>
      </p:sp>
      <p:sp>
        <p:nvSpPr>
          <p:cNvPr id="9" name="Text 5"/>
          <p:cNvSpPr/>
          <p:nvPr/>
        </p:nvSpPr>
        <p:spPr>
          <a:xfrm>
            <a:off x="4778252" y="1522031"/>
            <a:ext cx="387743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parallel components.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6"/>
              <p:cNvSpPr/>
              <p:nvPr/>
            </p:nvSpPr>
            <p:spPr>
              <a:xfrm>
                <a:off x="4778252" y="1990652"/>
                <a:ext cx="3877438" cy="56608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lnSpc>
                    <a:spcPts val="1805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400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1/</m:t>
                      </m:r>
                      <m:r>
                        <a:rPr lang="en-IE" sz="1400" i="1" noProof="0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en-IE" sz="1400" i="1" baseline="-25000" noProof="0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𝑡𝑜𝑡𝑎𝑙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 = 1/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₁ + 1/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en-IE" sz="14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₂ </m:t>
                      </m:r>
                    </m:oMath>
                  </m:oMathPara>
                </a14:m>
                <a:endParaRPr lang="en-IE" sz="1400" noProof="0" dirty="0">
                  <a:solidFill>
                    <a:srgbClr val="000000"/>
                  </a:solidFill>
                  <a:latin typeface="Times New Roman" panose="02020603050405020304" pitchFamily="18" charset="0"/>
                  <a:ea typeface="Roboto" pitchFamily="34" charset="-122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400" noProof="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Roboto" pitchFamily="34" charset="-122"/>
                    <a:cs typeface="Times New Roman" panose="02020603050405020304" pitchFamily="18" charset="0"/>
                  </a:rPr>
                  <a:t> or 	      </a:t>
                </a:r>
                <a14:m>
                  <m:oMath xmlns:m="http://schemas.openxmlformats.org/officeDocument/2006/math"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𝑌</m:t>
                    </m:r>
                    <m:r>
                      <a:rPr lang="en-IE" sz="1400" i="1" baseline="-25000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𝑡𝑜𝑡𝑎𝑙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𝑌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₁ + 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𝑌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₂</m:t>
                    </m:r>
                  </m:oMath>
                </a14:m>
                <a:endParaRPr lang="en-IE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1990652"/>
                <a:ext cx="3877438" cy="566086"/>
              </a:xfrm>
              <a:prstGeom prst="rect">
                <a:avLst/>
              </a:prstGeom>
              <a:blipFill>
                <a:blip r:embed="rId4"/>
                <a:stretch>
                  <a:fillRect l="-1730" b="-978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3F25E8C9-6887-8AB3-8A74-886B1A257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13" y="3167863"/>
            <a:ext cx="3647427" cy="825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1D19D0-F8DD-5EA8-B6A5-16DF2BA1FA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8252" y="2571750"/>
            <a:ext cx="3041500" cy="21873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4062" y="696133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Circular Motion, Polar and Exponential Form</a:t>
            </a:r>
            <a:endParaRPr lang="en-IE" sz="2820" noProof="0" dirty="0"/>
          </a:p>
        </p:txBody>
      </p:sp>
      <p:sp>
        <p:nvSpPr>
          <p:cNvPr id="3" name="Text 1"/>
          <p:cNvSpPr/>
          <p:nvPr/>
        </p:nvSpPr>
        <p:spPr>
          <a:xfrm>
            <a:off x="496186" y="1180694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Rotating Vector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2"/>
              <p:cNvSpPr/>
              <p:nvPr/>
            </p:nvSpPr>
            <p:spPr>
              <a:xfrm>
                <a:off x="496186" y="1471999"/>
                <a:ext cx="3877438" cy="68041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lnSpc>
                    <a:spcPts val="1805"/>
                  </a:lnSpc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 point moving in a circle with radius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𝑟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at a constant angular velocity </a:t>
                </a:r>
                <a14:m>
                  <m:oMath xmlns:m="http://schemas.openxmlformats.org/officeDocument/2006/math">
                    <m:r>
                      <a:rPr lang="en-IE" sz="1100" i="1" noProof="0" dirty="0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can be described by: </a:t>
                </a:r>
              </a:p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200" b="0" i="1" u="none" strike="noStrike" baseline="0" noProof="0" dirty="0">
                    <a:latin typeface="MTMI"/>
                  </a:rPr>
                  <a:t> </a:t>
                </a:r>
                <a14:m>
                  <m:oMath xmlns:m="http://schemas.openxmlformats.org/officeDocument/2006/math">
                    <m:r>
                      <a:rPr lang="en-IE" sz="1200" b="0" i="1" u="none" strike="noStrike" baseline="0" noProof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IE" sz="1200" b="0" i="1" u="none" strike="noStrike" baseline="0" noProof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en-IE" sz="1200" b="0" i="1" u="none" strike="noStrike" baseline="0" noProof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200" b="0" i="1" u="none" strike="noStrike" baseline="0" noProof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200" b="0" i="1" u="none" strike="noStrike" baseline="0" noProof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cos</m:t>
                    </m:r>
                    <m:r>
                      <a:rPr lang="en-IE" sz="1200" b="0" i="1" u="none" strike="noStrike" baseline="0" noProof="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⁡(</m:t>
                    </m:r>
                    <m:r>
                      <a:rPr lang="en-IE" sz="1200" b="0" i="1" u="none" strike="noStrike" baseline="0" noProof="0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𝜔</m:t>
                    </m:r>
                    <m:r>
                      <a:rPr lang="en-IE" sz="1200" b="0" i="1" u="none" strike="noStrike" baseline="0" noProof="0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IE" sz="1200" b="0" i="1" u="none" strike="noStrike" baseline="0" noProof="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 + </m:t>
                    </m:r>
                    <m:r>
                      <m:rPr>
                        <m:sty m:val="p"/>
                      </m:rPr>
                      <a:rPr lang="en-IE" sz="1200" b="0" i="0" u="none" strike="noStrike" baseline="0" noProof="0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200" b="0" i="1" u="none" strike="noStrike" baseline="0" noProof="0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200" b="0" i="1" u="none" strike="noStrike" baseline="0" noProof="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200" b="0" i="1" u="none" strike="noStrike" baseline="0" noProof="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sin</m:t>
                    </m:r>
                    <m:r>
                      <a:rPr lang="en-IE" sz="1200" b="0" i="1" u="none" strike="noStrike" baseline="0" noProof="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⁡(</m:t>
                    </m:r>
                    <m:r>
                      <a:rPr lang="en-IE" sz="1200" b="0" i="1" u="none" strike="noStrike" baseline="0" noProof="0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𝜔</m:t>
                    </m:r>
                    <m:r>
                      <a:rPr lang="en-IE" sz="1200" b="0" i="1" u="none" strike="noStrike" baseline="0" noProof="0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IE" sz="1200" b="0" i="1" u="none" strike="noStrike" baseline="0" noProof="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IE" sz="1105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471999"/>
                <a:ext cx="3877438" cy="680410"/>
              </a:xfrm>
              <a:prstGeom prst="rect">
                <a:avLst/>
              </a:prstGeom>
              <a:blipFill>
                <a:blip r:embed="rId3"/>
                <a:stretch>
                  <a:fillRect l="-2201" b="-982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3"/>
          <p:cNvSpPr/>
          <p:nvPr/>
        </p:nvSpPr>
        <p:spPr>
          <a:xfrm>
            <a:off x="504796" y="2194929"/>
            <a:ext cx="3877438" cy="1322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200" i="1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z</a:t>
            </a: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is a solution to the differential equation</a:t>
            </a:r>
            <a:b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endParaRPr lang="en-IE" sz="1105" noProof="0" dirty="0">
              <a:solidFill>
                <a:srgbClr val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</a:p>
          <a:p>
            <a:pPr marL="0" indent="0">
              <a:lnSpc>
                <a:spcPts val="1805"/>
              </a:lnSpc>
              <a:buNone/>
            </a:pPr>
            <a:endParaRPr lang="en-IE" sz="1105" noProof="0" dirty="0">
              <a:solidFill>
                <a:srgbClr val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which defines simple harmonic motion.</a:t>
            </a:r>
            <a:endParaRPr lang="en-IE" sz="1105" noProof="0" dirty="0"/>
          </a:p>
        </p:txBody>
      </p:sp>
      <p:sp>
        <p:nvSpPr>
          <p:cNvPr id="6" name="Text 4"/>
          <p:cNvSpPr/>
          <p:nvPr/>
        </p:nvSpPr>
        <p:spPr>
          <a:xfrm>
            <a:off x="4778252" y="1187336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Exponential form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7"/>
              <p:cNvSpPr/>
              <p:nvPr/>
            </p:nvSpPr>
            <p:spPr>
              <a:xfrm>
                <a:off x="4731788" y="3600449"/>
                <a:ext cx="3869562" cy="115027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This shows the equivalence of the polar form of a complex number and the exponential form. Replacing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𝜔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𝑡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by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𝜃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it allows us to write any complex number in exponential form:  </a:t>
                </a:r>
              </a:p>
              <a:p>
                <a:pPr marL="0" indent="0" algn="ctr">
                  <a:lnSpc>
                    <a:spcPts val="1805"/>
                  </a:lnSpc>
                  <a:buNone/>
                </a:pPr>
                <a:r>
                  <a:rPr lang="en-IE" sz="2000" i="1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400" i="0" baseline="30000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400" i="1" baseline="30000" noProof="0" dirty="0" err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</m:oMath>
                </a14:m>
                <a:endParaRPr lang="en-IE" sz="1200" dirty="0">
                  <a:latin typeface="Roboto" panose="02000000000000000000" pitchFamily="2" charset="0"/>
                  <a:ea typeface="Roboto" panose="02000000000000000000" pitchFamily="2" charset="0"/>
                </a:endParaRPr>
              </a:p>
              <a:p>
                <a:pPr algn="ctr">
                  <a:lnSpc>
                    <a:spcPts val="1805"/>
                  </a:lnSpc>
                </a:pPr>
                <a:r>
                  <a:rPr lang="en-IE" sz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Where</a:t>
                </a:r>
                <a:r>
                  <a:rPr lang="en-IE" sz="1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IE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  <m:r>
                      <a:rPr lang="en-IE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400" i="0" baseline="30000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IE" sz="1400" i="1" baseline="30000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IE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 </m:t>
                    </m:r>
                    <m:r>
                      <m:rPr>
                        <m:sty m:val="p"/>
                      </m:rPr>
                      <a:rPr lang="en-IE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IE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𝜃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) + </m:t>
                    </m:r>
                    <m:r>
                      <m:rPr>
                        <m:sty m:val="p"/>
                      </m:rPr>
                      <a:rPr lang="en-IE" sz="1400" i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j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sin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⁡(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𝜃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)</m:t>
                    </m:r>
                  </m:oMath>
                </a14:m>
                <a:endParaRPr lang="en-IE" sz="1400" i="1" baseline="300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ts val="1805"/>
                  </a:lnSpc>
                  <a:buNone/>
                </a:pPr>
                <a:endParaRPr lang="en-IE" sz="1200" i="1" baseline="300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ts val="1805"/>
                  </a:lnSpc>
                </a:pPr>
                <a:r>
                  <a:rPr lang="en-IE" sz="14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endParaRPr lang="en-IE" sz="2000" i="1" baseline="300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88" y="3600449"/>
                <a:ext cx="3869562" cy="1150273"/>
              </a:xfrm>
              <a:prstGeom prst="rect">
                <a:avLst/>
              </a:prstGeom>
              <a:blipFill>
                <a:blip r:embed="rId4"/>
                <a:stretch>
                  <a:fillRect l="-2205" t="-1064" r="-2205" b="-585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75F0D0-CD6B-4E86-D733-D28706ECC883}"/>
                  </a:ext>
                </a:extLst>
              </p:cNvPr>
              <p:cNvSpPr txBox="1"/>
              <p:nvPr/>
            </p:nvSpPr>
            <p:spPr>
              <a:xfrm>
                <a:off x="4676273" y="1471999"/>
                <a:ext cx="3537285" cy="1551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11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We can show that </a:t>
                </a:r>
                <a14:m>
                  <m:oMath xmlns:m="http://schemas.openxmlformats.org/officeDocument/2006/math">
                    <m:r>
                      <a:rPr lang="en-IE" sz="12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IE" sz="12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= </m:t>
                    </m:r>
                    <m:r>
                      <a:rPr lang="en-IE" sz="12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2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IE" sz="1200" i="1" noProof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𝑒</m:t>
                    </m:r>
                    <m:r>
                      <m:rPr>
                        <m:sty m:val="p"/>
                      </m:rPr>
                      <a:rPr lang="en-IE" sz="1200" i="0" baseline="30000" noProof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200" i="1" baseline="30000" noProof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𝜔</m:t>
                    </m:r>
                    <m:r>
                      <a:rPr lang="en-IE" sz="1200" i="1" baseline="30000" noProof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IE" sz="1200" i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  </m:t>
                    </m:r>
                  </m:oMath>
                </a14:m>
                <a:r>
                  <a:rPr lang="en-IE" sz="11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is also a solution to the </a:t>
                </a:r>
                <a:r>
                  <a:rPr lang="en-IE" sz="1100" noProof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differential</a:t>
                </a:r>
                <a:r>
                  <a:rPr lang="en-IE" sz="11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equation </a:t>
                </a:r>
              </a:p>
              <a:p>
                <a:endParaRPr lang="en-IE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E" sz="1400" b="0" i="0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  <m:t>d</m:t>
                              </m:r>
                            </m:e>
                            <m:sup>
                              <m: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  <m:t>𝑧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E" sz="1400" b="0" i="0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  <m:t>d</m:t>
                          </m:r>
                          <m:sSup>
                            <m:sSupPr>
                              <m:ctrlP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E" sz="1400" b="0" i="1" noProof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m:t>=−</m:t>
                      </m:r>
                      <m:sSup>
                        <m:sSupPr>
                          <m:ctrlP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</m:ctrlPr>
                        </m:sSupPr>
                        <m:e>
                          <m: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  <m:t>𝜔</m:t>
                          </m:r>
                        </m:e>
                        <m:sup>
                          <m: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  <m:t>2</m:t>
                          </m:r>
                        </m:sup>
                      </m:sSup>
                      <m:r>
                        <a:rPr lang="en-IE" sz="1400" b="0" i="1" noProof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m:t>𝑧</m:t>
                      </m:r>
                      <m:r>
                        <a:rPr lang="en-IE" sz="1400" b="0" i="1" noProof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IE" sz="14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endParaRPr lang="en-IE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r>
                  <a:rPr lang="en-IE" sz="11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with the same initial conditions:</a:t>
                </a:r>
                <a14:m>
                  <m:oMath xmlns:m="http://schemas.openxmlformats.org/officeDocument/2006/math">
                    <m:r>
                      <a:rPr lang="en-IE" sz="11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 </m:t>
                    </m:r>
                    <m:r>
                      <a:rPr lang="en-IE" sz="11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𝑧</m:t>
                    </m:r>
                    <m:r>
                      <a:rPr lang="en-IE" sz="11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=</m:t>
                    </m:r>
                    <m:r>
                      <a:rPr lang="en-IE" sz="11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𝑟</m:t>
                    </m:r>
                    <m:r>
                      <a:rPr lang="en-IE" sz="11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 </m:t>
                    </m:r>
                  </m:oMath>
                </a14:m>
                <a:r>
                  <a:rPr lang="en-IE" sz="1100" noProof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and velocity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1100" i="0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d</m:t>
                    </m:r>
                    <m:r>
                      <a:rPr lang="en-IE" sz="1100" i="1" noProof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IE" sz="1100" i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IE" sz="1100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d</m:t>
                    </m:r>
                    <m:r>
                      <a:rPr lang="en-IE" sz="1100" i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IE" sz="1100" i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en-IE" sz="1100" i="0" noProof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100" i="1" noProof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100" i="1" noProof="0" dirty="0" err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𝜔</m:t>
                    </m:r>
                    <m:r>
                      <a:rPr lang="en-IE" sz="1100" i="1" noProof="0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E" sz="1100" i="1" noProof="0" dirty="0">
                    <a:latin typeface="MTMI"/>
                  </a:rPr>
                  <a:t>, </a:t>
                </a:r>
                <a:r>
                  <a:rPr lang="en-IE" sz="1100" noProof="0" dirty="0">
                    <a:latin typeface="MTMI"/>
                  </a:rPr>
                  <a:t>at </a:t>
                </a:r>
                <a14:m>
                  <m:oMath xmlns:m="http://schemas.openxmlformats.org/officeDocument/2006/math">
                    <m:r>
                      <a:rPr lang="en-IE" sz="1100" i="1" noProof="0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IE" sz="1100" i="1" noProof="0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IE" sz="11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75F0D0-CD6B-4E86-D733-D28706ECC8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273" y="1471999"/>
                <a:ext cx="3537285" cy="1551387"/>
              </a:xfrm>
              <a:prstGeom prst="rect">
                <a:avLst/>
              </a:prstGeom>
              <a:blipFill>
                <a:blip r:embed="rId5"/>
                <a:stretch>
                  <a:fillRect b="-156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AE46B7E-C73B-7C62-8835-48CB559152FC}"/>
              </a:ext>
            </a:extLst>
          </p:cNvPr>
          <p:cNvSpPr txBox="1"/>
          <p:nvPr/>
        </p:nvSpPr>
        <p:spPr>
          <a:xfrm>
            <a:off x="4778252" y="2991053"/>
            <a:ext cx="3993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7496C6-FB89-4DEE-96BE-8C256FD7BB89}"/>
                  </a:ext>
                </a:extLst>
              </p:cNvPr>
              <p:cNvSpPr txBox="1"/>
              <p:nvPr/>
            </p:nvSpPr>
            <p:spPr>
              <a:xfrm>
                <a:off x="620938" y="2569894"/>
                <a:ext cx="2022941" cy="5245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E" sz="1400" b="0" i="0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  <m:t>d</m:t>
                              </m:r>
                            </m:e>
                            <m:sup>
                              <m: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  <m:t>𝑧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E" sz="1400" b="0" i="0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  <m:t>d</m:t>
                          </m:r>
                          <m:sSup>
                            <m:sSupPr>
                              <m:ctrlP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IE" sz="1400" b="0" i="1" noProof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Roboto" panose="02000000000000000000" pitchFamily="2" charset="0"/>
                                  <a:cs typeface="Roboto" panose="02000000000000000000" pitchFamily="2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E" sz="1400" b="0" i="1" noProof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m:t>=−</m:t>
                      </m:r>
                      <m:sSup>
                        <m:sSupPr>
                          <m:ctrlP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</m:ctrlPr>
                        </m:sSupPr>
                        <m:e>
                          <m: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  <m:t>𝜔</m:t>
                          </m:r>
                        </m:e>
                        <m:sup>
                          <m:r>
                            <a:rPr lang="en-IE" sz="1400" b="0" i="1" noProof="0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Roboto" panose="02000000000000000000" pitchFamily="2" charset="0"/>
                              <a:cs typeface="Roboto" panose="02000000000000000000" pitchFamily="2" charset="0"/>
                            </a:rPr>
                            <m:t>2</m:t>
                          </m:r>
                        </m:sup>
                      </m:sSup>
                      <m:r>
                        <a:rPr lang="en-IE" sz="1400" b="0" i="1" noProof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m:t>𝑧</m:t>
                      </m:r>
                      <m:r>
                        <a:rPr lang="en-IE" sz="1400" b="0" i="1" noProof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IE" sz="1400" noProof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7496C6-FB89-4DEE-96BE-8C256FD7B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38" y="2569894"/>
                <a:ext cx="2022941" cy="5245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672C70F-3DF1-437F-ACDB-37C998ADD15C}"/>
                  </a:ext>
                </a:extLst>
              </p:cNvPr>
              <p:cNvSpPr txBox="1"/>
              <p:nvPr/>
            </p:nvSpPr>
            <p:spPr>
              <a:xfrm>
                <a:off x="4977910" y="3194058"/>
                <a:ext cx="3159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400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𝑟</m:t>
                      </m:r>
                      <m:r>
                        <a:rPr lang="en-IE" sz="1400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E" sz="1400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𝑒</m:t>
                      </m:r>
                      <m:r>
                        <a:rPr lang="en-IE" sz="1400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1400" i="0" baseline="30000" noProof="0" dirty="0" err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j</m:t>
                      </m:r>
                      <m:r>
                        <a:rPr lang="en-IE" sz="1400" b="0" i="1" baseline="30000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𝜔</m:t>
                      </m:r>
                      <m:r>
                        <a:rPr lang="en-IE" sz="1400" b="0" i="1" baseline="30000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IE" sz="14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E" sz="14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E" sz="1400" b="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𝑟</m:t>
                      </m:r>
                      <m:r>
                        <m:rPr>
                          <m:sty m:val="p"/>
                        </m:rPr>
                        <a:rPr lang="en-IE" sz="14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cos</m:t>
                      </m:r>
                      <m:r>
                        <a:rPr lang="en-IE" sz="14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⁡(</m:t>
                      </m:r>
                      <m:r>
                        <a:rPr lang="en-IE" sz="1400" i="1" dirty="0" err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𝜔</m:t>
                      </m:r>
                      <m:r>
                        <a:rPr lang="en-IE" sz="1400" i="1" dirty="0" err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IE" sz="14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 + </m:t>
                      </m:r>
                      <m:r>
                        <m:rPr>
                          <m:sty m:val="p"/>
                        </m:rPr>
                        <a:rPr lang="en-IE" sz="1400" i="0" dirty="0" err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j</m:t>
                      </m:r>
                      <m:r>
                        <a:rPr lang="en-IE" sz="1400" i="1" dirty="0" err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𝑟</m:t>
                      </m:r>
                      <m:r>
                        <a:rPr lang="en-IE" sz="14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14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sin</m:t>
                      </m:r>
                      <m:r>
                        <a:rPr lang="en-IE" sz="14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⁡(</m:t>
                      </m:r>
                      <m:r>
                        <a:rPr lang="en-IE" sz="1400" i="1" dirty="0" err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𝜔</m:t>
                      </m:r>
                      <m:r>
                        <a:rPr lang="en-IE" sz="1400" i="1" dirty="0" err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IE" sz="14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IE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672C70F-3DF1-437F-ACDB-37C998ADD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910" y="3194058"/>
                <a:ext cx="3159126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86" y="1587981"/>
            <a:ext cx="318977" cy="318977"/>
          </a:xfrm>
          <a:prstGeom prst="roundRect">
            <a:avLst>
              <a:gd name="adj" fmla="val 14815"/>
            </a:avLst>
          </a:prstGeom>
          <a:solidFill>
            <a:srgbClr val="E0E3F6"/>
          </a:solidFill>
          <a:ln/>
        </p:spPr>
        <p:txBody>
          <a:bodyPr/>
          <a:lstStyle/>
          <a:p>
            <a:endParaRPr lang="en-IE" noProof="0" dirty="0"/>
          </a:p>
        </p:txBody>
      </p:sp>
      <p:sp>
        <p:nvSpPr>
          <p:cNvPr id="3" name="Shape 1"/>
          <p:cNvSpPr/>
          <p:nvPr/>
        </p:nvSpPr>
        <p:spPr>
          <a:xfrm>
            <a:off x="3260651" y="1587981"/>
            <a:ext cx="318977" cy="318977"/>
          </a:xfrm>
          <a:prstGeom prst="roundRect">
            <a:avLst>
              <a:gd name="adj" fmla="val 14815"/>
            </a:avLst>
          </a:prstGeom>
          <a:solidFill>
            <a:srgbClr val="E0E3F6"/>
          </a:solidFill>
          <a:ln/>
        </p:spPr>
        <p:txBody>
          <a:bodyPr/>
          <a:lstStyle/>
          <a:p>
            <a:endParaRPr lang="en-IE" noProof="0" dirty="0"/>
          </a:p>
        </p:txBody>
      </p:sp>
      <p:sp>
        <p:nvSpPr>
          <p:cNvPr id="4" name="Shape 2"/>
          <p:cNvSpPr/>
          <p:nvPr/>
        </p:nvSpPr>
        <p:spPr>
          <a:xfrm>
            <a:off x="6025116" y="1587981"/>
            <a:ext cx="318977" cy="318977"/>
          </a:xfrm>
          <a:prstGeom prst="roundRect">
            <a:avLst>
              <a:gd name="adj" fmla="val 14815"/>
            </a:avLst>
          </a:prstGeom>
          <a:solidFill>
            <a:srgbClr val="E0E3F6"/>
          </a:solidFill>
          <a:ln/>
        </p:spPr>
        <p:txBody>
          <a:bodyPr/>
          <a:lstStyle/>
          <a:p>
            <a:endParaRPr lang="en-IE" noProof="0" dirty="0"/>
          </a:p>
        </p:txBody>
      </p:sp>
      <p:sp>
        <p:nvSpPr>
          <p:cNvPr id="5" name="Text 3"/>
          <p:cNvSpPr/>
          <p:nvPr/>
        </p:nvSpPr>
        <p:spPr>
          <a:xfrm>
            <a:off x="567070" y="1605702"/>
            <a:ext cx="177209" cy="28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56"/>
              </a:lnSpc>
              <a:buNone/>
            </a:pPr>
            <a:r>
              <a:rPr lang="en-IE" sz="1410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IE" sz="1410" noProof="0" dirty="0"/>
          </a:p>
        </p:txBody>
      </p:sp>
      <p:sp>
        <p:nvSpPr>
          <p:cNvPr id="6" name="Text 4"/>
          <p:cNvSpPr/>
          <p:nvPr/>
        </p:nvSpPr>
        <p:spPr>
          <a:xfrm>
            <a:off x="3331535" y="1605702"/>
            <a:ext cx="177209" cy="28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56"/>
              </a:lnSpc>
              <a:buNone/>
            </a:pPr>
            <a:r>
              <a:rPr lang="en-IE" sz="1410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IE" sz="1410" noProof="0" dirty="0"/>
          </a:p>
        </p:txBody>
      </p:sp>
      <p:sp>
        <p:nvSpPr>
          <p:cNvPr id="7" name="Text 5"/>
          <p:cNvSpPr/>
          <p:nvPr/>
        </p:nvSpPr>
        <p:spPr>
          <a:xfrm>
            <a:off x="6096000" y="1605702"/>
            <a:ext cx="177209" cy="28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56"/>
              </a:lnSpc>
              <a:buNone/>
            </a:pPr>
            <a:r>
              <a:rPr lang="en-IE" sz="1410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IE" sz="1410" noProof="0" dirty="0"/>
          </a:p>
        </p:txBody>
      </p:sp>
      <p:sp>
        <p:nvSpPr>
          <p:cNvPr id="8" name="Text 6"/>
          <p:cNvSpPr/>
          <p:nvPr/>
        </p:nvSpPr>
        <p:spPr>
          <a:xfrm>
            <a:off x="496186" y="546015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Exponential Form</a:t>
            </a:r>
            <a:endParaRPr lang="en-IE" sz="2820" noProof="0" dirty="0"/>
          </a:p>
        </p:txBody>
      </p:sp>
      <p:sp>
        <p:nvSpPr>
          <p:cNvPr id="9" name="Text 7"/>
          <p:cNvSpPr/>
          <p:nvPr/>
        </p:nvSpPr>
        <p:spPr>
          <a:xfrm>
            <a:off x="496186" y="1201689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5"/>
              </a:lnSpc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exponential form </a:t>
            </a:r>
            <a:r>
              <a:rPr lang="en-IE" sz="1200" i="1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IE" sz="1200" i="1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z</a:t>
            </a:r>
            <a:r>
              <a:rPr lang="en-IE" sz="1200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IE" sz="1200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= </a:t>
            </a:r>
            <a:r>
              <a:rPr lang="en-IE" sz="1200" i="1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r</a:t>
            </a:r>
            <a:r>
              <a:rPr lang="en-IE" sz="1200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 e </a:t>
            </a:r>
            <a:r>
              <a:rPr lang="en-IE" sz="1200" baseline="30000" noProof="0" dirty="0" err="1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j</a:t>
            </a:r>
            <a:r>
              <a:rPr lang="en-IE" sz="1200" i="1" baseline="30000" noProof="0" dirty="0" err="1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θ</a:t>
            </a:r>
            <a:r>
              <a:rPr lang="en-IE" sz="1200" i="1" baseline="30000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 </a:t>
            </a: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simplifies complex number operations as we can use the standard rules of exponents.</a:t>
            </a:r>
            <a:endParaRPr lang="en-IE" sz="1105" noProof="0" dirty="0"/>
          </a:p>
        </p:txBody>
      </p:sp>
      <p:sp>
        <p:nvSpPr>
          <p:cNvPr id="10" name="Text 8"/>
          <p:cNvSpPr/>
          <p:nvPr/>
        </p:nvSpPr>
        <p:spPr>
          <a:xfrm>
            <a:off x="956930" y="1644589"/>
            <a:ext cx="2161953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Multiplication</a:t>
            </a:r>
            <a:endParaRPr lang="en-IE" sz="1410" noProof="0" dirty="0"/>
          </a:p>
        </p:txBody>
      </p:sp>
      <p:sp>
        <p:nvSpPr>
          <p:cNvPr id="12" name="Text 10"/>
          <p:cNvSpPr/>
          <p:nvPr/>
        </p:nvSpPr>
        <p:spPr>
          <a:xfrm>
            <a:off x="3721395" y="1644589"/>
            <a:ext cx="2161953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Division</a:t>
            </a:r>
            <a:endParaRPr lang="en-IE" sz="1410" noProof="0" dirty="0"/>
          </a:p>
        </p:txBody>
      </p:sp>
      <p:sp>
        <p:nvSpPr>
          <p:cNvPr id="14" name="Text 12"/>
          <p:cNvSpPr/>
          <p:nvPr/>
        </p:nvSpPr>
        <p:spPr>
          <a:xfrm>
            <a:off x="6485861" y="1609146"/>
            <a:ext cx="1759782" cy="318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Powers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EA0A704-9ED8-A808-77F8-DB8C46B85C70}"/>
                  </a:ext>
                </a:extLst>
              </p:cNvPr>
              <p:cNvSpPr txBox="1"/>
              <p:nvPr/>
            </p:nvSpPr>
            <p:spPr>
              <a:xfrm>
                <a:off x="5228896" y="2920395"/>
                <a:ext cx="3697705" cy="1426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This can be used to show De Moivre’s theorem</a:t>
                </a:r>
              </a:p>
              <a:p>
                <a:endParaRPr lang="en-IE" sz="12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IE" sz="1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IE" sz="1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IE" sz="1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</m:t>
                      </m:r>
                      <m:r>
                        <a:rPr lang="en-IE" sz="1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𝜃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) + </m:t>
                      </m:r>
                      <m:r>
                        <m:rPr>
                          <m:sty m:val="p"/>
                        </m:rPr>
                        <a:rPr lang="en-IE" sz="1200" i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j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sin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⁡(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𝜃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)))</m:t>
                      </m:r>
                      <m:r>
                        <a:rPr lang="en-IE" sz="1200" i="1" baseline="300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𝑛</m:t>
                      </m:r>
                      <m:r>
                        <a:rPr lang="en-IE" sz="1200" i="1" baseline="300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en-IE" sz="1200" i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IE" sz="1200" i="1" baseline="30000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I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I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</m:t>
                      </m:r>
                      <m:r>
                        <a:rPr lang="en-I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</m:t>
                      </m:r>
                      <m:r>
                        <a:rPr lang="en-IE" sz="1200" i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IE" sz="12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𝜃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) + </m:t>
                      </m:r>
                      <m:r>
                        <m:rPr>
                          <m:sty m:val="p"/>
                        </m:rPr>
                        <a:rPr lang="en-IE" sz="1200" i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j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sin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⁡(</m:t>
                      </m:r>
                      <m:r>
                        <a:rPr lang="en-IE" sz="12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𝑛</m:t>
                      </m:r>
                      <m:r>
                        <a:rPr lang="en-IE" sz="12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𝜃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))</m:t>
                      </m:r>
                    </m:oMath>
                  </m:oMathPara>
                </a14:m>
                <a:endParaRPr lang="en-IE" sz="12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Roboto" pitchFamily="34" charset="-120"/>
                </a:endParaRPr>
              </a:p>
              <a:p>
                <a:endParaRPr lang="en-IE" sz="1200" baseline="300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Roboto" pitchFamily="34" charset="-120"/>
                </a:endParaRPr>
              </a:p>
              <a:p>
                <a:endParaRPr lang="en-IE" sz="1400" baseline="3000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r>
                  <a:rPr lang="en-IE" sz="1400" baseline="30000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IE" sz="1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</m:t>
                      </m:r>
                      <m:r>
                        <a:rPr lang="en-IE" sz="1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𝜃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) + </m:t>
                      </m:r>
                      <m:r>
                        <m:rPr>
                          <m:sty m:val="p"/>
                        </m:rPr>
                        <a:rPr lang="en-IE" sz="1200" i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j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sin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⁡(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𝜃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))</m:t>
                      </m:r>
                      <m:r>
                        <a:rPr lang="en-IE" sz="1200" i="1" baseline="300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𝑛</m:t>
                      </m:r>
                      <m:r>
                        <a:rPr lang="en-IE" sz="1200" i="1" baseline="300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I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I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</m:t>
                      </m:r>
                      <m:r>
                        <a:rPr lang="en-I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</m:t>
                      </m:r>
                      <m:r>
                        <a:rPr lang="en-IE" sz="1200" i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IE" sz="12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𝜃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) + </m:t>
                      </m:r>
                      <m:r>
                        <m:rPr>
                          <m:sty m:val="p"/>
                        </m:rPr>
                        <a:rPr lang="en-IE" sz="1200" i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j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sin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⁡(</m:t>
                      </m:r>
                      <m:r>
                        <a:rPr lang="en-IE" sz="12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𝑛</m:t>
                      </m:r>
                      <m:r>
                        <a:rPr lang="en-IE" sz="1200" i="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𝜃</m:t>
                      </m:r>
                      <m:r>
                        <a:rPr lang="en-IE" sz="12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oboto" pitchFamily="34" charset="-120"/>
                        </a:rPr>
                        <m:t>)</m:t>
                      </m:r>
                    </m:oMath>
                  </m:oMathPara>
                </a14:m>
                <a:endParaRPr lang="en-GB" sz="1200" dirty="0">
                  <a:latin typeface="Cambria Math" panose="02040503050406030204" pitchFamily="18" charset="0"/>
                  <a:ea typeface="Cambria Math" panose="02040503050406030204" pitchFamily="18" charset="0"/>
                  <a:cs typeface="Roboto" panose="02000000000000000000" pitchFamily="2" charset="0"/>
                </a:endParaRPr>
              </a:p>
              <a:p>
                <a:endParaRPr lang="en-IE" sz="1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EA0A704-9ED8-A808-77F8-DB8C46B85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896" y="2920395"/>
                <a:ext cx="3697705" cy="1426031"/>
              </a:xfrm>
              <a:prstGeom prst="rect">
                <a:avLst/>
              </a:prstGeom>
              <a:blipFill>
                <a:blip r:embed="rId3"/>
                <a:stretch>
                  <a:fillRect l="-16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9B1F583-CDB2-4883-BBFF-890BB15B8DA2}"/>
                  </a:ext>
                </a:extLst>
              </p:cNvPr>
              <p:cNvSpPr txBox="1"/>
              <p:nvPr/>
            </p:nvSpPr>
            <p:spPr>
              <a:xfrm>
                <a:off x="5677525" y="2160380"/>
                <a:ext cx="23429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E" sz="1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IE" sz="1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sz="1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IE" sz="1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IE" sz="18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800" i="0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800" i="1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800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en-IE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IE" i="1" baseline="30000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IE" i="1" baseline="30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dirty="0"/>
                  <a:t>= </a:t>
                </a:r>
                <a14:m>
                  <m:oMath xmlns:m="http://schemas.openxmlformats.org/officeDocument/2006/math">
                    <m:r>
                      <a:rPr lang="en-IE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IE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IE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IE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IE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i="0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i="1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IE" i="1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IE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9B1F583-CDB2-4883-BBFF-890BB15B8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525" y="2160380"/>
                <a:ext cx="2342923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494478-D7B4-4562-9331-4675B920E657}"/>
                  </a:ext>
                </a:extLst>
              </p:cNvPr>
              <p:cNvSpPr txBox="1"/>
              <p:nvPr/>
            </p:nvSpPr>
            <p:spPr>
              <a:xfrm>
                <a:off x="350017" y="2113378"/>
                <a:ext cx="3158727" cy="381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E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E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I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E" i="0">
                            <a:latin typeface="Cambria Math" panose="02040503050406030204" pitchFamily="18" charset="0"/>
                          </a:rPr>
                          <m:t>j</m:t>
                        </m:r>
                        <m:sSub>
                          <m:sSubPr>
                            <m:ctrlP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Roboto" pitchFamily="34" charset="-120"/>
                              </a:rPr>
                              <m:t>𝜃</m:t>
                            </m:r>
                          </m:e>
                          <m:sub>
                            <m: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Roboto" pitchFamily="34" charset="-12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I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IE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E" i="0">
                            <a:latin typeface="Cambria Math" panose="02040503050406030204" pitchFamily="18" charset="0"/>
                          </a:rPr>
                          <m:t>j</m:t>
                        </m:r>
                        <m:sSub>
                          <m:sSubPr>
                            <m:ctrlP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Roboto" pitchFamily="34" charset="-120"/>
                              </a:rPr>
                              <m:t>𝜃</m:t>
                            </m:r>
                          </m:e>
                          <m:sub>
                            <m:r>
                              <a:rPr lang="en-IE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Roboto" pitchFamily="34" charset="-12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IE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=</m:t>
                    </m:r>
                    <m:sSub>
                      <m:sSubPr>
                        <m:ctrlPr>
                          <a:rPr lang="en-I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E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I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I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E" i="0">
                            <a:latin typeface="Cambria Math" panose="02040503050406030204" pitchFamily="18" charset="0"/>
                          </a:rPr>
                          <m:t>j</m:t>
                        </m:r>
                        <m:r>
                          <a:rPr lang="en-I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Roboto" pitchFamily="34" charset="-120"/>
                              </a:rPr>
                              <m:t>𝜃</m:t>
                            </m:r>
                          </m:e>
                          <m:sub>
                            <m: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Roboto" pitchFamily="34" charset="-120"/>
                              </a:rPr>
                              <m:t>1</m:t>
                            </m:r>
                          </m:sub>
                        </m:sSub>
                        <m:r>
                          <a:rPr lang="en-IE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Roboto" pitchFamily="34" charset="-120"/>
                          </a:rPr>
                          <m:t>+</m:t>
                        </m:r>
                        <m:sSub>
                          <m:sSubPr>
                            <m:ctrlP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E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Roboto" pitchFamily="34" charset="-120"/>
                              </a:rPr>
                              <m:t>𝜃</m:t>
                            </m:r>
                          </m:e>
                          <m:sub>
                            <m:r>
                              <a:rPr lang="en-IE" b="0" i="1" dirty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Roboto" pitchFamily="34" charset="-120"/>
                              </a:rPr>
                              <m:t>2</m:t>
                            </m:r>
                          </m:sub>
                        </m:sSub>
                        <m:r>
                          <a:rPr lang="en-IE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Roboto" pitchFamily="34" charset="-120"/>
                          </a:rPr>
                          <m:t>)</m:t>
                        </m:r>
                      </m:sup>
                    </m:sSup>
                  </m:oMath>
                </a14:m>
                <a:endParaRPr lang="en-IE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494478-D7B4-4562-9331-4675B920E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17" y="2113378"/>
                <a:ext cx="3158727" cy="3814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33D605C-1588-4890-840A-683AE1826B1D}"/>
                  </a:ext>
                </a:extLst>
              </p:cNvPr>
              <p:cNvSpPr txBox="1"/>
              <p:nvPr/>
            </p:nvSpPr>
            <p:spPr>
              <a:xfrm>
                <a:off x="2724621" y="2007642"/>
                <a:ext cx="3158727" cy="988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IE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E" b="0" i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j</m:t>
                                  </m:r>
                                  <m:r>
                                    <a:rPr lang="en-IE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Roboto" pitchFamily="34" charset="-12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IE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Roboto" pitchFamily="34" charset="-120"/>
                                    </a:rPr>
                                    <m:t>1 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IE"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  <m:sSub>
                                <m:sSubPr>
                                  <m:ctrlPr>
                                    <a:rPr lang="en-IE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E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Roboto" pitchFamily="34" charset="-12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IE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Roboto" pitchFamily="34" charset="-120"/>
                                    </a:rPr>
                                    <m:t>2</m:t>
                                  </m:r>
                                </m:sub>
                              </m:sSub>
                            </m:sup>
                          </m:sSup>
                          <m:r>
                            <a:rPr lang="en-IE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oboto" pitchFamily="34" charset="-120"/>
                            </a:rPr>
                            <m:t> </m:t>
                          </m:r>
                        </m:den>
                      </m:f>
                      <m:r>
                        <a:rPr lang="en-I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I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IE" b="0" i="0" smtClean="0">
                              <a:latin typeface="Cambria Math" panose="02040503050406030204" pitchFamily="18" charset="0"/>
                            </a:rPr>
                            <m:t>j</m:t>
                          </m:r>
                          <m:r>
                            <a:rPr lang="en-IE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E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Roboto" pitchFamily="34" charset="-12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IE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Roboto" pitchFamily="34" charset="-120"/>
                                </a:rPr>
                                <m:t>1</m:t>
                              </m:r>
                            </m:sub>
                          </m:sSub>
                          <m:r>
                            <a:rPr lang="en-IE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oboto" pitchFamily="34" charset="-12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E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Roboto" pitchFamily="34" charset="-12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IE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Roboto" pitchFamily="34" charset="-120"/>
                                </a:rPr>
                                <m:t>2</m:t>
                              </m:r>
                            </m:sub>
                          </m:sSub>
                          <m:r>
                            <a:rPr lang="en-IE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oboto" pitchFamily="34" charset="-12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IE" dirty="0"/>
              </a:p>
              <a:p>
                <a:r>
                  <a:rPr lang="en-IE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33D605C-1588-4890-840A-683AE1826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621" y="2007642"/>
                <a:ext cx="3158727" cy="9887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5" y="931333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cs typeface="Heebo" pitchFamily="34" charset="-120"/>
              </a:rPr>
              <a:t>Trigonometric and Hyperbolic Functions</a:t>
            </a:r>
            <a:endParaRPr lang="en-IE" sz="2820" noProof="0" dirty="0"/>
          </a:p>
        </p:txBody>
      </p:sp>
      <p:sp>
        <p:nvSpPr>
          <p:cNvPr id="4" name="Text 2"/>
          <p:cNvSpPr/>
          <p:nvPr/>
        </p:nvSpPr>
        <p:spPr>
          <a:xfrm>
            <a:off x="496186" y="2161541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Trigonometric Expressions</a:t>
            </a:r>
            <a:endParaRPr lang="en-IE" sz="1410" noProof="0" dirty="0"/>
          </a:p>
        </p:txBody>
      </p:sp>
      <p:sp>
        <p:nvSpPr>
          <p:cNvPr id="7" name="Text 5"/>
          <p:cNvSpPr/>
          <p:nvPr/>
        </p:nvSpPr>
        <p:spPr>
          <a:xfrm>
            <a:off x="4778252" y="2161541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Link to Hyperbolic Functions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6"/>
              <p:cNvSpPr/>
              <p:nvPr/>
            </p:nvSpPr>
            <p:spPr>
              <a:xfrm>
                <a:off x="4778252" y="2614585"/>
                <a:ext cx="1900134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cos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⁡(</m:t>
                    </m:r>
                    <m:r>
                      <m:rPr>
                        <m:sty m:val="p"/>
                      </m:rPr>
                      <a:rPr lang="en-IE" sz="1400" i="0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400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) = </m:t>
                    </m:r>
                    <m:r>
                      <m:rPr>
                        <m:sty m:val="p"/>
                      </m:rP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cosh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⁡(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IE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2614585"/>
                <a:ext cx="1900134" cy="226803"/>
              </a:xfrm>
              <a:prstGeom prst="rect">
                <a:avLst/>
              </a:prstGeom>
              <a:blipFill>
                <a:blip r:embed="rId3"/>
                <a:stretch>
                  <a:fillRect l="-5449" t="-13514" b="-4054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7"/>
              <p:cNvSpPr/>
              <p:nvPr/>
            </p:nvSpPr>
            <p:spPr>
              <a:xfrm>
                <a:off x="4778252" y="2898858"/>
                <a:ext cx="1834819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sin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⁡(</m:t>
                    </m:r>
                    <m:r>
                      <m:rPr>
                        <m:sty m:val="p"/>
                      </m:rPr>
                      <a:rPr lang="en-IE" sz="1400" i="0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400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) = </m:t>
                    </m:r>
                    <m:r>
                      <m:rPr>
                        <m:sty m:val="p"/>
                      </m:rPr>
                      <a:rPr lang="en-IE" sz="1400" i="0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400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sinh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⁡(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IE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2898858"/>
                <a:ext cx="1834819" cy="226803"/>
              </a:xfrm>
              <a:prstGeom prst="rect">
                <a:avLst/>
              </a:prstGeom>
              <a:blipFill>
                <a:blip r:embed="rId4"/>
                <a:stretch>
                  <a:fillRect l="-5648" t="-16216" b="-3783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46B7FB4-2A4B-A921-22CB-E04296B2FB09}"/>
              </a:ext>
            </a:extLst>
          </p:cNvPr>
          <p:cNvSpPr txBox="1"/>
          <p:nvPr/>
        </p:nvSpPr>
        <p:spPr>
          <a:xfrm>
            <a:off x="496185" y="1499937"/>
            <a:ext cx="692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noProof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Using </a:t>
            </a:r>
            <a:r>
              <a:rPr lang="en-IE" sz="1400" noProof="0" dirty="0">
                <a:solidFill>
                  <a:srgbClr val="00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e </a:t>
            </a:r>
            <a:r>
              <a:rPr lang="en-IE" sz="1400" baseline="30000" noProof="0" dirty="0" err="1">
                <a:solidFill>
                  <a:srgbClr val="00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j</a:t>
            </a:r>
            <a:r>
              <a:rPr lang="en-IE" sz="1400" i="1" baseline="30000" noProof="0" dirty="0" err="1">
                <a:solidFill>
                  <a:srgbClr val="00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θ</a:t>
            </a:r>
            <a:r>
              <a:rPr lang="en-IE" sz="1400" i="1" noProof="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IE" sz="1400" noProof="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= cos</a:t>
            </a:r>
            <a:r>
              <a:rPr lang="en-IE" sz="1400" i="1" noProof="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(θ) </a:t>
            </a:r>
            <a:r>
              <a:rPr lang="en-IE" sz="1400" noProof="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+ j sin</a:t>
            </a:r>
            <a:r>
              <a:rPr lang="en-IE" sz="1400" i="1" noProof="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(θ) </a:t>
            </a:r>
            <a:r>
              <a:rPr lang="en-IE" sz="1400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 can find expressions linking trigonometric and hyperbolic functions.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7">
                <a:extLst>
                  <a:ext uri="{FF2B5EF4-FFF2-40B4-BE49-F238E27FC236}">
                    <a16:creationId xmlns:a16="http://schemas.microsoft.com/office/drawing/2014/main" id="{AD1206DE-FECB-FC67-A4AB-0777A1DA4436}"/>
                  </a:ext>
                </a:extLst>
              </p:cNvPr>
              <p:cNvSpPr/>
              <p:nvPr/>
            </p:nvSpPr>
            <p:spPr>
              <a:xfrm>
                <a:off x="4778252" y="3183131"/>
                <a:ext cx="196544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tan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⁡(</m:t>
                    </m:r>
                    <m:r>
                      <m:rPr>
                        <m:sty m:val="p"/>
                      </m:rPr>
                      <a:rPr lang="en-IE" sz="1400" i="0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400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) = </m:t>
                    </m:r>
                    <m:r>
                      <m:rPr>
                        <m:sty m:val="p"/>
                      </m:rPr>
                      <a:rPr lang="en-IE" sz="1400" i="0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tanh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⁡(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4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IE" sz="1400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 7">
                <a:extLst>
                  <a:ext uri="{FF2B5EF4-FFF2-40B4-BE49-F238E27FC236}">
                    <a16:creationId xmlns:a16="http://schemas.microsoft.com/office/drawing/2014/main" id="{AD1206DE-FECB-FC67-A4AB-0777A1DA44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252" y="3183131"/>
                <a:ext cx="1965448" cy="226803"/>
              </a:xfrm>
              <a:prstGeom prst="rect">
                <a:avLst/>
              </a:prstGeom>
              <a:blipFill>
                <a:blip r:embed="rId5"/>
                <a:stretch>
                  <a:fillRect l="-5280" t="-13514" b="-4054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FCF08171-2F52-7E60-F7FB-CBBB1D70F0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975" y="2521437"/>
            <a:ext cx="2549625" cy="171471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86" y="38986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Solving Equations: The Roots of Unity</a:t>
            </a:r>
            <a:endParaRPr lang="en-IE" sz="282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1"/>
              <p:cNvSpPr/>
              <p:nvPr/>
            </p:nvSpPr>
            <p:spPr>
              <a:xfrm>
                <a:off x="496186" y="1045535"/>
                <a:ext cx="8151628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exponential form is invaluable for finding the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𝑛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-</a:t>
                </a:r>
                <a:r>
                  <a:rPr lang="en-IE" sz="1105" noProof="0" dirty="0" err="1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</a:t>
                </a: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roots of a complex number, such as solving the equation </a:t>
                </a:r>
                <a14:m>
                  <m:oMath xmlns:m="http://schemas.openxmlformats.org/officeDocument/2006/math"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ⁿ = 1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known as finding the '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𝑛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-</a:t>
                </a:r>
                <a:r>
                  <a:rPr lang="en-IE" sz="1105" noProof="0" dirty="0" err="1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</a:t>
                </a: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roots of unity'.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4" name="Tex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045535"/>
                <a:ext cx="8151628" cy="453607"/>
              </a:xfrm>
              <a:prstGeom prst="rect">
                <a:avLst/>
              </a:prstGeom>
              <a:blipFill>
                <a:blip r:embed="rId3"/>
                <a:stretch>
                  <a:fillRect l="-1046" t="-1351" r="-448" b="-1756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2"/>
          <p:cNvSpPr/>
          <p:nvPr/>
        </p:nvSpPr>
        <p:spPr>
          <a:xfrm>
            <a:off x="496186" y="178612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Method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3"/>
              <p:cNvSpPr/>
              <p:nvPr/>
            </p:nvSpPr>
            <p:spPr>
              <a:xfrm>
                <a:off x="496186" y="2174998"/>
                <a:ext cx="3877438" cy="68041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Write the number in its general exponential form, acknowledging that angles repeat every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2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𝜋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 For 1, this is </a:t>
                </a:r>
                <a14:m>
                  <m:oMath xmlns:m="http://schemas.openxmlformats.org/officeDocument/2006/math">
                    <m:r>
                      <a:rPr lang="en-IE" sz="12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m:rPr>
                        <m:sty m:val="p"/>
                      </m:rPr>
                      <a:rPr lang="en-IE" sz="1200" i="0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200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IE" sz="1200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IE" sz="1200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, where </a:t>
                </a:r>
                <a:r>
                  <a:rPr lang="en-IE" sz="1105" i="1" noProof="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Roboto" pitchFamily="34" charset="-120"/>
                  </a:rPr>
                  <a:t>N</a:t>
                </a: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is an integer.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6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174998"/>
                <a:ext cx="3877438" cy="680410"/>
              </a:xfrm>
              <a:prstGeom prst="rect">
                <a:avLst/>
              </a:prstGeom>
              <a:blipFill>
                <a:blip r:embed="rId4"/>
                <a:stretch>
                  <a:fillRect l="-2044" b="-1261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4"/>
              <p:cNvSpPr/>
              <p:nvPr/>
            </p:nvSpPr>
            <p:spPr>
              <a:xfrm>
                <a:off x="496186" y="2912878"/>
                <a:ext cx="387743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The equation becomes </a:t>
                </a:r>
                <a14:m>
                  <m:oMath xmlns:m="http://schemas.openxmlformats.org/officeDocument/2006/math"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IE" sz="12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ⁿ</m:t>
                    </m:r>
                    <m:r>
                      <a:rPr lang="en-IE" sz="12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 = </m:t>
                    </m:r>
                    <m:r>
                      <a:rPr lang="en-IE" sz="1200" i="1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𝑒</m:t>
                    </m:r>
                    <m:r>
                      <m:rPr>
                        <m:sty m:val="p"/>
                      </m:rPr>
                      <a:rPr lang="en-IE" sz="1200" i="0" baseline="30000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200" i="1" baseline="30000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2</m:t>
                    </m:r>
                    <m:r>
                      <a:rPr lang="en-IE" sz="1200" i="1" baseline="30000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IE" sz="1200" i="1" baseline="30000" noProof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endParaRPr lang="en-IE" sz="1105" noProof="0" dirty="0"/>
              </a:p>
            </p:txBody>
          </p:sp>
        </mc:Choice>
        <mc:Fallback xmlns="">
          <p:sp>
            <p:nvSpPr>
              <p:cNvPr id="7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912878"/>
                <a:ext cx="3877438" cy="226803"/>
              </a:xfrm>
              <a:prstGeom prst="rect">
                <a:avLst/>
              </a:prstGeom>
              <a:blipFill>
                <a:blip r:embed="rId5"/>
                <a:stretch>
                  <a:fillRect l="-2044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5"/>
              <p:cNvSpPr/>
              <p:nvPr/>
            </p:nvSpPr>
            <p:spPr>
              <a:xfrm>
                <a:off x="496186" y="3197150"/>
                <a:ext cx="3877438" cy="67701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Take the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-</a:t>
                </a:r>
                <a:r>
                  <a:rPr lang="en-IE" sz="1105" noProof="0" dirty="0" err="1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th</a:t>
                </a: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root of both sides:</a:t>
                </a:r>
              </a:p>
              <a:p>
                <a:pPr marL="254000" indent="-254000">
                  <a:lnSpc>
                    <a:spcPts val="1805"/>
                  </a:lnSpc>
                  <a:buSzPct val="100000"/>
                  <a:buChar char="●"/>
                </a:pPr>
                <a:endParaRPr lang="en-IE" sz="1600" i="1" noProof="0" dirty="0">
                  <a:solidFill>
                    <a:srgbClr val="000000"/>
                  </a:solidFill>
                  <a:latin typeface="Cambria Math" panose="02040503050406030204" pitchFamily="18" charset="0"/>
                  <a:ea typeface="Roboto" pitchFamily="34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ts val="1805"/>
                  </a:lnSpc>
                  <a:buSzPct val="10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600" i="1" noProof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𝑧</m:t>
                      </m:r>
                      <m:r>
                        <a:rPr lang="en-IE" sz="1600" i="1" noProof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Times New Roman" panose="020206030504050203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en-IE" sz="1600" i="1" noProof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IE" sz="1600" b="0" i="1" noProof="0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IE" sz="16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IE" sz="1600" baseline="30000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Times New Roman" panose="02020603050405020304" pitchFamily="18" charset="0"/>
                                </a:rPr>
                                <m:t>j</m:t>
                              </m:r>
                              <m:r>
                                <a:rPr lang="en-IE" sz="1600" i="1" baseline="30000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IE" sz="1600" i="1" baseline="30000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  <m:r>
                                <a:rPr lang="en-IE" sz="1600" i="1" baseline="30000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IE" sz="1600" i="1" dirty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Roboto" pitchFamily="34" charset="-122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E" sz="1600" noProof="0" dirty="0"/>
              </a:p>
            </p:txBody>
          </p:sp>
        </mc:Choice>
        <mc:Fallback xmlns="">
          <p:sp>
            <p:nvSpPr>
              <p:cNvPr id="8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197150"/>
                <a:ext cx="3877438" cy="677017"/>
              </a:xfrm>
              <a:prstGeom prst="rect">
                <a:avLst/>
              </a:prstGeom>
              <a:blipFill>
                <a:blip r:embed="rId6"/>
                <a:stretch>
                  <a:fillRect l="-2044" t="-178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6"/>
              <p:cNvSpPr/>
              <p:nvPr/>
            </p:nvSpPr>
            <p:spPr>
              <a:xfrm>
                <a:off x="496186" y="3878938"/>
                <a:ext cx="3877438" cy="3882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l">
                  <a:lnSpc>
                    <a:spcPts val="1805"/>
                  </a:lnSpc>
                  <a:buSzPct val="100000"/>
                </a:pPr>
                <a:endParaRPr lang="en-IE" sz="1105" noProof="0" dirty="0">
                  <a:solidFill>
                    <a:srgbClr val="0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endParaRPr>
              </a:p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Let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𝑁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0, 1, 2, … , 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𝑛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−1 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to find the </a:t>
                </a:r>
                <a:r>
                  <a:rPr lang="en-IE" sz="1105" i="1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n</a:t>
                </a: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distinct roots.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9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878938"/>
                <a:ext cx="3877438" cy="388260"/>
              </a:xfrm>
              <a:prstGeom prst="rect">
                <a:avLst/>
              </a:prstGeom>
              <a:blipFill>
                <a:blip r:embed="rId7"/>
                <a:stretch>
                  <a:fillRect l="-2044" b="-2968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7"/>
          <p:cNvSpPr/>
          <p:nvPr/>
        </p:nvSpPr>
        <p:spPr>
          <a:xfrm>
            <a:off x="4778252" y="178612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Result</a:t>
            </a:r>
            <a:endParaRPr lang="en-IE" sz="1410" noProof="0" dirty="0"/>
          </a:p>
        </p:txBody>
      </p:sp>
      <p:sp>
        <p:nvSpPr>
          <p:cNvPr id="11" name="Text 8"/>
          <p:cNvSpPr/>
          <p:nvPr/>
        </p:nvSpPr>
        <p:spPr>
          <a:xfrm>
            <a:off x="4778252" y="2135126"/>
            <a:ext cx="387743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</a:t>
            </a:r>
            <a:r>
              <a:rPr lang="en-IE" sz="1200" i="1" noProof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</a:t>
            </a: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roots are always evenly spaced around a circle in the complex plane, e.g. the 5</a:t>
            </a:r>
            <a:r>
              <a:rPr lang="en-IE" sz="1105" baseline="30000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</a:t>
            </a: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roots of unity below.</a:t>
            </a:r>
            <a:endParaRPr lang="en-IE" sz="1105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B23A336-5E4A-42B4-8319-E64BA53F5C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000" y="2599622"/>
            <a:ext cx="2184934" cy="218493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700958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IE" sz="282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Summary</a:t>
            </a:r>
            <a:endParaRPr lang="en-IE" sz="2820" noProof="0" dirty="0"/>
          </a:p>
        </p:txBody>
      </p:sp>
      <p:sp>
        <p:nvSpPr>
          <p:cNvPr id="3" name="Text 1"/>
          <p:cNvSpPr/>
          <p:nvPr/>
        </p:nvSpPr>
        <p:spPr>
          <a:xfrm>
            <a:off x="496186" y="1176018"/>
            <a:ext cx="1740343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Complex Numbers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2"/>
              <p:cNvSpPr/>
              <p:nvPr/>
            </p:nvSpPr>
            <p:spPr>
              <a:xfrm>
                <a:off x="496186" y="1564894"/>
                <a:ext cx="1740343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171450" indent="-171450" algn="l">
                  <a:lnSpc>
                    <a:spcPts val="1805"/>
                  </a:lnSpc>
                  <a:buSzPct val="150000"/>
                  <a:buFont typeface="Arial" panose="020B0604020202020204" pitchFamily="34" charset="0"/>
                  <a:buChar char="•"/>
                </a:pPr>
                <a:r>
                  <a:rPr lang="en-IE" sz="1400" noProof="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Roboto" pitchFamily="34" charset="-120"/>
                  </a:rPr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1400" i="0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j</m:t>
                    </m:r>
                    <m:r>
                      <a:rPr lang="en-IE" sz="14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² = −1</m:t>
                    </m:r>
                  </m:oMath>
                </a14:m>
                <a:endParaRPr lang="en-IE" sz="1400" noProof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564894"/>
                <a:ext cx="1740343" cy="226803"/>
              </a:xfrm>
              <a:prstGeom prst="rect">
                <a:avLst/>
              </a:prstGeom>
              <a:blipFill>
                <a:blip r:embed="rId3"/>
                <a:stretch>
                  <a:fillRect l="-8741" t="-64865" b="-70270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3"/>
              <p:cNvSpPr/>
              <p:nvPr/>
            </p:nvSpPr>
            <p:spPr>
              <a:xfrm>
                <a:off x="496186" y="1849168"/>
                <a:ext cx="2336821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Cartesian form</a:t>
                </a:r>
                <a:r>
                  <a:rPr lang="en-IE" sz="1105" noProof="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Roboto" pitchFamily="34" charset="-120"/>
                  </a:rPr>
                  <a:t>: </a:t>
                </a:r>
                <a14:m>
                  <m:oMath xmlns:m="http://schemas.openxmlformats.org/officeDocument/2006/math"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𝑧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 = 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𝑥</m:t>
                    </m:r>
                    <m:r>
                      <a:rPr lang="en-IE" sz="1200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 + </m:t>
                    </m:r>
                    <m:r>
                      <m:rPr>
                        <m:sty m:val="p"/>
                      </m:rPr>
                      <a:rPr lang="en-IE" sz="1200" i="0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j</m:t>
                    </m:r>
                    <m:r>
                      <a:rPr lang="en-IE" sz="1200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𝑦</m:t>
                    </m:r>
                  </m:oMath>
                </a14:m>
                <a:endParaRPr lang="en-IE" sz="1200" i="1" noProof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849168"/>
                <a:ext cx="2336821" cy="226803"/>
              </a:xfrm>
              <a:prstGeom prst="rect">
                <a:avLst/>
              </a:prstGeom>
              <a:blipFill>
                <a:blip r:embed="rId4"/>
                <a:stretch>
                  <a:fillRect l="-3385" b="-3421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4"/>
              <p:cNvSpPr/>
              <p:nvPr/>
            </p:nvSpPr>
            <p:spPr>
              <a:xfrm>
                <a:off x="496186" y="2133441"/>
                <a:ext cx="1740343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Polar form: 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𝑧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𝑟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∠</m:t>
                    </m:r>
                    <m:r>
                      <a:rPr lang="en-IE" sz="1105" i="1" noProof="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𝜃</m:t>
                    </m:r>
                  </m:oMath>
                </a14:m>
                <a:endParaRPr lang="en-IE" sz="1105" i="1" noProof="0" dirty="0"/>
              </a:p>
            </p:txBody>
          </p:sp>
        </mc:Choice>
        <mc:Fallback xmlns="">
          <p:sp>
            <p:nvSpPr>
              <p:cNvPr id="6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133441"/>
                <a:ext cx="1740343" cy="226803"/>
              </a:xfrm>
              <a:prstGeom prst="rect">
                <a:avLst/>
              </a:prstGeom>
              <a:blipFill>
                <a:blip r:embed="rId5"/>
                <a:stretch>
                  <a:fillRect l="-4545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5"/>
              <p:cNvSpPr/>
              <p:nvPr/>
            </p:nvSpPr>
            <p:spPr>
              <a:xfrm>
                <a:off x="496186" y="2410823"/>
                <a:ext cx="2336820" cy="3437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Exponential form: </a:t>
                </a:r>
                <a14:m>
                  <m:oMath xmlns:m="http://schemas.openxmlformats.org/officeDocument/2006/math">
                    <m:r>
                      <a:rPr lang="en-IE" sz="1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 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𝑟𝑒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IE" sz="1400" i="0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sz="1400" i="1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sz="1400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IE" sz="1400" noProof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410823"/>
                <a:ext cx="2336820" cy="343712"/>
              </a:xfrm>
              <a:prstGeom prst="rect">
                <a:avLst/>
              </a:prstGeom>
              <a:blipFill>
                <a:blip r:embed="rId6"/>
                <a:stretch>
                  <a:fillRect l="-3385" b="-5263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6"/>
          <p:cNvSpPr/>
          <p:nvPr/>
        </p:nvSpPr>
        <p:spPr>
          <a:xfrm>
            <a:off x="3495925" y="1176018"/>
            <a:ext cx="1740343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Operations</a:t>
            </a:r>
            <a:endParaRPr lang="en-IE" sz="1410" noProof="0" dirty="0"/>
          </a:p>
        </p:txBody>
      </p:sp>
      <p:sp>
        <p:nvSpPr>
          <p:cNvPr id="9" name="Text 7"/>
          <p:cNvSpPr/>
          <p:nvPr/>
        </p:nvSpPr>
        <p:spPr>
          <a:xfrm>
            <a:off x="3495925" y="1396545"/>
            <a:ext cx="1918151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Add/Subtract in Cartesian</a:t>
            </a:r>
            <a:endParaRPr lang="en-IE" sz="1105" noProof="0" dirty="0"/>
          </a:p>
        </p:txBody>
      </p:sp>
      <p:sp>
        <p:nvSpPr>
          <p:cNvPr id="10" name="Text 8"/>
          <p:cNvSpPr/>
          <p:nvPr/>
        </p:nvSpPr>
        <p:spPr>
          <a:xfrm>
            <a:off x="3495925" y="1843875"/>
            <a:ext cx="2497371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Multiply/Divide in Polar/Exponential</a:t>
            </a:r>
            <a:endParaRPr lang="en-IE" sz="1105" noProof="0" dirty="0"/>
          </a:p>
        </p:txBody>
      </p:sp>
      <p:sp>
        <p:nvSpPr>
          <p:cNvPr id="11" name="Text 9"/>
          <p:cNvSpPr/>
          <p:nvPr/>
        </p:nvSpPr>
        <p:spPr>
          <a:xfrm>
            <a:off x="3495925" y="2360244"/>
            <a:ext cx="1967163" cy="394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Use conjugate for division</a:t>
            </a:r>
            <a:endParaRPr lang="en-IE" sz="1105" noProof="0" dirty="0"/>
          </a:p>
        </p:txBody>
      </p:sp>
      <p:sp>
        <p:nvSpPr>
          <p:cNvPr id="12" name="Text 10"/>
          <p:cNvSpPr/>
          <p:nvPr/>
        </p:nvSpPr>
        <p:spPr>
          <a:xfrm>
            <a:off x="6495661" y="1176018"/>
            <a:ext cx="2096770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Applications</a:t>
            </a:r>
            <a:endParaRPr lang="en-IE" sz="1410" noProof="0" dirty="0"/>
          </a:p>
        </p:txBody>
      </p:sp>
      <p:sp>
        <p:nvSpPr>
          <p:cNvPr id="13" name="Text 11"/>
          <p:cNvSpPr/>
          <p:nvPr/>
        </p:nvSpPr>
        <p:spPr>
          <a:xfrm>
            <a:off x="6495661" y="1516768"/>
            <a:ext cx="2096770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Solving quadratics</a:t>
            </a:r>
            <a:endParaRPr lang="en-IE" sz="1105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12"/>
              <p:cNvSpPr/>
              <p:nvPr/>
            </p:nvSpPr>
            <p:spPr>
              <a:xfrm>
                <a:off x="6495660" y="1801042"/>
                <a:ext cx="2370043" cy="45360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AC circuit analysis (</a:t>
                </a:r>
                <a14:m>
                  <m:oMath xmlns:m="http://schemas.openxmlformats.org/officeDocument/2006/math"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𝑉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</m:t>
                    </m:r>
                    <m:r>
                      <a:rPr lang="en-IE" sz="1105" i="1" noProof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𝑍𝐼</m:t>
                    </m:r>
                  </m:oMath>
                </a14:m>
                <a:r>
                  <a:rPr lang="en-IE" sz="1105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</a:t>
                </a:r>
                <a:endParaRPr lang="en-IE" sz="1105" noProof="0" dirty="0"/>
              </a:p>
            </p:txBody>
          </p:sp>
        </mc:Choice>
        <mc:Fallback xmlns="">
          <p:sp>
            <p:nvSpPr>
              <p:cNvPr id="14" name="Tex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5660" y="1801042"/>
                <a:ext cx="2370043" cy="453607"/>
              </a:xfrm>
              <a:prstGeom prst="rect">
                <a:avLst/>
              </a:prstGeom>
              <a:blipFill>
                <a:blip r:embed="rId7"/>
                <a:stretch>
                  <a:fillRect l="-3351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13"/>
          <p:cNvSpPr/>
          <p:nvPr/>
        </p:nvSpPr>
        <p:spPr>
          <a:xfrm>
            <a:off x="6495659" y="2206098"/>
            <a:ext cx="2497371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IE" sz="1105" noProof="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Describing circular motion &amp; waves</a:t>
            </a:r>
            <a:endParaRPr lang="en-IE" sz="1105" noProof="0" dirty="0"/>
          </a:p>
        </p:txBody>
      </p:sp>
      <p:sp>
        <p:nvSpPr>
          <p:cNvPr id="16" name="Text 14"/>
          <p:cNvSpPr/>
          <p:nvPr/>
        </p:nvSpPr>
        <p:spPr>
          <a:xfrm>
            <a:off x="3810004" y="3252429"/>
            <a:ext cx="1204065" cy="3693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IE" sz="1410" b="1" noProof="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Key Formulas</a:t>
            </a:r>
            <a:endParaRPr lang="en-IE" sz="141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15"/>
              <p:cNvSpPr/>
              <p:nvPr/>
            </p:nvSpPr>
            <p:spPr>
              <a:xfrm>
                <a:off x="2577469" y="3783848"/>
                <a:ext cx="3839659" cy="30807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lnSpc>
                    <a:spcPts val="1805"/>
                  </a:lnSpc>
                </a:pPr>
                <a:r>
                  <a:rPr lang="en-IE" sz="16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Euler’s formula</a:t>
                </a:r>
                <a:r>
                  <a:rPr lang="en-IE" sz="1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 </a:t>
                </a:r>
                <a14:m>
                  <m:oMath xmlns:m="http://schemas.openxmlformats.org/officeDocument/2006/math">
                    <m:r>
                      <a:rPr lang="en-IE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</m:t>
                    </m:r>
                    <m:r>
                      <m:rPr>
                        <m:sty m:val="p"/>
                      </m:rPr>
                      <a:rPr lang="en-IE" sz="1600" i="0" baseline="30000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IE" sz="1600" i="1" baseline="30000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IE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 </m:t>
                    </m:r>
                    <m:r>
                      <m:rPr>
                        <m:sty m:val="p"/>
                      </m:rPr>
                      <a:rPr lang="en-IE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IE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lang="en-IE" sz="16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𝜃</m:t>
                    </m:r>
                    <m:r>
                      <a:rPr lang="en-IE" sz="16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) + </m:t>
                    </m:r>
                    <m:r>
                      <m:rPr>
                        <m:sty m:val="p"/>
                      </m:rPr>
                      <a:rPr lang="en-IE" sz="1600" i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j</m:t>
                    </m:r>
                    <m:r>
                      <a:rPr lang="en-IE" sz="16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IE" sz="16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sin</m:t>
                    </m:r>
                    <m:r>
                      <a:rPr lang="en-IE" sz="16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⁡(</m:t>
                    </m:r>
                    <m:r>
                      <a:rPr lang="en-IE" sz="16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𝜃</m:t>
                    </m:r>
                    <m:r>
                      <a:rPr lang="en-IE" sz="16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)</m:t>
                    </m:r>
                  </m:oMath>
                </a14:m>
                <a:endParaRPr lang="en-IE" sz="1600" i="1" baseline="300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469" y="3783848"/>
                <a:ext cx="3839659" cy="308070"/>
              </a:xfrm>
              <a:prstGeom prst="rect">
                <a:avLst/>
              </a:prstGeom>
              <a:blipFill>
                <a:blip r:embed="rId8"/>
                <a:stretch>
                  <a:fillRect l="-3333" t="-16000" b="-28000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16"/>
              <p:cNvSpPr/>
              <p:nvPr/>
            </p:nvSpPr>
            <p:spPr>
              <a:xfrm>
                <a:off x="1936258" y="4214967"/>
                <a:ext cx="5550391" cy="3272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 anchorCtr="0"/>
              <a:lstStyle/>
              <a:p>
                <a:pPr algn="l">
                  <a:lnSpc>
                    <a:spcPts val="1805"/>
                  </a:lnSpc>
                  <a:buSzPct val="100000"/>
                </a:pPr>
                <a:r>
                  <a:rPr lang="en-IE" sz="1400" noProof="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De Moivre's Theorem: </a:t>
                </a:r>
                <a14:m>
                  <m:oMath xmlns:m="http://schemas.openxmlformats.org/officeDocument/2006/math">
                    <m:r>
                      <a:rPr lang="en-IE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IE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IE" sz="1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𝜃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) + </m:t>
                    </m:r>
                    <m:r>
                      <m:rPr>
                        <m:sty m:val="p"/>
                      </m:rPr>
                      <a:rPr lang="en-IE" sz="1400" i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j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sin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⁡(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𝜃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))</m:t>
                    </m:r>
                    <m:r>
                      <a:rPr lang="en-IE" sz="1400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𝑛</m:t>
                    </m:r>
                    <m:r>
                      <a:rPr lang="en-IE" sz="1400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IE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IE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IE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lang="en-IE" sz="1400" i="1" dirty="0" err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IE" sz="1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𝜃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) + </m:t>
                    </m:r>
                    <m:r>
                      <m:rPr>
                        <m:sty m:val="p"/>
                      </m:rPr>
                      <a:rPr lang="en-IE" sz="1400" i="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j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sin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⁡(</m:t>
                    </m:r>
                    <m:r>
                      <a:rPr lang="en-IE" sz="1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𝑛</m:t>
                    </m:r>
                    <m:r>
                      <a:rPr lang="en-IE" sz="14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𝜃</m:t>
                    </m:r>
                    <m:r>
                      <a:rPr lang="en-IE" sz="14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Roboto" pitchFamily="34" charset="-120"/>
                      </a:rPr>
                      <m:t>)</m:t>
                    </m:r>
                  </m:oMath>
                </a14:m>
                <a:endParaRPr lang="en-GB" sz="1400" dirty="0">
                  <a:latin typeface="Cambria Math" panose="02040503050406030204" pitchFamily="18" charset="0"/>
                  <a:ea typeface="Cambria Math" panose="02040503050406030204" pitchFamily="18" charset="0"/>
                  <a:cs typeface="Roboto" panose="02000000000000000000" pitchFamily="2" charset="0"/>
                </a:endParaRPr>
              </a:p>
              <a:p>
                <a:pPr algn="l">
                  <a:lnSpc>
                    <a:spcPts val="1805"/>
                  </a:lnSpc>
                  <a:buSzPct val="100000"/>
                </a:pPr>
                <a:endParaRPr lang="en-IE" sz="1105" noProof="0" dirty="0"/>
              </a:p>
            </p:txBody>
          </p:sp>
        </mc:Choice>
        <mc:Fallback xmlns="">
          <p:sp>
            <p:nvSpPr>
              <p:cNvPr id="18" name="Text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6258" y="4214967"/>
                <a:ext cx="5550391" cy="327296"/>
              </a:xfrm>
              <a:prstGeom prst="rect">
                <a:avLst/>
              </a:prstGeom>
              <a:blipFill>
                <a:blip r:embed="rId9"/>
                <a:stretch>
                  <a:fillRect l="-1978" t="-1666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E9BEAC9-2908-77A0-3AAC-F995A05EFDA8}"/>
                  </a:ext>
                </a:extLst>
              </p:cNvPr>
              <p:cNvSpPr txBox="1"/>
              <p:nvPr/>
            </p:nvSpPr>
            <p:spPr>
              <a:xfrm>
                <a:off x="3400540" y="2769627"/>
                <a:ext cx="309512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IE" sz="1800" i="1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E" sz="1200" i="1" dirty="0">
                    <a:solidFill>
                      <a:srgbClr val="00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Powers:</a:t>
                </a:r>
                <a:r>
                  <a:rPr lang="en-IE" sz="1800" i="1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E" sz="1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IE" sz="1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𝑟𝑒</m:t>
                        </m:r>
                        <m:r>
                          <m:rPr>
                            <m:sty m:val="p"/>
                          </m:rPr>
                          <a:rPr lang="en-IE" sz="1800" i="0" baseline="30000" dirty="0" err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j</m:t>
                        </m:r>
                        <m:r>
                          <a:rPr lang="en-IE" sz="1800" i="1" baseline="30000" dirty="0" err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d>
                    <m:r>
                      <a:rPr lang="en-IE" i="1" baseline="30000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IE" i="1" baseline="30000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IE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IE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IE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m:rPr>
                        <m:sty m:val="p"/>
                      </m:rPr>
                      <a:rPr lang="en-IE" i="0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j</m:t>
                    </m:r>
                    <m:r>
                      <a:rPr lang="en-IE" i="1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IE" i="1" baseline="30000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IE" i="1" baseline="30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IE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E9BEAC9-2908-77A0-3AAC-F995A05EF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0540" y="2769627"/>
                <a:ext cx="3095121" cy="369332"/>
              </a:xfrm>
              <a:prstGeom prst="rect">
                <a:avLst/>
              </a:prstGeom>
              <a:blipFill>
                <a:blip r:embed="rId10"/>
                <a:stretch>
                  <a:fillRect l="-1378" t="-3279" b="-1803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2181</TotalTime>
  <Words>1963</Words>
  <Application>Microsoft Office PowerPoint</Application>
  <PresentationFormat>On-screen Show (16:9)</PresentationFormat>
  <Paragraphs>199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 Math</vt:lpstr>
      <vt:lpstr>Heebo</vt:lpstr>
      <vt:lpstr>MTMI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Complex Numbers</dc:title>
  <dc:subject>PptxGenJS Presentation</dc:subject>
  <dc:creator>PptxGenJS</dc:creator>
  <cp:lastModifiedBy>Mary Attenborough</cp:lastModifiedBy>
  <cp:revision>39</cp:revision>
  <dcterms:created xsi:type="dcterms:W3CDTF">2025-09-17T08:04:26Z</dcterms:created>
  <dcterms:modified xsi:type="dcterms:W3CDTF">2026-10-01T15:52:56Z</dcterms:modified>
</cp:coreProperties>
</file>